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8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AFCB-0E1A-41B1-A18F-88505E17BA8A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D6AF-15C3-4A7F-BBC8-9BE2AFB87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E2EA-D0E3-4158-8ED8-39DA04878D33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579F-1513-4EAC-BF89-2E64A6ECF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2494-EB4C-43B8-9159-C15271CD1C51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8A19-5E94-4E1B-94C9-221E312CE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FD75-DE3C-4C4F-B8D9-02947BCB26BD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3438-85F7-4A33-A6B8-844D66400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A9D2-B9CC-4D31-972C-74BF31ABB4CE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7900-F58E-451F-B8CF-730C30440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C508-FCC5-4EE4-A659-127CB3713271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D3255-ADC0-4AEF-9A44-693FE4B8C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CC20-5FD9-4913-9D1D-E2950D2D5AE8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F2A7-4419-4BB3-BCEF-2FD60D44F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1380-B095-4681-9398-BFDBF9EB4273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9EED-03D1-4E98-84A6-88198B5E9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D821-7B92-479F-A65E-2C81891B337B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0048-033C-4633-9BB4-6BF813275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941A8-11BD-4FE5-85C6-B4FB03255DDF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19E4-E5E9-4B3F-B34C-0835078AE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F735C6-CE42-4996-8054-37E62E138153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5AD381-F8EC-47EE-949C-B19AABB4D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Downloads\Svetofor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6600" b="1" i="1" smtClean="0">
                <a:solidFill>
                  <a:srgbClr val="000099"/>
                </a:solidFill>
                <a:latin typeface="Arial" charset="0"/>
              </a:rPr>
              <a:t>Безопасный путь в школу</a:t>
            </a:r>
            <a:endParaRPr lang="ru-RU" sz="6600" b="1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8435" name="Svetofo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756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8087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audio>
          </p:childTnLst>
        </p:cTn>
      </p:par>
    </p:tnLst>
    <p:bldLst>
      <p:bldP spid="184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Дорогу можно переходить только  на?</a:t>
            </a:r>
            <a:br>
              <a:rPr lang="ru-RU" sz="40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63750"/>
            <a:ext cx="8229600" cy="4062413"/>
          </a:xfrm>
        </p:spPr>
        <p:txBody>
          <a:bodyPr/>
          <a:lstStyle/>
          <a:p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красный мигающий свет светофора</a:t>
            </a:r>
          </a:p>
          <a:p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-мигающий  свет</a:t>
            </a:r>
          </a:p>
          <a:p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-зеленый свет</a:t>
            </a:r>
          </a:p>
          <a:p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-желтый </a:t>
            </a:r>
          </a:p>
        </p:txBody>
      </p:sp>
      <p:pic>
        <p:nvPicPr>
          <p:cNvPr id="28676" name="Picture 4" descr="гшшш8ш"/>
          <p:cNvPicPr>
            <a:picLocks noChangeAspect="1" noChangeArrowheads="1"/>
          </p:cNvPicPr>
          <p:nvPr/>
        </p:nvPicPr>
        <p:blipFill>
          <a:blip r:embed="rId2" cstate="print"/>
          <a:srcRect l="32864" t="41084" r="32864" b="32649"/>
          <a:stretch>
            <a:fillRect/>
          </a:stretch>
        </p:blipFill>
        <p:spPr bwMode="auto">
          <a:xfrm>
            <a:off x="6011863" y="3500438"/>
            <a:ext cx="2590800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правильно и безопасно перейти улицу  после выхода из автобуса?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63750"/>
            <a:ext cx="8229600" cy="4062413"/>
          </a:xfrm>
        </p:spPr>
        <p:txBody>
          <a:bodyPr/>
          <a:lstStyle/>
          <a:p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360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подождать когда транспорт отъедет </a:t>
            </a:r>
          </a:p>
          <a:p>
            <a:r>
              <a:rPr lang="ru-RU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-сесть на капот другой машины, и попросить, чтобы перевезли </a:t>
            </a:r>
          </a:p>
          <a:p>
            <a:r>
              <a:rPr lang="ru-RU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-перейти по пешеходному переходу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539750" y="2133600"/>
            <a:ext cx="8229600" cy="2154238"/>
          </a:xfrm>
        </p:spPr>
        <p:txBody>
          <a:bodyPr/>
          <a:lstStyle/>
          <a:p>
            <a:r>
              <a:rPr lang="ru-RU" sz="3600" b="1" smtClean="0">
                <a:solidFill>
                  <a:srgbClr val="660066"/>
                </a:solidFill>
                <a:latin typeface="Antique Olive Compact" pitchFamily="34" charset="0"/>
              </a:rPr>
              <a:t>ИГРА</a:t>
            </a:r>
            <a:br>
              <a:rPr lang="ru-RU" sz="3600" b="1" smtClean="0">
                <a:solidFill>
                  <a:srgbClr val="660066"/>
                </a:solidFill>
                <a:latin typeface="Antique Olive Compact" pitchFamily="34" charset="0"/>
              </a:rPr>
            </a:br>
            <a:r>
              <a:rPr lang="ru-RU" sz="3600" b="1" smtClean="0">
                <a:solidFill>
                  <a:srgbClr val="660066"/>
                </a:solidFill>
              </a:rPr>
              <a:t>«</a:t>
            </a:r>
            <a:r>
              <a:rPr lang="ru-RU" sz="3600" b="1" smtClean="0">
                <a:solidFill>
                  <a:srgbClr val="660066"/>
                </a:solidFill>
                <a:latin typeface="Antique Olive Compact" pitchFamily="34" charset="0"/>
              </a:rPr>
              <a:t>ЭТО Я, ЭТО Я, ЭТО ВСЕ МОИ ДРУЗЬЯ!</a:t>
            </a:r>
            <a:r>
              <a:rPr lang="ru-RU" sz="3600" b="1" smtClean="0">
                <a:solidFill>
                  <a:srgbClr val="660066"/>
                </a:solidFill>
              </a:rPr>
              <a:t>»</a:t>
            </a:r>
            <a:endParaRPr lang="ru-RU" sz="3600" b="1" smtClean="0">
              <a:solidFill>
                <a:srgbClr val="660066"/>
              </a:solidFill>
              <a:latin typeface="Antique Olive Co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331913" y="836613"/>
            <a:ext cx="4522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1143000" algn="l"/>
              </a:tabLst>
            </a:pPr>
            <a:r>
              <a:rPr lang="ru-RU" sz="2400" b="1">
                <a:solidFill>
                  <a:srgbClr val="660066"/>
                </a:solidFill>
              </a:rPr>
              <a:t>Кто из вас в вагоне тесном</a:t>
            </a:r>
          </a:p>
          <a:p>
            <a:pPr algn="ctr">
              <a:tabLst>
                <a:tab pos="1143000" algn="l"/>
              </a:tabLst>
            </a:pPr>
            <a:r>
              <a:rPr lang="ru-RU" sz="2400" b="1">
                <a:solidFill>
                  <a:srgbClr val="660066"/>
                </a:solidFill>
              </a:rPr>
              <a:t>     Уступил старушке место?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00113" y="1773238"/>
            <a:ext cx="7126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1143000" algn="l"/>
              </a:tabLst>
            </a:pPr>
            <a:r>
              <a:rPr lang="ru-RU" sz="2400" b="1">
                <a:solidFill>
                  <a:srgbClr val="660066"/>
                </a:solidFill>
              </a:rPr>
              <a:t>Чтоб проветриться в троллейбусе немножко,</a:t>
            </a:r>
          </a:p>
          <a:p>
            <a:pPr algn="ctr">
              <a:tabLst>
                <a:tab pos="1143000" algn="l"/>
              </a:tabLst>
            </a:pPr>
            <a:r>
              <a:rPr lang="ru-RU" sz="2400" b="1">
                <a:solidFill>
                  <a:srgbClr val="660066"/>
                </a:solidFill>
              </a:rPr>
              <a:t>Кто и голову, и туловище высунул в окошко?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2708275"/>
            <a:ext cx="456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1143000" algn="l"/>
              </a:tabLst>
            </a:pPr>
            <a:r>
              <a:rPr lang="ru-RU" sz="2400" b="1">
                <a:solidFill>
                  <a:srgbClr val="660066"/>
                </a:solidFill>
              </a:rPr>
              <a:t>Кто бежит вперед так скоро, </a:t>
            </a:r>
          </a:p>
          <a:p>
            <a:pPr algn="ctr">
              <a:tabLst>
                <a:tab pos="1143000" algn="l"/>
              </a:tabLst>
            </a:pPr>
            <a:r>
              <a:rPr lang="ru-RU" sz="2400" b="1">
                <a:solidFill>
                  <a:srgbClr val="660066"/>
                </a:solidFill>
              </a:rPr>
              <a:t>Что не видит светофора?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195513" y="3644900"/>
            <a:ext cx="6267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2781300" algn="l"/>
              </a:tabLst>
            </a:pPr>
            <a:r>
              <a:rPr lang="ru-RU" sz="2400" b="1">
                <a:solidFill>
                  <a:srgbClr val="660066"/>
                </a:solidFill>
              </a:rPr>
              <a:t>Знает кто, что свет зеленый означает:</a:t>
            </a:r>
          </a:p>
          <a:p>
            <a:pPr algn="ctr">
              <a:tabLst>
                <a:tab pos="2781300" algn="l"/>
              </a:tabLst>
            </a:pPr>
            <a:r>
              <a:rPr lang="ru-RU" sz="2400" b="1">
                <a:solidFill>
                  <a:srgbClr val="660066"/>
                </a:solidFill>
              </a:rPr>
              <a:t>По дороге каждый смело пусть шагает?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124075" y="4581525"/>
            <a:ext cx="4354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3257550" algn="l"/>
              </a:tabLst>
            </a:pPr>
            <a:r>
              <a:rPr lang="ru-RU" sz="2400" b="1">
                <a:solidFill>
                  <a:srgbClr val="660066"/>
                </a:solidFill>
              </a:rPr>
              <a:t>Кто вблизи проезжей части</a:t>
            </a:r>
          </a:p>
          <a:p>
            <a:pPr algn="ctr">
              <a:tabLst>
                <a:tab pos="3257550" algn="l"/>
              </a:tabLst>
            </a:pPr>
            <a:r>
              <a:rPr lang="ru-RU" sz="2400" b="1">
                <a:solidFill>
                  <a:srgbClr val="660066"/>
                </a:solidFill>
              </a:rPr>
              <a:t>Весело гоняет мячик?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771775" y="5445125"/>
            <a:ext cx="5564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660066"/>
                </a:solidFill>
              </a:rPr>
              <a:t>            Знает кто, что красный свет-</a:t>
            </a:r>
          </a:p>
          <a:p>
            <a:r>
              <a:rPr lang="ru-RU" sz="2400" b="1">
                <a:solidFill>
                  <a:srgbClr val="660066"/>
                </a:solidFill>
              </a:rPr>
              <a:t>             Это значит - хода нет?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8" grpId="0"/>
      <p:bldP spid="31749" grpId="0"/>
      <p:bldP spid="31750" grpId="0"/>
      <p:bldP spid="317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563938" y="2420938"/>
            <a:ext cx="4603750" cy="2879725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4429156" cy="457203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660066"/>
                </a:solidFill>
                <a:effectLst/>
              </a:rPr>
              <a:t>Переходить дорогу можно по надземному или подземному пешеходному переходу , а также по зелёному разрешающему сигналу светофора </a:t>
            </a:r>
            <a:r>
              <a:rPr lang="ru-RU" sz="4400" b="1" dirty="0" smtClean="0">
                <a:solidFill>
                  <a:srgbClr val="660066"/>
                </a:solidFill>
                <a:effectLst/>
              </a:rPr>
              <a:t>. </a:t>
            </a:r>
          </a:p>
        </p:txBody>
      </p:sp>
      <p:pic>
        <p:nvPicPr>
          <p:cNvPr id="104452" name="Picture 4" descr="Картинки по запросу презентация как правильно переходить доро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0"/>
            <a:ext cx="400049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54" name="Picture 6" descr="Картинки по запросу презентация как правильно переходить дорог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43314"/>
            <a:ext cx="4071966" cy="292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0"/>
            <a:ext cx="4572032" cy="6429396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660066"/>
                </a:solidFill>
                <a:effectLst/>
              </a:rPr>
              <a:t>Но   прежде  всего , ты  должен  очень хорошо знать общие правила: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1.Прежде   чем переходить  любую   дорогу , остановись на краю тротуара.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2.Внимательно посмотри налево и направо и выясни какая  же эта дорога  с односторонним или  двухсторонним движением.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3.Прежде чем начнёшь переходить дорогу, убедись, что все транспортные средства находятся от тебя на безопасном расстоянии.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4. Пересекай дорогу  быстрым  шагом, но не беги.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5 .Переходи дорогу под прямым  углом  к  тротуару, а  не наискосок.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sp>
        <p:nvSpPr>
          <p:cNvPr id="8195" name="AutoShape 4" descr="Картинки по запросу переходить дорогу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AutoShape 6" descr="Картинки по запросу переходить дорогу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00" name="Picture 8" descr="Картинки по запросу переходить доро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14" y="0"/>
            <a:ext cx="33575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3571875" cy="5357826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660066"/>
                </a:solidFill>
                <a:effectLst/>
              </a:rPr>
              <a:t>Ты уже знаешь, что при переходе  любой дороги необходимо быть очень внимательным и соблюдать общие правила. Но, кроме общих, есть и свои правила при переходе дорог с двухсторонним движением.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Как надо вести себя при переходе с двухсторонним движением?</a:t>
            </a:r>
          </a:p>
        </p:txBody>
      </p:sp>
      <p:pic>
        <p:nvPicPr>
          <p:cNvPr id="9222" name="Picture 6" descr="Картинки по запросу переходить доро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778" y="0"/>
            <a:ext cx="492922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0"/>
            <a:ext cx="4357718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660066"/>
                </a:solidFill>
                <a:effectLst/>
              </a:rPr>
              <a:t>Не  забудь убедиться, что поблизости от пешеходного перехода нет машин, которые движутся задним ходом. Начинай переходить дорогу только тогда, когда ты уверен в полной безопасности.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Памятка юного пешехода: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-Переходи улицу только по пешеходному переходу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-Переходи улицу только на зелёный сигнал светофора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-Чтобы перейти улицу сначала посмотри налево, а дойдя до середины- направо 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-Не играй на проезжей части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-Соблюдай правила дорожного движения!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-В темное время суток не забывай надевать </a:t>
            </a:r>
            <a:r>
              <a:rPr lang="ru-RU" sz="2000" b="1" dirty="0" err="1" smtClean="0">
                <a:solidFill>
                  <a:srgbClr val="660066"/>
                </a:solidFill>
                <a:effectLst/>
              </a:rPr>
              <a:t>фликер</a:t>
            </a:r>
            <a:r>
              <a:rPr lang="ru-RU" sz="2000" b="1" dirty="0" smtClean="0">
                <a:solidFill>
                  <a:srgbClr val="660066"/>
                </a:solidFill>
                <a:effectLst/>
              </a:rPr>
              <a:t> !</a:t>
            </a:r>
          </a:p>
        </p:txBody>
      </p:sp>
      <p:pic>
        <p:nvPicPr>
          <p:cNvPr id="11270" name="Picture 6" descr="Картинки по запросу переходить доро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0"/>
            <a:ext cx="3428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0"/>
            <a:ext cx="3143272" cy="628652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rgbClr val="660066"/>
                </a:solidFill>
                <a:effectLst/>
              </a:rPr>
              <a:t>Переходи железнодорожные пути только по пешеходным переходам, мостам и тоннелям!</a:t>
            </a:r>
            <a:br>
              <a:rPr lang="ru-RU" sz="1600" b="1" dirty="0" smtClean="0">
                <a:solidFill>
                  <a:srgbClr val="660066"/>
                </a:solidFill>
                <a:effectLst/>
              </a:rPr>
            </a:br>
            <a:r>
              <a:rPr lang="ru-RU" sz="1600" b="1" dirty="0" smtClean="0">
                <a:solidFill>
                  <a:srgbClr val="660066"/>
                </a:solidFill>
                <a:effectLst/>
              </a:rPr>
              <a:t>При переходе через железнодорожные пути по пешеходному переходу, расположенному в одном уровне с железнодорожными путями!</a:t>
            </a:r>
            <a:br>
              <a:rPr lang="ru-RU" sz="1600" b="1" dirty="0" smtClean="0">
                <a:solidFill>
                  <a:srgbClr val="660066"/>
                </a:solidFill>
                <a:effectLst/>
              </a:rPr>
            </a:br>
            <a:r>
              <a:rPr lang="ru-RU" sz="1600" b="1" dirty="0" smtClean="0">
                <a:solidFill>
                  <a:srgbClr val="660066"/>
                </a:solidFill>
                <a:effectLst/>
              </a:rPr>
              <a:t>Не используй наушники и мобильные телефоны при переходе через железнодорожные пути!</a:t>
            </a:r>
            <a:br>
              <a:rPr lang="ru-RU" sz="1600" b="1" dirty="0" smtClean="0">
                <a:solidFill>
                  <a:srgbClr val="660066"/>
                </a:solidFill>
                <a:effectLst/>
              </a:rPr>
            </a:br>
            <a:r>
              <a:rPr lang="ru-RU" sz="1600" b="1" dirty="0" smtClean="0">
                <a:solidFill>
                  <a:srgbClr val="660066"/>
                </a:solidFill>
                <a:effectLst/>
              </a:rPr>
              <a:t>-Убедись, что в зоне видимости нет движущегося поезда!</a:t>
            </a:r>
            <a:br>
              <a:rPr lang="ru-RU" sz="1600" b="1" dirty="0" smtClean="0">
                <a:solidFill>
                  <a:srgbClr val="660066"/>
                </a:solidFill>
                <a:effectLst/>
              </a:rPr>
            </a:br>
            <a:r>
              <a:rPr lang="ru-RU" sz="1600" b="1" dirty="0" smtClean="0">
                <a:solidFill>
                  <a:srgbClr val="660066"/>
                </a:solidFill>
                <a:effectLst/>
              </a:rPr>
              <a:t>-Внимательно следи за световыми и звуковыми сигналами, подаваемыми техническими средствами или работниками железнодорожного транспорта!</a:t>
            </a:r>
          </a:p>
        </p:txBody>
      </p:sp>
      <p:pic>
        <p:nvPicPr>
          <p:cNvPr id="6" name="Picture 6" descr="Картинки по запросу переходить жд доро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392905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3714744" y="3167063"/>
            <a:ext cx="2286016" cy="842962"/>
          </a:xfrm>
          <a:prstGeom prst="rect">
            <a:avLst/>
          </a:prstGeom>
          <a:solidFill>
            <a:srgbClr val="9933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  <a:cs typeface="Times New Roman" charset="0"/>
              </a:rPr>
              <a:t>Кубанская МБОУ СОШ №3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684213" y="142875"/>
            <a:ext cx="82089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323850" y="0"/>
            <a:ext cx="0" cy="59753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5207000" y="8662988"/>
            <a:ext cx="342900" cy="15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971550" y="549275"/>
            <a:ext cx="6964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Calibri" pitchFamily="34" charset="0"/>
                <a:cs typeface="Times New Roman" charset="0"/>
              </a:rPr>
              <a:t>ПЛАН-СХЕМА БЕЗОПАСНОГО МАРШРУТА В ШКОЛУ</a:t>
            </a:r>
            <a:endParaRPr lang="ru-RU" sz="2000">
              <a:solidFill>
                <a:srgbClr val="000099"/>
              </a:solidFill>
              <a:latin typeface="Calibri" pitchFamily="34" charset="0"/>
              <a:cs typeface="Times New Roman" charset="0"/>
            </a:endParaRPr>
          </a:p>
          <a:p>
            <a:pPr algn="ctr" eaLnBrk="0" hangingPunct="0"/>
            <a:endParaRPr lang="ru-RU" sz="2000">
              <a:latin typeface="Calibri" pitchFamily="34" charset="0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400050" y="-1062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142984"/>
            <a:ext cx="542927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0"/>
            <a:ext cx="3357586" cy="5786454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660066"/>
                </a:solidFill>
                <a:effectLst/>
              </a:rPr>
              <a:t>Не переходи железнодорожные пути на красный свет светофора!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пытайся проникнуть на пассажирскую платформу и железнодорожные пути в неустановленном месте! 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заходи за линию безопасности у края пассажирской платформы!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бегай по пассажирской платформе рядом с прибывающим или отправляющимся поездом! Не устраивай различные подвижные игры! </a:t>
            </a:r>
          </a:p>
        </p:txBody>
      </p:sp>
      <p:pic>
        <p:nvPicPr>
          <p:cNvPr id="14344" name="Picture 8" descr="Картинки по запросу  переходить жд доро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57166"/>
            <a:ext cx="357186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0"/>
            <a:ext cx="3500435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660066"/>
                </a:solidFill>
                <a:effectLst/>
              </a:rPr>
              <a:t>Не приближайся к оборванным проводам!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повреждай оборудование железнодорожного транспорта!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повреждай железнодорожный подвижной состав!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подходи к вагонам до полной остановки поезда!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повреждай, не загрязняй, не загораживай, не снимай, самостоятельно не устанавливай знаки, указатели или иные носители информации!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endParaRPr lang="ru-RU" sz="2000" b="1" dirty="0" smtClean="0">
              <a:solidFill>
                <a:srgbClr val="660066"/>
              </a:solidFill>
              <a:effectLst/>
            </a:endParaRPr>
          </a:p>
        </p:txBody>
      </p:sp>
      <p:pic>
        <p:nvPicPr>
          <p:cNvPr id="18438" name="Picture 6" descr="Картинки по запросу  переходить жд доро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5004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0"/>
            <a:ext cx="3857652" cy="620553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660066"/>
                </a:solidFill>
                <a:effectLst/>
              </a:rPr>
              <a:t>Не оставляй на железнодорожных путях посторонние предметы!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имей при себе предметы, которые могут травмировать граждан!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прыгай с пассажирской платформы на железнодорожные пути!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поднимайся на опоры и специальные конструкции контактной сети и воздушных линий и искусственных сооружений!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поднимайся на крыши вагонов поездов!</a:t>
            </a:r>
          </a:p>
        </p:txBody>
      </p:sp>
      <p:pic>
        <p:nvPicPr>
          <p:cNvPr id="19464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786182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0"/>
            <a:ext cx="3214679" cy="65928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660066"/>
                </a:solidFill>
                <a:effectLst/>
              </a:rPr>
              <a:t>Не играй с огнеопасными и воспламеняющимися веществами!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прислоняйся к стоящим вагонам!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пытайся попасть в вагон или выйти из вагона во время движения!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стой на подножках и переходных площадках!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открывай двери вагонов на ходу поезда!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препятствуй автоматическому открытию/закрытию дверей вагонов!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endParaRPr lang="ru-RU" sz="2000" b="1" dirty="0" smtClean="0">
              <a:solidFill>
                <a:srgbClr val="660066"/>
              </a:solidFill>
              <a:effectLst/>
            </a:endParaRPr>
          </a:p>
        </p:txBody>
      </p:sp>
      <p:pic>
        <p:nvPicPr>
          <p:cNvPr id="20490" name="Picture 10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472" y="0"/>
            <a:ext cx="4000528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4214810" cy="576103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660066"/>
                </a:solidFill>
                <a:effectLst/>
              </a:rPr>
              <a:t>Не создавай помех другим гражданам, осуществляя посадку/высадку!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Не высовывайся из окон вагонов и дверей тамбуров!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Находясь рядом с железнодорожными путями, при приближении поезда отойди на безопасное расстояние!</a:t>
            </a:r>
            <a:br>
              <a:rPr lang="ru-RU" sz="2000" b="1" dirty="0" smtClean="0">
                <a:solidFill>
                  <a:srgbClr val="660066"/>
                </a:solidFill>
                <a:effectLst/>
              </a:rPr>
            </a:br>
            <a:r>
              <a:rPr lang="ru-RU" sz="2000" b="1" dirty="0" smtClean="0">
                <a:solidFill>
                  <a:srgbClr val="660066"/>
                </a:solidFill>
                <a:effectLst/>
              </a:rPr>
              <a:t>Обнаружив посторонние и/или забытые предметы, сообщи об этом взрослым!</a:t>
            </a:r>
          </a:p>
        </p:txBody>
      </p:sp>
      <p:pic>
        <p:nvPicPr>
          <p:cNvPr id="21513" name="Picture 9" descr="Картинки по запросу  переходить жд доро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0" y="0"/>
            <a:ext cx="39290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187450" y="1628775"/>
            <a:ext cx="6511925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7825" indent="-377825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ru-RU" sz="4000" b="1">
                <a:latin typeface="Monotype Corsiva" pitchFamily="66" charset="0"/>
                <a:cs typeface="Times New Roman" charset="0"/>
              </a:rPr>
              <a:t> </a:t>
            </a:r>
            <a:r>
              <a:rPr lang="en-GB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Правила </a:t>
            </a:r>
            <a:r>
              <a:rPr lang="ru-RU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 </a:t>
            </a:r>
            <a:r>
              <a:rPr lang="en-GB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движения </a:t>
            </a:r>
            <a:r>
              <a:rPr lang="ru-RU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 </a:t>
            </a:r>
          </a:p>
          <a:p>
            <a:pPr marL="377825" indent="-377825" algn="ctr">
              <a:spcBef>
                <a:spcPct val="20000"/>
              </a:spcBef>
              <a:buClr>
                <a:schemeClr val="hlink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ru-RU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       К</a:t>
            </a:r>
            <a:r>
              <a:rPr lang="en-GB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аждый </a:t>
            </a:r>
            <a:r>
              <a:rPr lang="ru-RU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 </a:t>
            </a:r>
            <a:r>
              <a:rPr lang="en-GB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должен знать,</a:t>
            </a:r>
            <a:endParaRPr lang="ru-RU" sz="4000" b="1">
              <a:solidFill>
                <a:srgbClr val="A50021"/>
              </a:solidFill>
              <a:latin typeface="Monotype Corsiva" pitchFamily="66" charset="0"/>
              <a:cs typeface="Times New Roman" charset="0"/>
            </a:endParaRPr>
          </a:p>
          <a:p>
            <a:pPr marL="377825" indent="-377825" algn="ctr">
              <a:spcBef>
                <a:spcPct val="20000"/>
              </a:spcBef>
              <a:buClr>
                <a:schemeClr val="hlink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ru-RU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И</a:t>
            </a:r>
            <a:r>
              <a:rPr lang="en-GB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 </a:t>
            </a:r>
            <a:r>
              <a:rPr lang="ru-RU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 </a:t>
            </a:r>
            <a:r>
              <a:rPr lang="en-GB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без промедления </a:t>
            </a:r>
            <a:endParaRPr lang="ru-RU" sz="4000" b="1">
              <a:solidFill>
                <a:srgbClr val="A50021"/>
              </a:solidFill>
              <a:latin typeface="Monotype Corsiva" pitchFamily="66" charset="0"/>
              <a:cs typeface="Times New Roman" charset="0"/>
            </a:endParaRPr>
          </a:p>
          <a:p>
            <a:pPr marL="377825" indent="-377825" algn="ctr">
              <a:spcBef>
                <a:spcPct val="20000"/>
              </a:spcBef>
              <a:buClr>
                <a:schemeClr val="hlink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ru-RU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        И</a:t>
            </a:r>
            <a:r>
              <a:rPr lang="en-GB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х </a:t>
            </a:r>
            <a:r>
              <a:rPr lang="ru-RU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 </a:t>
            </a:r>
            <a:r>
              <a:rPr lang="en-GB" sz="4000" b="1">
                <a:solidFill>
                  <a:srgbClr val="A50021"/>
                </a:solidFill>
                <a:latin typeface="Monotype Corsiva" pitchFamily="66" charset="0"/>
                <a:cs typeface="Times New Roman" charset="0"/>
              </a:rPr>
              <a:t>нужно выполнять!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Какие автомобили могут проехать на красный свет?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2195513" y="2133600"/>
            <a:ext cx="5602287" cy="4525963"/>
          </a:xfrm>
        </p:spPr>
        <p:txBody>
          <a:bodyPr/>
          <a:lstStyle/>
          <a:p>
            <a:r>
              <a:rPr lang="ru-RU" sz="40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папина и мамина</a:t>
            </a:r>
          </a:p>
          <a:p>
            <a:r>
              <a:rPr lang="ru-RU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-такси</a:t>
            </a:r>
          </a:p>
          <a:p>
            <a:r>
              <a:rPr lang="ru-RU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-пожарная, скорая, </a:t>
            </a:r>
          </a:p>
          <a:p>
            <a:r>
              <a:rPr lang="ru-RU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спецмашины.</a:t>
            </a:r>
          </a:p>
          <a:p>
            <a:r>
              <a:rPr lang="ru-RU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-гончая</a:t>
            </a:r>
          </a:p>
          <a:p>
            <a:endParaRPr lang="ru-RU" b="1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836613"/>
            <a:ext cx="7632700" cy="914400"/>
          </a:xfrm>
        </p:spPr>
        <p:txBody>
          <a:bodyPr/>
          <a:lstStyle/>
          <a:p>
            <a:r>
              <a:rPr lang="ru-RU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какой дороге транспортные средства лучше тормозят</a:t>
            </a:r>
            <a:r>
              <a:rPr lang="ru-RU" sz="40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700213"/>
            <a:ext cx="5040312" cy="4495800"/>
          </a:xfrm>
        </p:spPr>
        <p:txBody>
          <a:bodyPr/>
          <a:lstStyle/>
          <a:p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-на мокрой</a:t>
            </a:r>
          </a:p>
          <a:p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-на обледенелой</a:t>
            </a:r>
          </a:p>
          <a:p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-с ямками</a:t>
            </a:r>
          </a:p>
          <a:p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-на сухой</a:t>
            </a:r>
          </a:p>
        </p:txBody>
      </p:sp>
      <p:pic>
        <p:nvPicPr>
          <p:cNvPr id="23556" name="Picture 7" descr="1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213100"/>
            <a:ext cx="293211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какого возраста можно ехать на велосипеде по проезжей части?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484313"/>
            <a:ext cx="6119813" cy="2592387"/>
          </a:xfrm>
        </p:spPr>
        <p:txBody>
          <a:bodyPr/>
          <a:lstStyle/>
          <a:p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-когда  выйдешь на пенсию</a:t>
            </a:r>
          </a:p>
          <a:p>
            <a:r>
              <a:rPr lang="ru-RU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-с самого рождения</a:t>
            </a:r>
          </a:p>
          <a:p>
            <a:r>
              <a:rPr lang="ru-RU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-с 14 лет</a:t>
            </a:r>
          </a:p>
        </p:txBody>
      </p:sp>
      <p:pic>
        <p:nvPicPr>
          <p:cNvPr id="24580" name="Picture 6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35639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52513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какой стороне тротуара рекомендуется двигаться пешеходам?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11413" y="2565400"/>
            <a:ext cx="5627687" cy="3627438"/>
          </a:xfrm>
        </p:spPr>
        <p:txBody>
          <a:bodyPr/>
          <a:lstStyle/>
          <a:p>
            <a:r>
              <a:rPr lang="ru-RU" sz="4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любой</a:t>
            </a:r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бордюрам</a:t>
            </a:r>
          </a:p>
          <a:p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правой стороне </a:t>
            </a:r>
          </a:p>
          <a:p>
            <a:r>
              <a:rPr lang="ru-RU" sz="4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левой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341438"/>
            <a:ext cx="7561262" cy="1008062"/>
          </a:xfrm>
        </p:spPr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Когда загорелся зеленый  свет светофора, что ты будешь делать?</a:t>
            </a:r>
            <a:br>
              <a:rPr lang="ru-RU" sz="4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636838"/>
            <a:ext cx="7761288" cy="2289175"/>
          </a:xfrm>
        </p:spPr>
        <p:txBody>
          <a:bodyPr/>
          <a:lstStyle/>
          <a:p>
            <a:r>
              <a:rPr lang="ru-RU" sz="28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sz="28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пропустишь всех старушек и даму с собачкой</a:t>
            </a:r>
          </a:p>
          <a:p>
            <a:r>
              <a:rPr lang="ru-RU" sz="28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-побежишь со всех ног</a:t>
            </a:r>
          </a:p>
          <a:p>
            <a:r>
              <a:rPr lang="ru-RU" sz="28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убедишься, что все транспортные средства остановились и перейдешь дорогу.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чего постовому нужен жезл?</a:t>
            </a:r>
            <a:br>
              <a:rPr lang="ru-RU" sz="4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приветствовать знакомых</a:t>
            </a:r>
          </a:p>
          <a:p>
            <a:r>
              <a:rPr lang="ru-RU" sz="4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отгонять мух</a:t>
            </a:r>
          </a:p>
          <a:p>
            <a:r>
              <a:rPr lang="ru-RU" sz="4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красоты</a:t>
            </a:r>
          </a:p>
          <a:p>
            <a:r>
              <a:rPr lang="ru-RU" sz="4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регулировать дорожное движение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414</Words>
  <Application>Microsoft Office PowerPoint</Application>
  <PresentationFormat>Экран (4:3)</PresentationFormat>
  <Paragraphs>71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Безопасный путь в школу</vt:lpstr>
      <vt:lpstr>Презентация PowerPoint</vt:lpstr>
      <vt:lpstr>Презентация PowerPoint</vt:lpstr>
      <vt:lpstr>Какие автомобили могут проехать на красный свет?</vt:lpstr>
      <vt:lpstr>На какой дороге транспортные средства лучше тормозят </vt:lpstr>
      <vt:lpstr>С какого возраста можно ехать на велосипеде по проезжей части?</vt:lpstr>
      <vt:lpstr>По какой стороне тротуара рекомендуется двигаться пешеходам? </vt:lpstr>
      <vt:lpstr> Когда загорелся зеленый  свет светофора, что ты будешь делать? </vt:lpstr>
      <vt:lpstr>Для чего постовому нужен жезл? </vt:lpstr>
      <vt:lpstr>  Дорогу можно переходить только  на? </vt:lpstr>
      <vt:lpstr> Как правильно и безопасно перейти улицу  после выхода из автобуса?</vt:lpstr>
      <vt:lpstr>ИГРА «ЭТО Я, ЭТО Я, ЭТО ВСЕ МОИ ДРУЗЬЯ!»</vt:lpstr>
      <vt:lpstr>Презентация PowerPoint</vt:lpstr>
      <vt:lpstr>Презентация PowerPoint</vt:lpstr>
      <vt:lpstr>Переходить дорогу можно по надземному или подземному пешеходному переходу , а также по зелёному разрешающему сигналу светофора . </vt:lpstr>
      <vt:lpstr>Но   прежде  всего , ты  должен  очень хорошо знать общие правила: 1.Прежде   чем переходить  любую   дорогу , остановись на краю тротуара. 2.Внимательно посмотри налево и направо и выясни какая  же эта дорога  с односторонним или  двухсторонним движением. 3.Прежде чем начнёшь переходить дорогу, убедись, что все транспортные средства находятся от тебя на безопасном расстоянии. 4. Пересекай дорогу  быстрым  шагом, но не беги. 5 .Переходи дорогу под прямым  углом  к  тротуару, а  не наискосок.   </vt:lpstr>
      <vt:lpstr>Ты уже знаешь, что при переходе  любой дороги необходимо быть очень внимательным и соблюдать общие правила. Но, кроме общих, есть и свои правила при переходе дорог с двухсторонним движением. Как надо вести себя при переходе с двухсторонним движением?</vt:lpstr>
      <vt:lpstr>Не  забудь убедиться, что поблизости от пешеходного перехода нет машин, которые движутся задним ходом. Начинай переходить дорогу только тогда, когда ты уверен в полной безопасности. Памятка юного пешехода: -Переходи улицу только по пешеходному переходу -Переходи улицу только на зелёный сигнал светофора -Чтобы перейти улицу сначала посмотри налево, а дойдя до середины- направо  -Не играй на проезжей части -Соблюдай правила дорожного движения! -В темное время суток не забывай надевать фликер !</vt:lpstr>
      <vt:lpstr>Переходи железнодорожные пути только по пешеходным переходам, мостам и тоннелям! При переходе через железнодорожные пути по пешеходному переходу, расположенному в одном уровне с железнодорожными путями! Не используй наушники и мобильные телефоны при переходе через железнодорожные пути! -Убедись, что в зоне видимости нет движущегося поезда! -Внимательно следи за световыми и звуковыми сигналами, подаваемыми техническими средствами или работниками железнодорожного транспорта!</vt:lpstr>
      <vt:lpstr>Не переходи железнодорожные пути на красный свет светофора! Не пытайся проникнуть на пассажирскую платформу и железнодорожные пути в неустановленном месте!  Не заходи за линию безопасности у края пассажирской платформы! Не бегай по пассажирской платформе рядом с прибывающим или отправляющимся поездом! Не устраивай различные подвижные игры! </vt:lpstr>
      <vt:lpstr>Не приближайся к оборванным проводам! Не повреждай оборудование железнодорожного транспорта! Не повреждай железнодорожный подвижной состав! Не подходи к вагонам до полной остановки поезда! Не повреждай, не загрязняй, не загораживай, не снимай, самостоятельно не устанавливай знаки, указатели или иные носители информации! </vt:lpstr>
      <vt:lpstr>Не оставляй на железнодорожных путях посторонние предметы! Не имей при себе предметы, которые могут травмировать граждан! Не прыгай с пассажирской платформы на железнодорожные пути! Не поднимайся на опоры и специальные конструкции контактной сети и воздушных линий и искусственных сооружений! Не поднимайся на крыши вагонов поездов!</vt:lpstr>
      <vt:lpstr>Не играй с огнеопасными и воспламеняющимися веществами! Не прислоняйся к стоящим вагонам! Не пытайся попасть в вагон или выйти из вагона во время движения! Не стой на подножках и переходных площадках! Не открывай двери вагонов на ходу поезда! Не препятствуй автоматическому открытию/закрытию дверей вагонов! </vt:lpstr>
      <vt:lpstr>Не создавай помех другим гражданам, осуществляя посадку/высадку! Не высовывайся из окон вагонов и дверей тамбуров! Находясь рядом с железнодорожными путями, при приближении поезда отойди на безопасное расстояние! Обнаружив посторонние и/или забытые предметы, сообщи об этом взрослым!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Пользователь Windows</cp:lastModifiedBy>
  <cp:revision>17</cp:revision>
  <dcterms:created xsi:type="dcterms:W3CDTF">2011-01-05T18:31:26Z</dcterms:created>
  <dcterms:modified xsi:type="dcterms:W3CDTF">2020-09-27T12:28:07Z</dcterms:modified>
</cp:coreProperties>
</file>