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70" r:id="rId12"/>
    <p:sldId id="265" r:id="rId13"/>
    <p:sldId id="266" r:id="rId14"/>
    <p:sldId id="267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5404"/>
    <a:srgbClr val="C3421C"/>
    <a:srgbClr val="FF8C61"/>
    <a:srgbClr val="BEBEBE"/>
    <a:srgbClr val="FF3300"/>
    <a:srgbClr val="CC0066"/>
    <a:srgbClr val="0000FF"/>
    <a:srgbClr val="CC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30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ED1E0E-AA17-458B-8E8E-C0264AB200E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E89AE6E-A352-4F40-BA62-C70D99443392}">
      <dgm:prSet phldrT="[Текст]" custT="1"/>
      <dgm:spPr>
        <a:xfrm>
          <a:off x="0" y="573683"/>
          <a:ext cx="2464593" cy="1478756"/>
        </a:xfrm>
        <a:prstGeom prst="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1200" b="1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Познакомить с различными способами изготовления красок в домашних условиях</a:t>
          </a:r>
        </a:p>
      </dgm:t>
    </dgm:pt>
    <dgm:pt modelId="{2AE92110-F869-45F2-BDB1-FF0BF4CCAB99}" type="parTrans" cxnId="{A5BBB361-F8AA-4410-8BAE-132FD4ADFC20}">
      <dgm:prSet/>
      <dgm:spPr/>
      <dgm:t>
        <a:bodyPr/>
        <a:lstStyle/>
        <a:p>
          <a:endParaRPr lang="ru-RU"/>
        </a:p>
      </dgm:t>
    </dgm:pt>
    <dgm:pt modelId="{7A5FDA53-10BF-409A-BE8E-763190864F26}" type="sibTrans" cxnId="{A5BBB361-F8AA-4410-8BAE-132FD4ADFC20}">
      <dgm:prSet/>
      <dgm:spPr/>
      <dgm:t>
        <a:bodyPr/>
        <a:lstStyle/>
        <a:p>
          <a:endParaRPr lang="ru-RU"/>
        </a:p>
      </dgm:t>
    </dgm:pt>
    <dgm:pt modelId="{16C4413F-A808-4AFD-8DFD-DC064CAA487E}">
      <dgm:prSet phldrT="[Текст]" custT="1"/>
      <dgm:spPr>
        <a:xfrm>
          <a:off x="2711053" y="573683"/>
          <a:ext cx="2464593" cy="1478756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1200" b="1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Помочь детям овладеть различными техническими навыками при работе с нетрадиционными техниками рисования</a:t>
          </a:r>
        </a:p>
      </dgm:t>
    </dgm:pt>
    <dgm:pt modelId="{F89A5B91-9AB7-4D25-A203-2C9C1E7857D0}" type="parTrans" cxnId="{EF6449B5-F149-458D-995F-4A51AE5A25FD}">
      <dgm:prSet/>
      <dgm:spPr/>
      <dgm:t>
        <a:bodyPr/>
        <a:lstStyle/>
        <a:p>
          <a:endParaRPr lang="ru-RU"/>
        </a:p>
      </dgm:t>
    </dgm:pt>
    <dgm:pt modelId="{1F8BED43-409B-4AA6-8D29-3A1885C8E05A}" type="sibTrans" cxnId="{EF6449B5-F149-458D-995F-4A51AE5A25FD}">
      <dgm:prSet/>
      <dgm:spPr/>
      <dgm:t>
        <a:bodyPr/>
        <a:lstStyle/>
        <a:p>
          <a:endParaRPr lang="ru-RU"/>
        </a:p>
      </dgm:t>
    </dgm:pt>
    <dgm:pt modelId="{ED0A4615-B286-43C1-9253-8D48ADACC975}">
      <dgm:prSet phldrT="[Текст]" custT="1"/>
      <dgm:spPr>
        <a:xfrm>
          <a:off x="5422106" y="573683"/>
          <a:ext cx="2464593" cy="1478756"/>
        </a:xfrm>
        <a:prstGeom prst="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1200" b="1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Формировать умения и навыки использования продуктов при изготовлении красок</a:t>
          </a:r>
        </a:p>
      </dgm:t>
    </dgm:pt>
    <dgm:pt modelId="{CF2D1FB3-73DE-4C7B-A6F6-EC5994CA4640}" type="parTrans" cxnId="{592A2C0F-6A76-4A34-9400-6EBA0856E395}">
      <dgm:prSet/>
      <dgm:spPr/>
      <dgm:t>
        <a:bodyPr/>
        <a:lstStyle/>
        <a:p>
          <a:endParaRPr lang="ru-RU"/>
        </a:p>
      </dgm:t>
    </dgm:pt>
    <dgm:pt modelId="{11D836B7-D2F4-42DA-A884-87C70E7AF633}" type="sibTrans" cxnId="{592A2C0F-6A76-4A34-9400-6EBA0856E395}">
      <dgm:prSet/>
      <dgm:spPr/>
      <dgm:t>
        <a:bodyPr/>
        <a:lstStyle/>
        <a:p>
          <a:endParaRPr lang="ru-RU"/>
        </a:p>
      </dgm:t>
    </dgm:pt>
    <dgm:pt modelId="{312A041E-4D04-4502-9386-270F184EF6DB}">
      <dgm:prSet phldrT="[Текст]" custT="1"/>
      <dgm:spPr>
        <a:xfrm>
          <a:off x="0" y="2298898"/>
          <a:ext cx="2464593" cy="1478756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1200" b="1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Способствовать раскрытию творческого потенциала участников проекта через художественную деятельность</a:t>
          </a:r>
        </a:p>
      </dgm:t>
    </dgm:pt>
    <dgm:pt modelId="{1CF703B5-516E-4B1C-A704-77DBDE40EBA3}" type="parTrans" cxnId="{AD0B3BC8-1207-432B-BF46-5BDE4EAAC307}">
      <dgm:prSet/>
      <dgm:spPr/>
      <dgm:t>
        <a:bodyPr/>
        <a:lstStyle/>
        <a:p>
          <a:endParaRPr lang="ru-RU"/>
        </a:p>
      </dgm:t>
    </dgm:pt>
    <dgm:pt modelId="{FD4E5532-8972-41CC-9D7A-03D5E092FDEE}" type="sibTrans" cxnId="{AD0B3BC8-1207-432B-BF46-5BDE4EAAC307}">
      <dgm:prSet/>
      <dgm:spPr/>
      <dgm:t>
        <a:bodyPr/>
        <a:lstStyle/>
        <a:p>
          <a:endParaRPr lang="ru-RU"/>
        </a:p>
      </dgm:t>
    </dgm:pt>
    <dgm:pt modelId="{791290EC-D7F2-4176-901E-91F9F66DFDCB}">
      <dgm:prSet phldrT="[Текст]" custT="1"/>
      <dgm:spPr>
        <a:xfrm>
          <a:off x="2711053" y="2298898"/>
          <a:ext cx="2464593" cy="1478756"/>
        </a:xfrm>
        <a:prstGeom prst="rect">
          <a:avLst/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1200" b="1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Развивать познавательную активность, наблюдательность, любознательность, коммуникативные навыки, связную речь, мыслительные операции; познавательный интерес воспитанников в процессе экспериментирования</a:t>
          </a:r>
        </a:p>
      </dgm:t>
    </dgm:pt>
    <dgm:pt modelId="{36C3DC07-42A6-453A-BEAE-DD818357D7E7}" type="parTrans" cxnId="{F6DB1E9F-080F-4262-A69C-5422652DD9DC}">
      <dgm:prSet/>
      <dgm:spPr/>
      <dgm:t>
        <a:bodyPr/>
        <a:lstStyle/>
        <a:p>
          <a:endParaRPr lang="ru-RU"/>
        </a:p>
      </dgm:t>
    </dgm:pt>
    <dgm:pt modelId="{52E5E534-86B1-4BEB-BB1B-7D8FF4F8302A}" type="sibTrans" cxnId="{F6DB1E9F-080F-4262-A69C-5422652DD9DC}">
      <dgm:prSet/>
      <dgm:spPr/>
      <dgm:t>
        <a:bodyPr/>
        <a:lstStyle/>
        <a:p>
          <a:endParaRPr lang="ru-RU"/>
        </a:p>
      </dgm:t>
    </dgm:pt>
    <dgm:pt modelId="{8B3F4335-F886-4BE3-82C9-42FF92F0287E}">
      <dgm:prSet phldrT="[Текст]" custT="1"/>
      <dgm:spPr>
        <a:xfrm>
          <a:off x="5422106" y="2298898"/>
          <a:ext cx="2464593" cy="1478756"/>
        </a:xfrm>
        <a:prstGeom prst="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1200" b="1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Воспитывать умение детей работать в коллективе, помогать друг другу</a:t>
          </a:r>
        </a:p>
      </dgm:t>
    </dgm:pt>
    <dgm:pt modelId="{D90D9D5C-067C-4D5D-8A4F-B69BD14D4E28}" type="parTrans" cxnId="{1837DF91-3D70-40C2-97E2-51039C5327CC}">
      <dgm:prSet/>
      <dgm:spPr/>
      <dgm:t>
        <a:bodyPr/>
        <a:lstStyle/>
        <a:p>
          <a:endParaRPr lang="ru-RU"/>
        </a:p>
      </dgm:t>
    </dgm:pt>
    <dgm:pt modelId="{CEA6891E-4E4C-4C5B-928C-7FBF49C9C511}" type="sibTrans" cxnId="{1837DF91-3D70-40C2-97E2-51039C5327CC}">
      <dgm:prSet/>
      <dgm:spPr/>
      <dgm:t>
        <a:bodyPr/>
        <a:lstStyle/>
        <a:p>
          <a:endParaRPr lang="ru-RU"/>
        </a:p>
      </dgm:t>
    </dgm:pt>
    <dgm:pt modelId="{80F7C0F4-B9E7-4D46-8FDC-FE1E915FB512}" type="pres">
      <dgm:prSet presAssocID="{04ED1E0E-AA17-458B-8E8E-C0264AB200E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5A614A-AC1B-473D-A3B6-59B7A7102AA4}" type="pres">
      <dgm:prSet presAssocID="{DE89AE6E-A352-4F40-BA62-C70D9944339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7BD46D-D696-4632-AC63-37AFB50671F5}" type="pres">
      <dgm:prSet presAssocID="{7A5FDA53-10BF-409A-BE8E-763190864F26}" presName="sibTrans" presStyleCnt="0"/>
      <dgm:spPr/>
    </dgm:pt>
    <dgm:pt modelId="{7225BAC0-833D-4AF1-9BA0-0426F25B363B}" type="pres">
      <dgm:prSet presAssocID="{16C4413F-A808-4AFD-8DFD-DC064CAA487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B5E76D-BB9F-48CB-A818-F9894A1DBE35}" type="pres">
      <dgm:prSet presAssocID="{1F8BED43-409B-4AA6-8D29-3A1885C8E05A}" presName="sibTrans" presStyleCnt="0"/>
      <dgm:spPr/>
    </dgm:pt>
    <dgm:pt modelId="{FABD4766-E972-42AF-AA30-1DD9A785063D}" type="pres">
      <dgm:prSet presAssocID="{ED0A4615-B286-43C1-9253-8D48ADACC97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C4DAF2-4033-4395-938C-3E71BD54BC6C}" type="pres">
      <dgm:prSet presAssocID="{11D836B7-D2F4-42DA-A884-87C70E7AF633}" presName="sibTrans" presStyleCnt="0"/>
      <dgm:spPr/>
    </dgm:pt>
    <dgm:pt modelId="{390697E2-8DD5-49D2-B637-2BA39E5A0B48}" type="pres">
      <dgm:prSet presAssocID="{312A041E-4D04-4502-9386-270F184EF6D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5B153D-D980-487A-9435-7267F2485F0F}" type="pres">
      <dgm:prSet presAssocID="{FD4E5532-8972-41CC-9D7A-03D5E092FDEE}" presName="sibTrans" presStyleCnt="0"/>
      <dgm:spPr/>
    </dgm:pt>
    <dgm:pt modelId="{62CF67B8-60B6-476F-B783-E49C25C7FAA8}" type="pres">
      <dgm:prSet presAssocID="{791290EC-D7F2-4176-901E-91F9F66DFDC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B23D8C-2C8D-472A-A200-E6CCF9BE7C12}" type="pres">
      <dgm:prSet presAssocID="{52E5E534-86B1-4BEB-BB1B-7D8FF4F8302A}" presName="sibTrans" presStyleCnt="0"/>
      <dgm:spPr/>
    </dgm:pt>
    <dgm:pt modelId="{390B6D1E-82B8-4793-A49D-17CF9D17F4EC}" type="pres">
      <dgm:prSet presAssocID="{8B3F4335-F886-4BE3-82C9-42FF92F0287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FF5AD1-FD1C-4B03-BD6A-6CC776C55A12}" type="presOf" srcId="{ED0A4615-B286-43C1-9253-8D48ADACC975}" destId="{FABD4766-E972-42AF-AA30-1DD9A785063D}" srcOrd="0" destOrd="0" presId="urn:microsoft.com/office/officeart/2005/8/layout/default"/>
    <dgm:cxn modelId="{0B442F23-C4E1-4F19-9D39-E05219FCBFF8}" type="presOf" srcId="{791290EC-D7F2-4176-901E-91F9F66DFDCB}" destId="{62CF67B8-60B6-476F-B783-E49C25C7FAA8}" srcOrd="0" destOrd="0" presId="urn:microsoft.com/office/officeart/2005/8/layout/default"/>
    <dgm:cxn modelId="{A5BBB361-F8AA-4410-8BAE-132FD4ADFC20}" srcId="{04ED1E0E-AA17-458B-8E8E-C0264AB200EF}" destId="{DE89AE6E-A352-4F40-BA62-C70D99443392}" srcOrd="0" destOrd="0" parTransId="{2AE92110-F869-45F2-BDB1-FF0BF4CCAB99}" sibTransId="{7A5FDA53-10BF-409A-BE8E-763190864F26}"/>
    <dgm:cxn modelId="{592A2C0F-6A76-4A34-9400-6EBA0856E395}" srcId="{04ED1E0E-AA17-458B-8E8E-C0264AB200EF}" destId="{ED0A4615-B286-43C1-9253-8D48ADACC975}" srcOrd="2" destOrd="0" parTransId="{CF2D1FB3-73DE-4C7B-A6F6-EC5994CA4640}" sibTransId="{11D836B7-D2F4-42DA-A884-87C70E7AF633}"/>
    <dgm:cxn modelId="{1837DF91-3D70-40C2-97E2-51039C5327CC}" srcId="{04ED1E0E-AA17-458B-8E8E-C0264AB200EF}" destId="{8B3F4335-F886-4BE3-82C9-42FF92F0287E}" srcOrd="5" destOrd="0" parTransId="{D90D9D5C-067C-4D5D-8A4F-B69BD14D4E28}" sibTransId="{CEA6891E-4E4C-4C5B-928C-7FBF49C9C511}"/>
    <dgm:cxn modelId="{AD0B3BC8-1207-432B-BF46-5BDE4EAAC307}" srcId="{04ED1E0E-AA17-458B-8E8E-C0264AB200EF}" destId="{312A041E-4D04-4502-9386-270F184EF6DB}" srcOrd="3" destOrd="0" parTransId="{1CF703B5-516E-4B1C-A704-77DBDE40EBA3}" sibTransId="{FD4E5532-8972-41CC-9D7A-03D5E092FDEE}"/>
    <dgm:cxn modelId="{6401F1F4-F6E9-492F-993C-74971FFADC3E}" type="presOf" srcId="{16C4413F-A808-4AFD-8DFD-DC064CAA487E}" destId="{7225BAC0-833D-4AF1-9BA0-0426F25B363B}" srcOrd="0" destOrd="0" presId="urn:microsoft.com/office/officeart/2005/8/layout/default"/>
    <dgm:cxn modelId="{EF6449B5-F149-458D-995F-4A51AE5A25FD}" srcId="{04ED1E0E-AA17-458B-8E8E-C0264AB200EF}" destId="{16C4413F-A808-4AFD-8DFD-DC064CAA487E}" srcOrd="1" destOrd="0" parTransId="{F89A5B91-9AB7-4D25-A203-2C9C1E7857D0}" sibTransId="{1F8BED43-409B-4AA6-8D29-3A1885C8E05A}"/>
    <dgm:cxn modelId="{C0265FAD-BAB6-481E-BAEB-34236B7AA4EE}" type="presOf" srcId="{DE89AE6E-A352-4F40-BA62-C70D99443392}" destId="{015A614A-AC1B-473D-A3B6-59B7A7102AA4}" srcOrd="0" destOrd="0" presId="urn:microsoft.com/office/officeart/2005/8/layout/default"/>
    <dgm:cxn modelId="{F6DB1E9F-080F-4262-A69C-5422652DD9DC}" srcId="{04ED1E0E-AA17-458B-8E8E-C0264AB200EF}" destId="{791290EC-D7F2-4176-901E-91F9F66DFDCB}" srcOrd="4" destOrd="0" parTransId="{36C3DC07-42A6-453A-BEAE-DD818357D7E7}" sibTransId="{52E5E534-86B1-4BEB-BB1B-7D8FF4F8302A}"/>
    <dgm:cxn modelId="{24E79291-36DA-4170-BA07-BA1211C44438}" type="presOf" srcId="{312A041E-4D04-4502-9386-270F184EF6DB}" destId="{390697E2-8DD5-49D2-B637-2BA39E5A0B48}" srcOrd="0" destOrd="0" presId="urn:microsoft.com/office/officeart/2005/8/layout/default"/>
    <dgm:cxn modelId="{49F673B4-555F-4752-93B9-E8A7A2C0AB13}" type="presOf" srcId="{04ED1E0E-AA17-458B-8E8E-C0264AB200EF}" destId="{80F7C0F4-B9E7-4D46-8FDC-FE1E915FB512}" srcOrd="0" destOrd="0" presId="urn:microsoft.com/office/officeart/2005/8/layout/default"/>
    <dgm:cxn modelId="{5C8A8EC8-8292-4D22-AA99-EAD2328D55F0}" type="presOf" srcId="{8B3F4335-F886-4BE3-82C9-42FF92F0287E}" destId="{390B6D1E-82B8-4793-A49D-17CF9D17F4EC}" srcOrd="0" destOrd="0" presId="urn:microsoft.com/office/officeart/2005/8/layout/default"/>
    <dgm:cxn modelId="{011CF7CE-3C8A-4A69-88AC-13666C57D962}" type="presParOf" srcId="{80F7C0F4-B9E7-4D46-8FDC-FE1E915FB512}" destId="{015A614A-AC1B-473D-A3B6-59B7A7102AA4}" srcOrd="0" destOrd="0" presId="urn:microsoft.com/office/officeart/2005/8/layout/default"/>
    <dgm:cxn modelId="{A1705EF0-0702-4C31-93F9-63E5639AA1F4}" type="presParOf" srcId="{80F7C0F4-B9E7-4D46-8FDC-FE1E915FB512}" destId="{897BD46D-D696-4632-AC63-37AFB50671F5}" srcOrd="1" destOrd="0" presId="urn:microsoft.com/office/officeart/2005/8/layout/default"/>
    <dgm:cxn modelId="{030340C9-A663-4341-85D1-230CAE047B69}" type="presParOf" srcId="{80F7C0F4-B9E7-4D46-8FDC-FE1E915FB512}" destId="{7225BAC0-833D-4AF1-9BA0-0426F25B363B}" srcOrd="2" destOrd="0" presId="urn:microsoft.com/office/officeart/2005/8/layout/default"/>
    <dgm:cxn modelId="{159E5227-D51D-44CB-8B12-71F71CBB6194}" type="presParOf" srcId="{80F7C0F4-B9E7-4D46-8FDC-FE1E915FB512}" destId="{55B5E76D-BB9F-48CB-A818-F9894A1DBE35}" srcOrd="3" destOrd="0" presId="urn:microsoft.com/office/officeart/2005/8/layout/default"/>
    <dgm:cxn modelId="{E2163E0C-7B78-49C3-93A7-F0075141CFF7}" type="presParOf" srcId="{80F7C0F4-B9E7-4D46-8FDC-FE1E915FB512}" destId="{FABD4766-E972-42AF-AA30-1DD9A785063D}" srcOrd="4" destOrd="0" presId="urn:microsoft.com/office/officeart/2005/8/layout/default"/>
    <dgm:cxn modelId="{5FDBD271-CEE7-4BA5-921F-F58F1510156F}" type="presParOf" srcId="{80F7C0F4-B9E7-4D46-8FDC-FE1E915FB512}" destId="{6FC4DAF2-4033-4395-938C-3E71BD54BC6C}" srcOrd="5" destOrd="0" presId="urn:microsoft.com/office/officeart/2005/8/layout/default"/>
    <dgm:cxn modelId="{30DE8122-31F7-4DEE-971A-12DE7DE77C60}" type="presParOf" srcId="{80F7C0F4-B9E7-4D46-8FDC-FE1E915FB512}" destId="{390697E2-8DD5-49D2-B637-2BA39E5A0B48}" srcOrd="6" destOrd="0" presId="urn:microsoft.com/office/officeart/2005/8/layout/default"/>
    <dgm:cxn modelId="{E218657D-DE9C-4692-8435-3F017F5D1C12}" type="presParOf" srcId="{80F7C0F4-B9E7-4D46-8FDC-FE1E915FB512}" destId="{415B153D-D980-487A-9435-7267F2485F0F}" srcOrd="7" destOrd="0" presId="urn:microsoft.com/office/officeart/2005/8/layout/default"/>
    <dgm:cxn modelId="{ABAF8105-A2CA-46FD-BCAF-097C4B7727BC}" type="presParOf" srcId="{80F7C0F4-B9E7-4D46-8FDC-FE1E915FB512}" destId="{62CF67B8-60B6-476F-B783-E49C25C7FAA8}" srcOrd="8" destOrd="0" presId="urn:microsoft.com/office/officeart/2005/8/layout/default"/>
    <dgm:cxn modelId="{96C85419-049E-4294-BCB1-C69298A09859}" type="presParOf" srcId="{80F7C0F4-B9E7-4D46-8FDC-FE1E915FB512}" destId="{8DB23D8C-2C8D-472A-A200-E6CCF9BE7C12}" srcOrd="9" destOrd="0" presId="urn:microsoft.com/office/officeart/2005/8/layout/default"/>
    <dgm:cxn modelId="{F398A9FA-EFAB-478E-B835-CFF5FE27FDF7}" type="presParOf" srcId="{80F7C0F4-B9E7-4D46-8FDC-FE1E915FB512}" destId="{390B6D1E-82B8-4793-A49D-17CF9D17F4E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6CD042-2293-4277-952B-DCC977DA19C7}" type="doc">
      <dgm:prSet loTypeId="urn:microsoft.com/office/officeart/2005/8/layout/hList6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94D0F0F-0DF1-483B-8DBE-10207D41ADC9}">
      <dgm:prSet phldrT="[Текст]" custT="1"/>
      <dgm:spPr/>
      <dgm:t>
        <a:bodyPr/>
        <a:lstStyle/>
        <a:p>
          <a:r>
            <a:rPr lang="ru-RU" sz="2000" b="1" dirty="0" smtClean="0">
              <a:latin typeface="Monotype Corsiva" panose="03010101010201010101" pitchFamily="66" charset="0"/>
            </a:rPr>
            <a:t>Повышение познавательного уровня развития детей по теме проекта.</a:t>
          </a:r>
          <a:endParaRPr lang="ru-RU" sz="2000" b="1" dirty="0">
            <a:latin typeface="Monotype Corsiva" panose="03010101010201010101" pitchFamily="66" charset="0"/>
          </a:endParaRPr>
        </a:p>
      </dgm:t>
    </dgm:pt>
    <dgm:pt modelId="{CCC135E7-60DD-4B3C-97F2-75245880636A}" type="parTrans" cxnId="{9C33F583-0F48-4EC2-A7D7-884CB27ABC77}">
      <dgm:prSet/>
      <dgm:spPr/>
      <dgm:t>
        <a:bodyPr/>
        <a:lstStyle/>
        <a:p>
          <a:endParaRPr lang="ru-RU"/>
        </a:p>
      </dgm:t>
    </dgm:pt>
    <dgm:pt modelId="{D15B735E-4C66-46EB-9F9B-48204386F270}" type="sibTrans" cxnId="{9C33F583-0F48-4EC2-A7D7-884CB27ABC77}">
      <dgm:prSet/>
      <dgm:spPr/>
      <dgm:t>
        <a:bodyPr/>
        <a:lstStyle/>
        <a:p>
          <a:endParaRPr lang="ru-RU"/>
        </a:p>
      </dgm:t>
    </dgm:pt>
    <dgm:pt modelId="{D77D416B-57CE-4C76-8697-B8CDD82878DA}">
      <dgm:prSet phldrT="[Текст]" custT="1"/>
      <dgm:spPr/>
      <dgm:t>
        <a:bodyPr/>
        <a:lstStyle/>
        <a:p>
          <a:r>
            <a:rPr lang="ru-RU" sz="2000" b="1" dirty="0" smtClean="0">
              <a:latin typeface="Monotype Corsiva" panose="03010101010201010101" pitchFamily="66" charset="0"/>
            </a:rPr>
            <a:t>Самореализация детей в художественном творчестве</a:t>
          </a:r>
          <a:endParaRPr lang="ru-RU" sz="2000" b="1" dirty="0">
            <a:latin typeface="Monotype Corsiva" panose="03010101010201010101" pitchFamily="66" charset="0"/>
          </a:endParaRPr>
        </a:p>
      </dgm:t>
    </dgm:pt>
    <dgm:pt modelId="{DE7D0BE5-7E4D-43A3-A8B0-3D71F2A0398D}" type="parTrans" cxnId="{C4005D6B-B36A-40F6-A504-E1B1862BFE4C}">
      <dgm:prSet/>
      <dgm:spPr/>
      <dgm:t>
        <a:bodyPr/>
        <a:lstStyle/>
        <a:p>
          <a:endParaRPr lang="ru-RU"/>
        </a:p>
      </dgm:t>
    </dgm:pt>
    <dgm:pt modelId="{4D1643D8-24D2-45BF-88ED-670936026342}" type="sibTrans" cxnId="{C4005D6B-B36A-40F6-A504-E1B1862BFE4C}">
      <dgm:prSet/>
      <dgm:spPr/>
      <dgm:t>
        <a:bodyPr/>
        <a:lstStyle/>
        <a:p>
          <a:endParaRPr lang="ru-RU"/>
        </a:p>
      </dgm:t>
    </dgm:pt>
    <dgm:pt modelId="{8FFB43CD-F01F-4DB1-B8AC-E11CB9248DE1}">
      <dgm:prSet phldrT="[Текст]" custT="1"/>
      <dgm:spPr/>
      <dgm:t>
        <a:bodyPr/>
        <a:lstStyle/>
        <a:p>
          <a:r>
            <a:rPr lang="ru-RU" sz="2000" b="1" dirty="0" smtClean="0">
              <a:latin typeface="Monotype Corsiva" panose="03010101010201010101" pitchFamily="66" charset="0"/>
            </a:rPr>
            <a:t>Умение давать оценку своим работам и работам других детей </a:t>
          </a:r>
          <a:endParaRPr lang="ru-RU" sz="2000" b="1" dirty="0">
            <a:latin typeface="Monotype Corsiva" panose="03010101010201010101" pitchFamily="66" charset="0"/>
          </a:endParaRPr>
        </a:p>
      </dgm:t>
    </dgm:pt>
    <dgm:pt modelId="{7813AB80-ED44-43FD-BC56-F47E5702C7AB}" type="parTrans" cxnId="{7B7287B1-FD04-42D0-A409-4835FA22F64D}">
      <dgm:prSet/>
      <dgm:spPr/>
      <dgm:t>
        <a:bodyPr/>
        <a:lstStyle/>
        <a:p>
          <a:endParaRPr lang="ru-RU"/>
        </a:p>
      </dgm:t>
    </dgm:pt>
    <dgm:pt modelId="{09D96E64-5408-4489-8C3F-542AD2AE5BE3}" type="sibTrans" cxnId="{7B7287B1-FD04-42D0-A409-4835FA22F64D}">
      <dgm:prSet/>
      <dgm:spPr/>
      <dgm:t>
        <a:bodyPr/>
        <a:lstStyle/>
        <a:p>
          <a:endParaRPr lang="ru-RU"/>
        </a:p>
      </dgm:t>
    </dgm:pt>
    <dgm:pt modelId="{7ED67147-33FA-4DC8-B056-3354A689A454}">
      <dgm:prSet phldrT="[Текст]" custT="1"/>
      <dgm:spPr/>
      <dgm:t>
        <a:bodyPr/>
        <a:lstStyle/>
        <a:p>
          <a:r>
            <a:rPr lang="ru-RU" sz="2000" b="1" dirty="0" smtClean="0">
              <a:latin typeface="Monotype Corsiva" panose="03010101010201010101" pitchFamily="66" charset="0"/>
            </a:rPr>
            <a:t>Повышение активности родителей в совместной деятельности с педагогами ДО</a:t>
          </a:r>
          <a:endParaRPr lang="ru-RU" sz="2000" b="1" dirty="0">
            <a:latin typeface="Monotype Corsiva" panose="03010101010201010101" pitchFamily="66" charset="0"/>
          </a:endParaRPr>
        </a:p>
      </dgm:t>
    </dgm:pt>
    <dgm:pt modelId="{21471A57-13CA-484A-9612-E6DDEC6C3371}" type="parTrans" cxnId="{283026AD-D018-45C5-846E-818F467553EC}">
      <dgm:prSet/>
      <dgm:spPr/>
      <dgm:t>
        <a:bodyPr/>
        <a:lstStyle/>
        <a:p>
          <a:endParaRPr lang="ru-RU"/>
        </a:p>
      </dgm:t>
    </dgm:pt>
    <dgm:pt modelId="{6EBC6A89-2FB3-4E90-92DD-F2647FC758C6}" type="sibTrans" cxnId="{283026AD-D018-45C5-846E-818F467553EC}">
      <dgm:prSet/>
      <dgm:spPr/>
      <dgm:t>
        <a:bodyPr/>
        <a:lstStyle/>
        <a:p>
          <a:endParaRPr lang="ru-RU"/>
        </a:p>
      </dgm:t>
    </dgm:pt>
    <dgm:pt modelId="{CAE516B5-E8F0-45B6-8138-FC130AF099C8}" type="pres">
      <dgm:prSet presAssocID="{216CD042-2293-4277-952B-DCC977DA19C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287A00-338D-4A6A-81BE-ABA1D012E24A}" type="pres">
      <dgm:prSet presAssocID="{294D0F0F-0DF1-483B-8DBE-10207D41ADC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7E9B5E-4C21-43D4-9A3E-08EFA7B8FC36}" type="pres">
      <dgm:prSet presAssocID="{D15B735E-4C66-46EB-9F9B-48204386F270}" presName="sibTrans" presStyleCnt="0"/>
      <dgm:spPr/>
    </dgm:pt>
    <dgm:pt modelId="{45166FC9-368D-447C-9C6A-5C26A924938B}" type="pres">
      <dgm:prSet presAssocID="{D77D416B-57CE-4C76-8697-B8CDD82878D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9DAA6-6EF0-40B0-BDFC-35AD1D64A96F}" type="pres">
      <dgm:prSet presAssocID="{4D1643D8-24D2-45BF-88ED-670936026342}" presName="sibTrans" presStyleCnt="0"/>
      <dgm:spPr/>
    </dgm:pt>
    <dgm:pt modelId="{9E49BABB-7AB3-4755-8C13-AAC2F598A60F}" type="pres">
      <dgm:prSet presAssocID="{8FFB43CD-F01F-4DB1-B8AC-E11CB9248DE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5631D6-8748-48FC-BA5C-2B79CDBC23DE}" type="pres">
      <dgm:prSet presAssocID="{09D96E64-5408-4489-8C3F-542AD2AE5BE3}" presName="sibTrans" presStyleCnt="0"/>
      <dgm:spPr/>
    </dgm:pt>
    <dgm:pt modelId="{E5B3C5DE-5386-4083-9678-BA0017895BA2}" type="pres">
      <dgm:prSet presAssocID="{7ED67147-33FA-4DC8-B056-3354A689A4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00EDD8-8382-458A-B9CB-C43048913E81}" type="presOf" srcId="{D77D416B-57CE-4C76-8697-B8CDD82878DA}" destId="{45166FC9-368D-447C-9C6A-5C26A924938B}" srcOrd="0" destOrd="0" presId="urn:microsoft.com/office/officeart/2005/8/layout/hList6"/>
    <dgm:cxn modelId="{D3832B05-CEDF-488F-A0CD-2FD839A94823}" type="presOf" srcId="{7ED67147-33FA-4DC8-B056-3354A689A454}" destId="{E5B3C5DE-5386-4083-9678-BA0017895BA2}" srcOrd="0" destOrd="0" presId="urn:microsoft.com/office/officeart/2005/8/layout/hList6"/>
    <dgm:cxn modelId="{473F08F4-BD79-4B47-9B6B-D5129128D655}" type="presOf" srcId="{8FFB43CD-F01F-4DB1-B8AC-E11CB9248DE1}" destId="{9E49BABB-7AB3-4755-8C13-AAC2F598A60F}" srcOrd="0" destOrd="0" presId="urn:microsoft.com/office/officeart/2005/8/layout/hList6"/>
    <dgm:cxn modelId="{283026AD-D018-45C5-846E-818F467553EC}" srcId="{216CD042-2293-4277-952B-DCC977DA19C7}" destId="{7ED67147-33FA-4DC8-B056-3354A689A454}" srcOrd="3" destOrd="0" parTransId="{21471A57-13CA-484A-9612-E6DDEC6C3371}" sibTransId="{6EBC6A89-2FB3-4E90-92DD-F2647FC758C6}"/>
    <dgm:cxn modelId="{8B44DF28-84EA-4033-8C54-179E821CFA37}" type="presOf" srcId="{216CD042-2293-4277-952B-DCC977DA19C7}" destId="{CAE516B5-E8F0-45B6-8138-FC130AF099C8}" srcOrd="0" destOrd="0" presId="urn:microsoft.com/office/officeart/2005/8/layout/hList6"/>
    <dgm:cxn modelId="{DA7753CD-26CF-44CB-AE51-9D3A9029803F}" type="presOf" srcId="{294D0F0F-0DF1-483B-8DBE-10207D41ADC9}" destId="{B5287A00-338D-4A6A-81BE-ABA1D012E24A}" srcOrd="0" destOrd="0" presId="urn:microsoft.com/office/officeart/2005/8/layout/hList6"/>
    <dgm:cxn modelId="{C4005D6B-B36A-40F6-A504-E1B1862BFE4C}" srcId="{216CD042-2293-4277-952B-DCC977DA19C7}" destId="{D77D416B-57CE-4C76-8697-B8CDD82878DA}" srcOrd="1" destOrd="0" parTransId="{DE7D0BE5-7E4D-43A3-A8B0-3D71F2A0398D}" sibTransId="{4D1643D8-24D2-45BF-88ED-670936026342}"/>
    <dgm:cxn modelId="{9C33F583-0F48-4EC2-A7D7-884CB27ABC77}" srcId="{216CD042-2293-4277-952B-DCC977DA19C7}" destId="{294D0F0F-0DF1-483B-8DBE-10207D41ADC9}" srcOrd="0" destOrd="0" parTransId="{CCC135E7-60DD-4B3C-97F2-75245880636A}" sibTransId="{D15B735E-4C66-46EB-9F9B-48204386F270}"/>
    <dgm:cxn modelId="{7B7287B1-FD04-42D0-A409-4835FA22F64D}" srcId="{216CD042-2293-4277-952B-DCC977DA19C7}" destId="{8FFB43CD-F01F-4DB1-B8AC-E11CB9248DE1}" srcOrd="2" destOrd="0" parTransId="{7813AB80-ED44-43FD-BC56-F47E5702C7AB}" sibTransId="{09D96E64-5408-4489-8C3F-542AD2AE5BE3}"/>
    <dgm:cxn modelId="{2A2FE714-4E4D-4E06-BAC8-A784F6165B0E}" type="presParOf" srcId="{CAE516B5-E8F0-45B6-8138-FC130AF099C8}" destId="{B5287A00-338D-4A6A-81BE-ABA1D012E24A}" srcOrd="0" destOrd="0" presId="urn:microsoft.com/office/officeart/2005/8/layout/hList6"/>
    <dgm:cxn modelId="{150B3D3B-DE94-4A4C-9608-5D48AB1B678E}" type="presParOf" srcId="{CAE516B5-E8F0-45B6-8138-FC130AF099C8}" destId="{5F7E9B5E-4C21-43D4-9A3E-08EFA7B8FC36}" srcOrd="1" destOrd="0" presId="urn:microsoft.com/office/officeart/2005/8/layout/hList6"/>
    <dgm:cxn modelId="{769D8986-43BF-438E-A2CB-8F30FEC04AFA}" type="presParOf" srcId="{CAE516B5-E8F0-45B6-8138-FC130AF099C8}" destId="{45166FC9-368D-447C-9C6A-5C26A924938B}" srcOrd="2" destOrd="0" presId="urn:microsoft.com/office/officeart/2005/8/layout/hList6"/>
    <dgm:cxn modelId="{2E087D3D-E762-4D7E-B635-7B8D7D16DBD9}" type="presParOf" srcId="{CAE516B5-E8F0-45B6-8138-FC130AF099C8}" destId="{CBC9DAA6-6EF0-40B0-BDFC-35AD1D64A96F}" srcOrd="3" destOrd="0" presId="urn:microsoft.com/office/officeart/2005/8/layout/hList6"/>
    <dgm:cxn modelId="{869809E5-2876-4FDE-91E6-5F6AA23FA5A1}" type="presParOf" srcId="{CAE516B5-E8F0-45B6-8138-FC130AF099C8}" destId="{9E49BABB-7AB3-4755-8C13-AAC2F598A60F}" srcOrd="4" destOrd="0" presId="urn:microsoft.com/office/officeart/2005/8/layout/hList6"/>
    <dgm:cxn modelId="{E0BA08EC-E19A-43B9-BF4B-0EF301687F36}" type="presParOf" srcId="{CAE516B5-E8F0-45B6-8138-FC130AF099C8}" destId="{E35631D6-8748-48FC-BA5C-2B79CDBC23DE}" srcOrd="5" destOrd="0" presId="urn:microsoft.com/office/officeart/2005/8/layout/hList6"/>
    <dgm:cxn modelId="{E7D41659-48A3-4C31-BF87-2C2D7DCB41DA}" type="presParOf" srcId="{CAE516B5-E8F0-45B6-8138-FC130AF099C8}" destId="{E5B3C5DE-5386-4083-9678-BA0017895BA2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FEB578-94CF-4449-BE6B-0FCEB3045F1C}" type="doc">
      <dgm:prSet loTypeId="urn:microsoft.com/office/officeart/2008/layout/RadialCluster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344AEFD-FC50-4443-BB61-5B8D40ED38B1}">
      <dgm:prSet phldrT="[Текст]" custT="1"/>
      <dgm:spPr/>
      <dgm:t>
        <a:bodyPr/>
        <a:lstStyle/>
        <a:p>
          <a:r>
            <a:rPr lang="ru-RU" sz="1400" b="1" dirty="0" smtClean="0">
              <a:latin typeface="Monotype Corsiva" panose="03010101010201010101" pitchFamily="66" charset="0"/>
            </a:rPr>
            <a:t>ПОДГОТОВИТЕЛЬНЫЙ ЭТАП</a:t>
          </a:r>
          <a:endParaRPr lang="ru-RU" sz="1400" dirty="0"/>
        </a:p>
      </dgm:t>
    </dgm:pt>
    <dgm:pt modelId="{8B16637F-B2C0-4A37-82B7-11706D73DB6C}" type="parTrans" cxnId="{9F5C7A55-C45D-4082-909F-9C5BD3BC960B}">
      <dgm:prSet/>
      <dgm:spPr/>
      <dgm:t>
        <a:bodyPr/>
        <a:lstStyle/>
        <a:p>
          <a:endParaRPr lang="ru-RU"/>
        </a:p>
      </dgm:t>
    </dgm:pt>
    <dgm:pt modelId="{D4C17040-D552-4EC8-8CD2-8A45FEF7B953}" type="sibTrans" cxnId="{9F5C7A55-C45D-4082-909F-9C5BD3BC960B}">
      <dgm:prSet/>
      <dgm:spPr/>
      <dgm:t>
        <a:bodyPr/>
        <a:lstStyle/>
        <a:p>
          <a:endParaRPr lang="ru-RU"/>
        </a:p>
      </dgm:t>
    </dgm:pt>
    <dgm:pt modelId="{70D6BD41-F49F-48A5-96F2-AB21A0451FCE}">
      <dgm:prSet phldrT="[Текст]" custT="1"/>
      <dgm:spPr/>
      <dgm:t>
        <a:bodyPr/>
        <a:lstStyle/>
        <a:p>
          <a:r>
            <a:rPr lang="ru-RU" sz="1600" b="1" dirty="0" smtClean="0">
              <a:latin typeface="Monotype Corsiva" panose="03010101010201010101" pitchFamily="66" charset="0"/>
            </a:rPr>
            <a:t>Ознакомление с литературой и периодической печатью по теме проекта</a:t>
          </a:r>
          <a:endParaRPr lang="ru-RU" sz="1600" b="1" dirty="0">
            <a:latin typeface="Monotype Corsiva" panose="03010101010201010101" pitchFamily="66" charset="0"/>
          </a:endParaRPr>
        </a:p>
      </dgm:t>
    </dgm:pt>
    <dgm:pt modelId="{BCD62A91-0AAF-4337-B2B6-AB5C28FC8368}" type="parTrans" cxnId="{E9C23B18-577E-4B44-BAED-385D57898BAC}">
      <dgm:prSet/>
      <dgm:spPr/>
      <dgm:t>
        <a:bodyPr/>
        <a:lstStyle/>
        <a:p>
          <a:endParaRPr lang="ru-RU"/>
        </a:p>
      </dgm:t>
    </dgm:pt>
    <dgm:pt modelId="{75FEB8E3-6FD9-48DE-8F6F-7828C5C1AA41}" type="sibTrans" cxnId="{E9C23B18-577E-4B44-BAED-385D57898BAC}">
      <dgm:prSet/>
      <dgm:spPr/>
      <dgm:t>
        <a:bodyPr/>
        <a:lstStyle/>
        <a:p>
          <a:endParaRPr lang="ru-RU"/>
        </a:p>
      </dgm:t>
    </dgm:pt>
    <dgm:pt modelId="{22D63B6D-427F-4A18-A070-E8F76D17D29B}">
      <dgm:prSet phldrT="[Текст]" custT="1"/>
      <dgm:spPr/>
      <dgm:t>
        <a:bodyPr/>
        <a:lstStyle/>
        <a:p>
          <a:r>
            <a:rPr lang="ru-RU" sz="1600" b="1" dirty="0" smtClean="0">
              <a:latin typeface="Monotype Corsiva" panose="03010101010201010101" pitchFamily="66" charset="0"/>
            </a:rPr>
            <a:t>планирование предстоящей деятельности, направленной на реализацию проекта</a:t>
          </a:r>
          <a:endParaRPr lang="ru-RU" sz="1600" b="1" dirty="0">
            <a:latin typeface="Monotype Corsiva" panose="03010101010201010101" pitchFamily="66" charset="0"/>
          </a:endParaRPr>
        </a:p>
      </dgm:t>
    </dgm:pt>
    <dgm:pt modelId="{DAAE68B6-472B-4B18-8502-256C30F3E909}" type="parTrans" cxnId="{432E93C3-8B55-433F-AD07-E169E9459527}">
      <dgm:prSet/>
      <dgm:spPr/>
      <dgm:t>
        <a:bodyPr/>
        <a:lstStyle/>
        <a:p>
          <a:endParaRPr lang="ru-RU"/>
        </a:p>
      </dgm:t>
    </dgm:pt>
    <dgm:pt modelId="{408774A6-F239-41D9-80AA-10C25C5467B5}" type="sibTrans" cxnId="{432E93C3-8B55-433F-AD07-E169E9459527}">
      <dgm:prSet/>
      <dgm:spPr/>
      <dgm:t>
        <a:bodyPr/>
        <a:lstStyle/>
        <a:p>
          <a:endParaRPr lang="ru-RU"/>
        </a:p>
      </dgm:t>
    </dgm:pt>
    <dgm:pt modelId="{97FBE85A-AAE0-468F-88DD-E8F8348B6B58}">
      <dgm:prSet phldrT="[Текст]" custT="1"/>
      <dgm:spPr/>
      <dgm:t>
        <a:bodyPr/>
        <a:lstStyle/>
        <a:p>
          <a:r>
            <a:rPr lang="ru-RU" sz="1600" b="1" dirty="0" smtClean="0">
              <a:latin typeface="Monotype Corsiva" panose="03010101010201010101" pitchFamily="66" charset="0"/>
            </a:rPr>
            <a:t>обсуждение проекта, выяснение возможностей, средств, необходимых для реализации проекта</a:t>
          </a:r>
          <a:endParaRPr lang="ru-RU" sz="1600" b="1" dirty="0">
            <a:latin typeface="Monotype Corsiva" panose="03010101010201010101" pitchFamily="66" charset="0"/>
          </a:endParaRPr>
        </a:p>
      </dgm:t>
    </dgm:pt>
    <dgm:pt modelId="{18565333-77C2-4787-9EC9-DAAA3129D73D}" type="parTrans" cxnId="{43086984-22AA-4E2E-8927-235AF410810E}">
      <dgm:prSet/>
      <dgm:spPr/>
      <dgm:t>
        <a:bodyPr/>
        <a:lstStyle/>
        <a:p>
          <a:endParaRPr lang="ru-RU"/>
        </a:p>
      </dgm:t>
    </dgm:pt>
    <dgm:pt modelId="{FE6B9466-CD0D-4608-BD3B-861BBEA5E3A0}" type="sibTrans" cxnId="{43086984-22AA-4E2E-8927-235AF410810E}">
      <dgm:prSet/>
      <dgm:spPr/>
      <dgm:t>
        <a:bodyPr/>
        <a:lstStyle/>
        <a:p>
          <a:endParaRPr lang="ru-RU"/>
        </a:p>
      </dgm:t>
    </dgm:pt>
    <dgm:pt modelId="{88129027-40C9-427E-824A-D41423DE55A4}">
      <dgm:prSet phldrT="[Текст]" custT="1"/>
      <dgm:spPr/>
      <dgm:t>
        <a:bodyPr/>
        <a:lstStyle/>
        <a:p>
          <a:r>
            <a:rPr lang="ru-RU" sz="1600" b="1" dirty="0" smtClean="0">
              <a:latin typeface="Monotype Corsiva" panose="03010101010201010101" pitchFamily="66" charset="0"/>
            </a:rPr>
            <a:t>подбор методической, художественной литературы, наглядного материала по данной теме</a:t>
          </a:r>
          <a:endParaRPr lang="ru-RU" sz="1600" b="1" dirty="0">
            <a:latin typeface="Monotype Corsiva" panose="03010101010201010101" pitchFamily="66" charset="0"/>
          </a:endParaRPr>
        </a:p>
      </dgm:t>
    </dgm:pt>
    <dgm:pt modelId="{3FF20D1B-B9B4-4E40-A89F-9678E7F3DDC4}" type="parTrans" cxnId="{0FB4A1A6-E113-459D-A51B-740B32DC406E}">
      <dgm:prSet/>
      <dgm:spPr/>
      <dgm:t>
        <a:bodyPr/>
        <a:lstStyle/>
        <a:p>
          <a:endParaRPr lang="ru-RU"/>
        </a:p>
      </dgm:t>
    </dgm:pt>
    <dgm:pt modelId="{7452F528-E00E-40B0-AD9E-A2021A2D791C}" type="sibTrans" cxnId="{0FB4A1A6-E113-459D-A51B-740B32DC406E}">
      <dgm:prSet/>
      <dgm:spPr/>
      <dgm:t>
        <a:bodyPr/>
        <a:lstStyle/>
        <a:p>
          <a:endParaRPr lang="ru-RU"/>
        </a:p>
      </dgm:t>
    </dgm:pt>
    <dgm:pt modelId="{936C5C06-21CB-4F88-8E86-478BBC73763A}">
      <dgm:prSet phldrT="[Текст]" custT="1"/>
      <dgm:spPr/>
      <dgm:t>
        <a:bodyPr/>
        <a:lstStyle/>
        <a:p>
          <a:r>
            <a:rPr lang="ru-RU" sz="1600" b="1" dirty="0" smtClean="0">
              <a:latin typeface="Monotype Corsiva" panose="03010101010201010101" pitchFamily="66" charset="0"/>
            </a:rPr>
            <a:t>формулировка проблемных вопросов</a:t>
          </a:r>
          <a:endParaRPr lang="ru-RU" sz="1600" b="1" dirty="0">
            <a:latin typeface="Monotype Corsiva" panose="03010101010201010101" pitchFamily="66" charset="0"/>
          </a:endParaRPr>
        </a:p>
      </dgm:t>
    </dgm:pt>
    <dgm:pt modelId="{F8FE7F84-D657-4E52-8C9B-91B6151FC666}" type="parTrans" cxnId="{09F8D5B8-E89E-4B2E-B9A6-8F928EEAA07E}">
      <dgm:prSet/>
      <dgm:spPr/>
      <dgm:t>
        <a:bodyPr/>
        <a:lstStyle/>
        <a:p>
          <a:endParaRPr lang="ru-RU"/>
        </a:p>
      </dgm:t>
    </dgm:pt>
    <dgm:pt modelId="{808E5B64-B40D-41E7-8714-D2D2D4B583F9}" type="sibTrans" cxnId="{09F8D5B8-E89E-4B2E-B9A6-8F928EEAA07E}">
      <dgm:prSet/>
      <dgm:spPr/>
      <dgm:t>
        <a:bodyPr/>
        <a:lstStyle/>
        <a:p>
          <a:endParaRPr lang="ru-RU"/>
        </a:p>
      </dgm:t>
    </dgm:pt>
    <dgm:pt modelId="{2406916C-8D46-4297-88E4-11984965788C}" type="pres">
      <dgm:prSet presAssocID="{C9FEB578-94CF-4449-BE6B-0FCEB3045F1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CE2FE7D-EFE2-4BF9-B8D8-02578DE0BF21}" type="pres">
      <dgm:prSet presAssocID="{C344AEFD-FC50-4443-BB61-5B8D40ED38B1}" presName="singleCycle" presStyleCnt="0"/>
      <dgm:spPr/>
    </dgm:pt>
    <dgm:pt modelId="{7F631B35-DFC6-4E26-8B5E-7DE532BB614B}" type="pres">
      <dgm:prSet presAssocID="{C344AEFD-FC50-4443-BB61-5B8D40ED38B1}" presName="singleCenter" presStyleLbl="node1" presStyleIdx="0" presStyleCnt="6" custScaleX="125666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7280566D-971C-4704-937B-C74506E54DEC}" type="pres">
      <dgm:prSet presAssocID="{BCD62A91-0AAF-4337-B2B6-AB5C28FC8368}" presName="Name56" presStyleLbl="parChTrans1D2" presStyleIdx="0" presStyleCnt="5"/>
      <dgm:spPr/>
      <dgm:t>
        <a:bodyPr/>
        <a:lstStyle/>
        <a:p>
          <a:endParaRPr lang="ru-RU"/>
        </a:p>
      </dgm:t>
    </dgm:pt>
    <dgm:pt modelId="{13D9C3EC-7F1B-46C8-B40F-E6328C11518E}" type="pres">
      <dgm:prSet presAssocID="{70D6BD41-F49F-48A5-96F2-AB21A0451FCE}" presName="text0" presStyleLbl="node1" presStyleIdx="1" presStyleCnt="6" custScaleX="1632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AEC840-93C8-41DC-82B4-4D534E334294}" type="pres">
      <dgm:prSet presAssocID="{18565333-77C2-4787-9EC9-DAAA3129D73D}" presName="Name56" presStyleLbl="parChTrans1D2" presStyleIdx="1" presStyleCnt="5"/>
      <dgm:spPr/>
      <dgm:t>
        <a:bodyPr/>
        <a:lstStyle/>
        <a:p>
          <a:endParaRPr lang="ru-RU"/>
        </a:p>
      </dgm:t>
    </dgm:pt>
    <dgm:pt modelId="{8BEB1A34-F7CB-4A46-BC1F-7058E0AE80D2}" type="pres">
      <dgm:prSet presAssocID="{97FBE85A-AAE0-468F-88DD-E8F8348B6B58}" presName="text0" presStyleLbl="node1" presStyleIdx="2" presStyleCnt="6" custScaleX="1722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97E574-2A67-4871-85F8-C7C05BC64B0D}" type="pres">
      <dgm:prSet presAssocID="{3FF20D1B-B9B4-4E40-A89F-9678E7F3DDC4}" presName="Name56" presStyleLbl="parChTrans1D2" presStyleIdx="2" presStyleCnt="5"/>
      <dgm:spPr/>
      <dgm:t>
        <a:bodyPr/>
        <a:lstStyle/>
        <a:p>
          <a:endParaRPr lang="ru-RU"/>
        </a:p>
      </dgm:t>
    </dgm:pt>
    <dgm:pt modelId="{ED1EBEFF-67E5-45E0-8B9C-FBCAC1178F80}" type="pres">
      <dgm:prSet presAssocID="{88129027-40C9-427E-824A-D41423DE55A4}" presName="text0" presStyleLbl="node1" presStyleIdx="3" presStyleCnt="6" custScaleX="176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2CF0B8-0817-4D3C-A83C-7AD739C97934}" type="pres">
      <dgm:prSet presAssocID="{F8FE7F84-D657-4E52-8C9B-91B6151FC666}" presName="Name56" presStyleLbl="parChTrans1D2" presStyleIdx="3" presStyleCnt="5"/>
      <dgm:spPr/>
      <dgm:t>
        <a:bodyPr/>
        <a:lstStyle/>
        <a:p>
          <a:endParaRPr lang="ru-RU"/>
        </a:p>
      </dgm:t>
    </dgm:pt>
    <dgm:pt modelId="{CCF03F39-E297-4982-BE38-CE136F3F8A1A}" type="pres">
      <dgm:prSet presAssocID="{936C5C06-21CB-4F88-8E86-478BBC73763A}" presName="text0" presStyleLbl="node1" presStyleIdx="4" presStyleCnt="6" custScaleX="1678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9DBC9B-16DB-4A40-B70A-2D6958710A2B}" type="pres">
      <dgm:prSet presAssocID="{DAAE68B6-472B-4B18-8502-256C30F3E909}" presName="Name56" presStyleLbl="parChTrans1D2" presStyleIdx="4" presStyleCnt="5"/>
      <dgm:spPr/>
      <dgm:t>
        <a:bodyPr/>
        <a:lstStyle/>
        <a:p>
          <a:endParaRPr lang="ru-RU"/>
        </a:p>
      </dgm:t>
    </dgm:pt>
    <dgm:pt modelId="{81475DA9-B665-491F-B564-07AAD6B36BF9}" type="pres">
      <dgm:prSet presAssocID="{22D63B6D-427F-4A18-A070-E8F76D17D29B}" presName="text0" presStyleLbl="node1" presStyleIdx="5" presStyleCnt="6" custScaleX="1807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67FCD1-EE0D-40A5-80A9-2308FE348E5F}" type="presOf" srcId="{936C5C06-21CB-4F88-8E86-478BBC73763A}" destId="{CCF03F39-E297-4982-BE38-CE136F3F8A1A}" srcOrd="0" destOrd="0" presId="urn:microsoft.com/office/officeart/2008/layout/RadialCluster"/>
    <dgm:cxn modelId="{26DB8807-8F65-44D0-9F2D-209B777A679F}" type="presOf" srcId="{97FBE85A-AAE0-468F-88DD-E8F8348B6B58}" destId="{8BEB1A34-F7CB-4A46-BC1F-7058E0AE80D2}" srcOrd="0" destOrd="0" presId="urn:microsoft.com/office/officeart/2008/layout/RadialCluster"/>
    <dgm:cxn modelId="{35FF596C-71A0-4AAD-AAC9-29951C00C339}" type="presOf" srcId="{70D6BD41-F49F-48A5-96F2-AB21A0451FCE}" destId="{13D9C3EC-7F1B-46C8-B40F-E6328C11518E}" srcOrd="0" destOrd="0" presId="urn:microsoft.com/office/officeart/2008/layout/RadialCluster"/>
    <dgm:cxn modelId="{A698002C-D5ED-41F4-A850-770BF3CA348D}" type="presOf" srcId="{3FF20D1B-B9B4-4E40-A89F-9678E7F3DDC4}" destId="{9797E574-2A67-4871-85F8-C7C05BC64B0D}" srcOrd="0" destOrd="0" presId="urn:microsoft.com/office/officeart/2008/layout/RadialCluster"/>
    <dgm:cxn modelId="{9F5C7A55-C45D-4082-909F-9C5BD3BC960B}" srcId="{C9FEB578-94CF-4449-BE6B-0FCEB3045F1C}" destId="{C344AEFD-FC50-4443-BB61-5B8D40ED38B1}" srcOrd="0" destOrd="0" parTransId="{8B16637F-B2C0-4A37-82B7-11706D73DB6C}" sibTransId="{D4C17040-D552-4EC8-8CD2-8A45FEF7B953}"/>
    <dgm:cxn modelId="{0FB4A1A6-E113-459D-A51B-740B32DC406E}" srcId="{C344AEFD-FC50-4443-BB61-5B8D40ED38B1}" destId="{88129027-40C9-427E-824A-D41423DE55A4}" srcOrd="2" destOrd="0" parTransId="{3FF20D1B-B9B4-4E40-A89F-9678E7F3DDC4}" sibTransId="{7452F528-E00E-40B0-AD9E-A2021A2D791C}"/>
    <dgm:cxn modelId="{43086984-22AA-4E2E-8927-235AF410810E}" srcId="{C344AEFD-FC50-4443-BB61-5B8D40ED38B1}" destId="{97FBE85A-AAE0-468F-88DD-E8F8348B6B58}" srcOrd="1" destOrd="0" parTransId="{18565333-77C2-4787-9EC9-DAAA3129D73D}" sibTransId="{FE6B9466-CD0D-4608-BD3B-861BBEA5E3A0}"/>
    <dgm:cxn modelId="{432E93C3-8B55-433F-AD07-E169E9459527}" srcId="{C344AEFD-FC50-4443-BB61-5B8D40ED38B1}" destId="{22D63B6D-427F-4A18-A070-E8F76D17D29B}" srcOrd="4" destOrd="0" parTransId="{DAAE68B6-472B-4B18-8502-256C30F3E909}" sibTransId="{408774A6-F239-41D9-80AA-10C25C5467B5}"/>
    <dgm:cxn modelId="{E9C23B18-577E-4B44-BAED-385D57898BAC}" srcId="{C344AEFD-FC50-4443-BB61-5B8D40ED38B1}" destId="{70D6BD41-F49F-48A5-96F2-AB21A0451FCE}" srcOrd="0" destOrd="0" parTransId="{BCD62A91-0AAF-4337-B2B6-AB5C28FC8368}" sibTransId="{75FEB8E3-6FD9-48DE-8F6F-7828C5C1AA41}"/>
    <dgm:cxn modelId="{B1EAB382-557A-4E67-9992-554039D79584}" type="presOf" srcId="{C344AEFD-FC50-4443-BB61-5B8D40ED38B1}" destId="{7F631B35-DFC6-4E26-8B5E-7DE532BB614B}" srcOrd="0" destOrd="0" presId="urn:microsoft.com/office/officeart/2008/layout/RadialCluster"/>
    <dgm:cxn modelId="{EEE7EFC2-8AE5-4A3D-BC49-7FC237F6126A}" type="presOf" srcId="{F8FE7F84-D657-4E52-8C9B-91B6151FC666}" destId="{C82CF0B8-0817-4D3C-A83C-7AD739C97934}" srcOrd="0" destOrd="0" presId="urn:microsoft.com/office/officeart/2008/layout/RadialCluster"/>
    <dgm:cxn modelId="{09F8D5B8-E89E-4B2E-B9A6-8F928EEAA07E}" srcId="{C344AEFD-FC50-4443-BB61-5B8D40ED38B1}" destId="{936C5C06-21CB-4F88-8E86-478BBC73763A}" srcOrd="3" destOrd="0" parTransId="{F8FE7F84-D657-4E52-8C9B-91B6151FC666}" sibTransId="{808E5B64-B40D-41E7-8714-D2D2D4B583F9}"/>
    <dgm:cxn modelId="{504144CE-64DD-4453-A7DC-310FC3A2E275}" type="presOf" srcId="{BCD62A91-0AAF-4337-B2B6-AB5C28FC8368}" destId="{7280566D-971C-4704-937B-C74506E54DEC}" srcOrd="0" destOrd="0" presId="urn:microsoft.com/office/officeart/2008/layout/RadialCluster"/>
    <dgm:cxn modelId="{EDE03F56-DD63-4AAF-AD5D-A0AAEA5264C1}" type="presOf" srcId="{DAAE68B6-472B-4B18-8502-256C30F3E909}" destId="{849DBC9B-16DB-4A40-B70A-2D6958710A2B}" srcOrd="0" destOrd="0" presId="urn:microsoft.com/office/officeart/2008/layout/RadialCluster"/>
    <dgm:cxn modelId="{409D6D35-C952-4E3D-AD8C-1A5D2B4CA05E}" type="presOf" srcId="{C9FEB578-94CF-4449-BE6B-0FCEB3045F1C}" destId="{2406916C-8D46-4297-88E4-11984965788C}" srcOrd="0" destOrd="0" presId="urn:microsoft.com/office/officeart/2008/layout/RadialCluster"/>
    <dgm:cxn modelId="{6A569517-F2DE-4553-A15A-98E3C6BCCAF7}" type="presOf" srcId="{18565333-77C2-4787-9EC9-DAAA3129D73D}" destId="{7DAEC840-93C8-41DC-82B4-4D534E334294}" srcOrd="0" destOrd="0" presId="urn:microsoft.com/office/officeart/2008/layout/RadialCluster"/>
    <dgm:cxn modelId="{4800EC36-0E25-4114-8D29-67C15D5BC149}" type="presOf" srcId="{22D63B6D-427F-4A18-A070-E8F76D17D29B}" destId="{81475DA9-B665-491F-B564-07AAD6B36BF9}" srcOrd="0" destOrd="0" presId="urn:microsoft.com/office/officeart/2008/layout/RadialCluster"/>
    <dgm:cxn modelId="{B2714371-A5D5-448D-8955-7B428FFC2792}" type="presOf" srcId="{88129027-40C9-427E-824A-D41423DE55A4}" destId="{ED1EBEFF-67E5-45E0-8B9C-FBCAC1178F80}" srcOrd="0" destOrd="0" presId="urn:microsoft.com/office/officeart/2008/layout/RadialCluster"/>
    <dgm:cxn modelId="{C7BAE8C0-DCFD-44AE-824C-EF90C1C91322}" type="presParOf" srcId="{2406916C-8D46-4297-88E4-11984965788C}" destId="{3CE2FE7D-EFE2-4BF9-B8D8-02578DE0BF21}" srcOrd="0" destOrd="0" presId="urn:microsoft.com/office/officeart/2008/layout/RadialCluster"/>
    <dgm:cxn modelId="{3B6EEEAC-B84B-4FB6-85E4-971BA6E9C3C9}" type="presParOf" srcId="{3CE2FE7D-EFE2-4BF9-B8D8-02578DE0BF21}" destId="{7F631B35-DFC6-4E26-8B5E-7DE532BB614B}" srcOrd="0" destOrd="0" presId="urn:microsoft.com/office/officeart/2008/layout/RadialCluster"/>
    <dgm:cxn modelId="{283D58B9-75CE-42FF-8CD4-3D30BB6B4C02}" type="presParOf" srcId="{3CE2FE7D-EFE2-4BF9-B8D8-02578DE0BF21}" destId="{7280566D-971C-4704-937B-C74506E54DEC}" srcOrd="1" destOrd="0" presId="urn:microsoft.com/office/officeart/2008/layout/RadialCluster"/>
    <dgm:cxn modelId="{4C801672-5800-4ACE-A15C-99C1348015F1}" type="presParOf" srcId="{3CE2FE7D-EFE2-4BF9-B8D8-02578DE0BF21}" destId="{13D9C3EC-7F1B-46C8-B40F-E6328C11518E}" srcOrd="2" destOrd="0" presId="urn:microsoft.com/office/officeart/2008/layout/RadialCluster"/>
    <dgm:cxn modelId="{2EB2F314-ABA7-4B94-B45F-A484D760C14F}" type="presParOf" srcId="{3CE2FE7D-EFE2-4BF9-B8D8-02578DE0BF21}" destId="{7DAEC840-93C8-41DC-82B4-4D534E334294}" srcOrd="3" destOrd="0" presId="urn:microsoft.com/office/officeart/2008/layout/RadialCluster"/>
    <dgm:cxn modelId="{DB31EB86-6911-43C6-A67A-2A5E0FE6E720}" type="presParOf" srcId="{3CE2FE7D-EFE2-4BF9-B8D8-02578DE0BF21}" destId="{8BEB1A34-F7CB-4A46-BC1F-7058E0AE80D2}" srcOrd="4" destOrd="0" presId="urn:microsoft.com/office/officeart/2008/layout/RadialCluster"/>
    <dgm:cxn modelId="{6991F7DB-AD77-4D9E-A617-A4E7E7B67B4F}" type="presParOf" srcId="{3CE2FE7D-EFE2-4BF9-B8D8-02578DE0BF21}" destId="{9797E574-2A67-4871-85F8-C7C05BC64B0D}" srcOrd="5" destOrd="0" presId="urn:microsoft.com/office/officeart/2008/layout/RadialCluster"/>
    <dgm:cxn modelId="{6D33035E-AB65-4220-AF65-44A76673617B}" type="presParOf" srcId="{3CE2FE7D-EFE2-4BF9-B8D8-02578DE0BF21}" destId="{ED1EBEFF-67E5-45E0-8B9C-FBCAC1178F80}" srcOrd="6" destOrd="0" presId="urn:microsoft.com/office/officeart/2008/layout/RadialCluster"/>
    <dgm:cxn modelId="{6D4CB766-C7D7-4F56-BEC9-903D3018DC46}" type="presParOf" srcId="{3CE2FE7D-EFE2-4BF9-B8D8-02578DE0BF21}" destId="{C82CF0B8-0817-4D3C-A83C-7AD739C97934}" srcOrd="7" destOrd="0" presId="urn:microsoft.com/office/officeart/2008/layout/RadialCluster"/>
    <dgm:cxn modelId="{82370DB8-9860-4642-9E72-1C3E21C15B3D}" type="presParOf" srcId="{3CE2FE7D-EFE2-4BF9-B8D8-02578DE0BF21}" destId="{CCF03F39-E297-4982-BE38-CE136F3F8A1A}" srcOrd="8" destOrd="0" presId="urn:microsoft.com/office/officeart/2008/layout/RadialCluster"/>
    <dgm:cxn modelId="{F6A0101B-2DAD-408C-BCFE-730E9DE7CA06}" type="presParOf" srcId="{3CE2FE7D-EFE2-4BF9-B8D8-02578DE0BF21}" destId="{849DBC9B-16DB-4A40-B70A-2D6958710A2B}" srcOrd="9" destOrd="0" presId="urn:microsoft.com/office/officeart/2008/layout/RadialCluster"/>
    <dgm:cxn modelId="{F6A9CCDB-4BBE-492D-BF77-A7191CD8BDA1}" type="presParOf" srcId="{3CE2FE7D-EFE2-4BF9-B8D8-02578DE0BF21}" destId="{81475DA9-B665-491F-B564-07AAD6B36BF9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A614A-AC1B-473D-A3B6-59B7A7102AA4}">
      <dsp:nvSpPr>
        <dsp:cNvPr id="0" name=""/>
        <dsp:cNvSpPr/>
      </dsp:nvSpPr>
      <dsp:spPr>
        <a:xfrm>
          <a:off x="0" y="890934"/>
          <a:ext cx="2568479" cy="1541088"/>
        </a:xfrm>
        <a:prstGeom prst="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Познакомить с различными способами изготовления красок в домашних условиях</a:t>
          </a:r>
        </a:p>
      </dsp:txBody>
      <dsp:txXfrm>
        <a:off x="0" y="890934"/>
        <a:ext cx="2568479" cy="1541088"/>
      </dsp:txXfrm>
    </dsp:sp>
    <dsp:sp modelId="{7225BAC0-833D-4AF1-9BA0-0426F25B363B}">
      <dsp:nvSpPr>
        <dsp:cNvPr id="0" name=""/>
        <dsp:cNvSpPr/>
      </dsp:nvSpPr>
      <dsp:spPr>
        <a:xfrm>
          <a:off x="2825328" y="890934"/>
          <a:ext cx="2568479" cy="1541088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Помочь детям овладеть различными техническими навыками при работе с нетрадиционными техниками рисования</a:t>
          </a:r>
        </a:p>
      </dsp:txBody>
      <dsp:txXfrm>
        <a:off x="2825328" y="890934"/>
        <a:ext cx="2568479" cy="1541088"/>
      </dsp:txXfrm>
    </dsp:sp>
    <dsp:sp modelId="{FABD4766-E972-42AF-AA30-1DD9A785063D}">
      <dsp:nvSpPr>
        <dsp:cNvPr id="0" name=""/>
        <dsp:cNvSpPr/>
      </dsp:nvSpPr>
      <dsp:spPr>
        <a:xfrm>
          <a:off x="5650655" y="890934"/>
          <a:ext cx="2568479" cy="1541088"/>
        </a:xfrm>
        <a:prstGeom prst="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Формировать умения и навыки использования продуктов при изготовлении красок</a:t>
          </a:r>
        </a:p>
      </dsp:txBody>
      <dsp:txXfrm>
        <a:off x="5650655" y="890934"/>
        <a:ext cx="2568479" cy="1541088"/>
      </dsp:txXfrm>
    </dsp:sp>
    <dsp:sp modelId="{390697E2-8DD5-49D2-B637-2BA39E5A0B48}">
      <dsp:nvSpPr>
        <dsp:cNvPr id="0" name=""/>
        <dsp:cNvSpPr/>
      </dsp:nvSpPr>
      <dsp:spPr>
        <a:xfrm>
          <a:off x="0" y="2688870"/>
          <a:ext cx="2568479" cy="1541088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Способствовать раскрытию творческого потенциала участников проекта через художественную деятельность</a:t>
          </a:r>
        </a:p>
      </dsp:txBody>
      <dsp:txXfrm>
        <a:off x="0" y="2688870"/>
        <a:ext cx="2568479" cy="1541088"/>
      </dsp:txXfrm>
    </dsp:sp>
    <dsp:sp modelId="{62CF67B8-60B6-476F-B783-E49C25C7FAA8}">
      <dsp:nvSpPr>
        <dsp:cNvPr id="0" name=""/>
        <dsp:cNvSpPr/>
      </dsp:nvSpPr>
      <dsp:spPr>
        <a:xfrm>
          <a:off x="2825328" y="2688871"/>
          <a:ext cx="2568479" cy="1541088"/>
        </a:xfrm>
        <a:prstGeom prst="rect">
          <a:avLst/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Развивать познавательную активность, наблюдательность, любознательность, коммуникативные навыки, связную речь, мыслительные операции; познавательный интерес воспитанников в процессе экспериментирования</a:t>
          </a:r>
        </a:p>
      </dsp:txBody>
      <dsp:txXfrm>
        <a:off x="2825328" y="2688871"/>
        <a:ext cx="2568479" cy="1541088"/>
      </dsp:txXfrm>
    </dsp:sp>
    <dsp:sp modelId="{390B6D1E-82B8-4793-A49D-17CF9D17F4EC}">
      <dsp:nvSpPr>
        <dsp:cNvPr id="0" name=""/>
        <dsp:cNvSpPr/>
      </dsp:nvSpPr>
      <dsp:spPr>
        <a:xfrm>
          <a:off x="5650655" y="2688871"/>
          <a:ext cx="2568479" cy="1541088"/>
        </a:xfrm>
        <a:prstGeom prst="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Воспитывать умение детей работать в коллективе, помогать друг другу</a:t>
          </a:r>
        </a:p>
      </dsp:txBody>
      <dsp:txXfrm>
        <a:off x="5650655" y="2688871"/>
        <a:ext cx="2568479" cy="15410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87A00-338D-4A6A-81BE-ABA1D012E24A}">
      <dsp:nvSpPr>
        <dsp:cNvPr id="0" name=""/>
        <dsp:cNvSpPr/>
      </dsp:nvSpPr>
      <dsp:spPr>
        <a:xfrm rot="16200000">
          <a:off x="-1828610" y="1830392"/>
          <a:ext cx="5409798" cy="1749012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Monotype Corsiva" panose="03010101010201010101" pitchFamily="66" charset="0"/>
            </a:rPr>
            <a:t>Повышение познавательного уровня развития детей по теме проекта.</a:t>
          </a:r>
          <a:endParaRPr lang="ru-RU" sz="2000" b="1" kern="1200" dirty="0">
            <a:latin typeface="Monotype Corsiva" panose="03010101010201010101" pitchFamily="66" charset="0"/>
          </a:endParaRPr>
        </a:p>
      </dsp:txBody>
      <dsp:txXfrm rot="5400000">
        <a:off x="1783" y="1081959"/>
        <a:ext cx="1749012" cy="3245878"/>
      </dsp:txXfrm>
    </dsp:sp>
    <dsp:sp modelId="{45166FC9-368D-447C-9C6A-5C26A924938B}">
      <dsp:nvSpPr>
        <dsp:cNvPr id="0" name=""/>
        <dsp:cNvSpPr/>
      </dsp:nvSpPr>
      <dsp:spPr>
        <a:xfrm rot="16200000">
          <a:off x="51578" y="1830392"/>
          <a:ext cx="5409798" cy="1749012"/>
        </a:xfrm>
        <a:prstGeom prst="flowChartManualOperation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Monotype Corsiva" panose="03010101010201010101" pitchFamily="66" charset="0"/>
            </a:rPr>
            <a:t>Самореализация детей в художественном творчестве</a:t>
          </a:r>
          <a:endParaRPr lang="ru-RU" sz="2000" b="1" kern="1200" dirty="0">
            <a:latin typeface="Monotype Corsiva" panose="03010101010201010101" pitchFamily="66" charset="0"/>
          </a:endParaRPr>
        </a:p>
      </dsp:txBody>
      <dsp:txXfrm rot="5400000">
        <a:off x="1881971" y="1081959"/>
        <a:ext cx="1749012" cy="3245878"/>
      </dsp:txXfrm>
    </dsp:sp>
    <dsp:sp modelId="{9E49BABB-7AB3-4755-8C13-AAC2F598A60F}">
      <dsp:nvSpPr>
        <dsp:cNvPr id="0" name=""/>
        <dsp:cNvSpPr/>
      </dsp:nvSpPr>
      <dsp:spPr>
        <a:xfrm rot="16200000">
          <a:off x="1931767" y="1830392"/>
          <a:ext cx="5409798" cy="1749012"/>
        </a:xfrm>
        <a:prstGeom prst="flowChartManualOperation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Monotype Corsiva" panose="03010101010201010101" pitchFamily="66" charset="0"/>
            </a:rPr>
            <a:t>Умение давать оценку своим работам и работам других детей </a:t>
          </a:r>
          <a:endParaRPr lang="ru-RU" sz="2000" b="1" kern="1200" dirty="0">
            <a:latin typeface="Monotype Corsiva" panose="03010101010201010101" pitchFamily="66" charset="0"/>
          </a:endParaRPr>
        </a:p>
      </dsp:txBody>
      <dsp:txXfrm rot="5400000">
        <a:off x="3762160" y="1081959"/>
        <a:ext cx="1749012" cy="3245878"/>
      </dsp:txXfrm>
    </dsp:sp>
    <dsp:sp modelId="{E5B3C5DE-5386-4083-9678-BA0017895BA2}">
      <dsp:nvSpPr>
        <dsp:cNvPr id="0" name=""/>
        <dsp:cNvSpPr/>
      </dsp:nvSpPr>
      <dsp:spPr>
        <a:xfrm rot="16200000">
          <a:off x="3811956" y="1830392"/>
          <a:ext cx="5409798" cy="1749012"/>
        </a:xfrm>
        <a:prstGeom prst="flowChartManualOperation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Monotype Corsiva" panose="03010101010201010101" pitchFamily="66" charset="0"/>
            </a:rPr>
            <a:t>Повышение активности родителей в совместной деятельности с педагогами ДО</a:t>
          </a:r>
          <a:endParaRPr lang="ru-RU" sz="2000" b="1" kern="1200" dirty="0">
            <a:latin typeface="Monotype Corsiva" panose="03010101010201010101" pitchFamily="66" charset="0"/>
          </a:endParaRPr>
        </a:p>
      </dsp:txBody>
      <dsp:txXfrm rot="5400000">
        <a:off x="5642349" y="1081959"/>
        <a:ext cx="1749012" cy="32458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631B35-DFC6-4E26-8B5E-7DE532BB614B}">
      <dsp:nvSpPr>
        <dsp:cNvPr id="0" name=""/>
        <dsp:cNvSpPr/>
      </dsp:nvSpPr>
      <dsp:spPr>
        <a:xfrm>
          <a:off x="2934922" y="2275887"/>
          <a:ext cx="2199454" cy="175023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Monotype Corsiva" panose="03010101010201010101" pitchFamily="66" charset="0"/>
            </a:rPr>
            <a:t>ПОДГОТОВИТЕЛЬНЫЙ ЭТАП</a:t>
          </a:r>
          <a:endParaRPr lang="ru-RU" sz="1400" kern="1200" dirty="0"/>
        </a:p>
      </dsp:txBody>
      <dsp:txXfrm>
        <a:off x="3020362" y="2361327"/>
        <a:ext cx="2028574" cy="1579358"/>
      </dsp:txXfrm>
    </dsp:sp>
    <dsp:sp modelId="{7280566D-971C-4704-937B-C74506E54DEC}">
      <dsp:nvSpPr>
        <dsp:cNvPr id="0" name=""/>
        <dsp:cNvSpPr/>
      </dsp:nvSpPr>
      <dsp:spPr>
        <a:xfrm rot="16200000">
          <a:off x="3540435" y="1781673"/>
          <a:ext cx="98842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88429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D9C3EC-7F1B-46C8-B40F-E6328C11518E}">
      <dsp:nvSpPr>
        <dsp:cNvPr id="0" name=""/>
        <dsp:cNvSpPr/>
      </dsp:nvSpPr>
      <dsp:spPr>
        <a:xfrm>
          <a:off x="3077319" y="114798"/>
          <a:ext cx="1914660" cy="117265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Monotype Corsiva" panose="03010101010201010101" pitchFamily="66" charset="0"/>
            </a:rPr>
            <a:t>Ознакомление с литературой и периодической печатью по теме проекта</a:t>
          </a:r>
          <a:endParaRPr lang="ru-RU" sz="1600" b="1" kern="1200" dirty="0">
            <a:latin typeface="Monotype Corsiva" panose="03010101010201010101" pitchFamily="66" charset="0"/>
          </a:endParaRPr>
        </a:p>
      </dsp:txBody>
      <dsp:txXfrm>
        <a:off x="3134563" y="172042"/>
        <a:ext cx="1800172" cy="1058171"/>
      </dsp:txXfrm>
    </dsp:sp>
    <dsp:sp modelId="{7DAEC840-93C8-41DC-82B4-4D534E334294}">
      <dsp:nvSpPr>
        <dsp:cNvPr id="0" name=""/>
        <dsp:cNvSpPr/>
      </dsp:nvSpPr>
      <dsp:spPr>
        <a:xfrm rot="20520000">
          <a:off x="5128709" y="2757895"/>
          <a:ext cx="23162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1628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EB1A34-F7CB-4A46-BC1F-7058E0AE80D2}">
      <dsp:nvSpPr>
        <dsp:cNvPr id="0" name=""/>
        <dsp:cNvSpPr/>
      </dsp:nvSpPr>
      <dsp:spPr>
        <a:xfrm>
          <a:off x="5354669" y="1807623"/>
          <a:ext cx="2019906" cy="117265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Monotype Corsiva" panose="03010101010201010101" pitchFamily="66" charset="0"/>
            </a:rPr>
            <a:t>обсуждение проекта, выяснение возможностей, средств, необходимых для реализации проекта</a:t>
          </a:r>
          <a:endParaRPr lang="ru-RU" sz="1600" b="1" kern="1200" dirty="0">
            <a:latin typeface="Monotype Corsiva" panose="03010101010201010101" pitchFamily="66" charset="0"/>
          </a:endParaRPr>
        </a:p>
      </dsp:txBody>
      <dsp:txXfrm>
        <a:off x="5411913" y="1864867"/>
        <a:ext cx="1905418" cy="1058171"/>
      </dsp:txXfrm>
    </dsp:sp>
    <dsp:sp modelId="{9797E574-2A67-4871-85F8-C7C05BC64B0D}">
      <dsp:nvSpPr>
        <dsp:cNvPr id="0" name=""/>
        <dsp:cNvSpPr/>
      </dsp:nvSpPr>
      <dsp:spPr>
        <a:xfrm rot="3240000">
          <a:off x="4537846" y="4286398"/>
          <a:ext cx="64342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3427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1EBEFF-67E5-45E0-8B9C-FBCAC1178F80}">
      <dsp:nvSpPr>
        <dsp:cNvPr id="0" name=""/>
        <dsp:cNvSpPr/>
      </dsp:nvSpPr>
      <dsp:spPr>
        <a:xfrm>
          <a:off x="4436883" y="4546670"/>
          <a:ext cx="2075537" cy="11726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Monotype Corsiva" panose="03010101010201010101" pitchFamily="66" charset="0"/>
            </a:rPr>
            <a:t>подбор методической, художественной литературы, наглядного материала по данной теме</a:t>
          </a:r>
          <a:endParaRPr lang="ru-RU" sz="1600" b="1" kern="1200" dirty="0">
            <a:latin typeface="Monotype Corsiva" panose="03010101010201010101" pitchFamily="66" charset="0"/>
          </a:endParaRPr>
        </a:p>
      </dsp:txBody>
      <dsp:txXfrm>
        <a:off x="4494127" y="4603914"/>
        <a:ext cx="1961049" cy="1058171"/>
      </dsp:txXfrm>
    </dsp:sp>
    <dsp:sp modelId="{C82CF0B8-0817-4D3C-A83C-7AD739C97934}">
      <dsp:nvSpPr>
        <dsp:cNvPr id="0" name=""/>
        <dsp:cNvSpPr/>
      </dsp:nvSpPr>
      <dsp:spPr>
        <a:xfrm rot="7560000">
          <a:off x="2888026" y="4286398"/>
          <a:ext cx="64342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3427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F03F39-E297-4982-BE38-CE136F3F8A1A}">
      <dsp:nvSpPr>
        <dsp:cNvPr id="0" name=""/>
        <dsp:cNvSpPr/>
      </dsp:nvSpPr>
      <dsp:spPr>
        <a:xfrm>
          <a:off x="1610586" y="4546670"/>
          <a:ext cx="1968122" cy="117265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Monotype Corsiva" panose="03010101010201010101" pitchFamily="66" charset="0"/>
            </a:rPr>
            <a:t>формулировка проблемных вопросов</a:t>
          </a:r>
          <a:endParaRPr lang="ru-RU" sz="1600" b="1" kern="1200" dirty="0">
            <a:latin typeface="Monotype Corsiva" panose="03010101010201010101" pitchFamily="66" charset="0"/>
          </a:endParaRPr>
        </a:p>
      </dsp:txBody>
      <dsp:txXfrm>
        <a:off x="1667830" y="4603914"/>
        <a:ext cx="1853634" cy="1058171"/>
      </dsp:txXfrm>
    </dsp:sp>
    <dsp:sp modelId="{849DBC9B-16DB-4A40-B70A-2D6958710A2B}">
      <dsp:nvSpPr>
        <dsp:cNvPr id="0" name=""/>
        <dsp:cNvSpPr/>
      </dsp:nvSpPr>
      <dsp:spPr>
        <a:xfrm rot="11880000">
          <a:off x="2760305" y="2766027"/>
          <a:ext cx="17899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997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475DA9-B665-491F-B564-07AAD6B36BF9}">
      <dsp:nvSpPr>
        <dsp:cNvPr id="0" name=""/>
        <dsp:cNvSpPr/>
      </dsp:nvSpPr>
      <dsp:spPr>
        <a:xfrm>
          <a:off x="644668" y="1807623"/>
          <a:ext cx="2120016" cy="117265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Monotype Corsiva" panose="03010101010201010101" pitchFamily="66" charset="0"/>
            </a:rPr>
            <a:t>планирование предстоящей деятельности, направленной на реализацию проекта</a:t>
          </a:r>
          <a:endParaRPr lang="ru-RU" sz="1600" b="1" kern="1200" dirty="0">
            <a:latin typeface="Monotype Corsiva" panose="03010101010201010101" pitchFamily="66" charset="0"/>
          </a:endParaRPr>
        </a:p>
      </dsp:txBody>
      <dsp:txXfrm>
        <a:off x="701912" y="1864867"/>
        <a:ext cx="2005528" cy="10581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903126"/>
            <a:ext cx="6858000" cy="233402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CC00"/>
                </a:solidFill>
                <a:latin typeface="Monotype Corsiva" panose="03010101010201010101" pitchFamily="66" charset="0"/>
              </a:rPr>
              <a:t/>
            </a:r>
            <a:br>
              <a:rPr lang="ru-RU" sz="3200" b="1" dirty="0" smtClean="0">
                <a:solidFill>
                  <a:srgbClr val="00CC00"/>
                </a:solidFill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rgbClr val="00CC00"/>
                </a:solidFill>
                <a:latin typeface="Monotype Corsiva" panose="03010101010201010101" pitchFamily="66" charset="0"/>
              </a:rPr>
              <a:t/>
            </a:r>
            <a:br>
              <a:rPr lang="ru-RU" sz="3200" b="1" dirty="0">
                <a:solidFill>
                  <a:srgbClr val="00CC00"/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rgbClr val="00CC00"/>
                </a:solidFill>
                <a:latin typeface="Monotype Corsiva" panose="03010101010201010101" pitchFamily="66" charset="0"/>
              </a:rPr>
              <a:t/>
            </a:r>
            <a:br>
              <a:rPr lang="ru-RU" sz="3200" b="1" dirty="0" smtClean="0">
                <a:solidFill>
                  <a:srgbClr val="00CC00"/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rgbClr val="FF5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ТВОРЧЕСКО-ИССЛЕДОВАТЕЛЬСКИЙ ПРОЕКТ</a:t>
            </a:r>
            <a:r>
              <a:rPr lang="ru-RU" sz="3200" b="1" dirty="0">
                <a:solidFill>
                  <a:srgbClr val="FF5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3200" b="1" dirty="0">
                <a:solidFill>
                  <a:srgbClr val="FF5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rgbClr val="FF5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Тема: «Волшебные краски»</a:t>
            </a:r>
            <a:br>
              <a:rPr lang="ru-RU" sz="3200" b="1" dirty="0">
                <a:solidFill>
                  <a:srgbClr val="FF5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rgbClr val="FF5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(2-я мл. гр.)</a:t>
            </a:r>
            <a:br>
              <a:rPr lang="ru-RU" sz="3200" b="1" dirty="0">
                <a:solidFill>
                  <a:srgbClr val="FF5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3200" b="1" dirty="0">
              <a:solidFill>
                <a:srgbClr val="FF54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85182" y="5112913"/>
            <a:ext cx="2981740" cy="1378038"/>
          </a:xfrm>
        </p:spPr>
        <p:txBody>
          <a:bodyPr>
            <a:noAutofit/>
          </a:bodyPr>
          <a:lstStyle/>
          <a:p>
            <a:pPr algn="r">
              <a:lnSpc>
                <a:spcPct val="120000"/>
              </a:lnSpc>
            </a:pPr>
            <a:r>
              <a:rPr lang="ru-RU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Выполнила</a:t>
            </a:r>
          </a:p>
          <a:p>
            <a:pPr algn="r">
              <a:lnSpc>
                <a:spcPct val="120000"/>
              </a:lnSpc>
            </a:pPr>
            <a:r>
              <a:rPr lang="ru-RU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Воспитатель</a:t>
            </a:r>
          </a:p>
          <a:p>
            <a:pPr algn="r">
              <a:lnSpc>
                <a:spcPct val="120000"/>
              </a:lnSpc>
            </a:pPr>
            <a:r>
              <a:rPr lang="ru-RU" b="1" dirty="0" err="1" smtClean="0">
                <a:solidFill>
                  <a:srgbClr val="0000FF"/>
                </a:solidFill>
                <a:latin typeface="Monotype Corsiva" panose="03010101010201010101" pitchFamily="66" charset="0"/>
              </a:rPr>
              <a:t>Ильмиева</a:t>
            </a:r>
            <a:r>
              <a:rPr lang="ru-RU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С. Р.</a:t>
            </a:r>
            <a:endParaRPr lang="ru-RU" b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4522" y="397565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00FF"/>
                </a:solidFill>
                <a:latin typeface="Monotype Corsiva" panose="03010101010201010101" pitchFamily="66" charset="0"/>
              </a:rPr>
              <a:t> </a:t>
            </a:r>
            <a:endParaRPr lang="ru-RU" sz="1200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373" y="106806"/>
            <a:ext cx="4098335" cy="30140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32" y="106806"/>
            <a:ext cx="3937410" cy="34703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627" t="7378" r="2164" b="5452"/>
          <a:stretch/>
        </p:blipFill>
        <p:spPr>
          <a:xfrm>
            <a:off x="424770" y="3876540"/>
            <a:ext cx="4095715" cy="2759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02" r="24614"/>
          <a:stretch/>
        </p:blipFill>
        <p:spPr>
          <a:xfrm>
            <a:off x="4878241" y="3348507"/>
            <a:ext cx="4015467" cy="32873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18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" b="14742"/>
          <a:stretch/>
        </p:blipFill>
        <p:spPr>
          <a:xfrm>
            <a:off x="1283055" y="177083"/>
            <a:ext cx="2507356" cy="2846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965" y="3183492"/>
            <a:ext cx="3646638" cy="3599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2" t="-1135" r="17950" b="-1"/>
          <a:stretch/>
        </p:blipFill>
        <p:spPr>
          <a:xfrm>
            <a:off x="1283055" y="2870379"/>
            <a:ext cx="3328591" cy="3937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8" t="-434"/>
          <a:stretch/>
        </p:blipFill>
        <p:spPr>
          <a:xfrm>
            <a:off x="4149006" y="177083"/>
            <a:ext cx="4271761" cy="2981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0240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20468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ЗАКЛЮЧИТЕЛЬНЫЙ ЭТАП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1086" y="725714"/>
            <a:ext cx="7315200" cy="2757715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ru-RU" dirty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обобщение результатов работы, их </a:t>
            </a:r>
            <a: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  <a:endParaRPr lang="ru-RU" dirty="0">
              <a:solidFill>
                <a:srgbClr val="0070C0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ru-RU" dirty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закрепление полученных </a:t>
            </a:r>
            <a: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знаний</a:t>
            </a:r>
            <a:endParaRPr lang="ru-RU" dirty="0">
              <a:solidFill>
                <a:srgbClr val="0070C0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ru-RU" dirty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формулировка </a:t>
            </a:r>
            <a: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выводов</a:t>
            </a:r>
            <a:endParaRPr lang="ru-RU" dirty="0">
              <a:solidFill>
                <a:srgbClr val="0070C0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ru-RU" dirty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Выставка творческих работ детей.</a:t>
            </a: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ru-RU" dirty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Подготовка и проведение презентации (интересный рассказ о проведенном исследовании</a:t>
            </a:r>
            <a: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)</a:t>
            </a:r>
            <a:endParaRPr lang="ru-RU" dirty="0">
              <a:solidFill>
                <a:srgbClr val="0070C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marL="285750" indent="0" algn="just">
              <a:lnSpc>
                <a:spcPct val="150000"/>
              </a:lnSpc>
              <a:spcAft>
                <a:spcPts val="0"/>
              </a:spcAft>
              <a:buNone/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AutoShape 2" descr="hello_html_24c34c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i.mycdn.me/image?id=873714615657&amp;t=3&amp;plc=WEB&amp;tkn=*oTN4J5r8_VI56jD2YSB5BYYggw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0"/>
          <a:stretch/>
        </p:blipFill>
        <p:spPr>
          <a:xfrm>
            <a:off x="892667" y="3232597"/>
            <a:ext cx="3679333" cy="3168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452" y="532021"/>
            <a:ext cx="2513834" cy="194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8392" t="6250" r="7046"/>
          <a:stretch/>
        </p:blipFill>
        <p:spPr>
          <a:xfrm>
            <a:off x="4971245" y="3185579"/>
            <a:ext cx="3747752" cy="3168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548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6114" y="130629"/>
            <a:ext cx="3319236" cy="798285"/>
          </a:xfrm>
        </p:spPr>
        <p:txBody>
          <a:bodyPr/>
          <a:lstStyle/>
          <a:p>
            <a:r>
              <a:rPr lang="ru-RU" b="1" dirty="0" smtClean="0">
                <a:solidFill>
                  <a:srgbClr val="FF3300"/>
                </a:solidFill>
                <a:latin typeface="Monotype Corsiva" panose="03010101010201010101" pitchFamily="66" charset="0"/>
              </a:rPr>
              <a:t>ВЫВОД:</a:t>
            </a:r>
            <a:endParaRPr lang="ru-RU" b="1" dirty="0">
              <a:solidFill>
                <a:srgbClr val="FF33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715657" y="783772"/>
            <a:ext cx="5181600" cy="58202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22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В </a:t>
            </a:r>
            <a:r>
              <a:rPr lang="ru-RU" sz="2200" dirty="0">
                <a:solidFill>
                  <a:srgbClr val="7030A0"/>
                </a:solidFill>
                <a:latin typeface="Monotype Corsiva" panose="03010101010201010101" pitchFamily="66" charset="0"/>
              </a:rPr>
              <a:t>ходе исследования мы выяснили, краски везде вокруг нас! Мы довольны своими наблюдениями и проведенными экспериментами. В процессе реализации проекта выяснили, что в природе много тайн, которые открывают только любознательные, стоит только присмотреться повнимательнее. </a:t>
            </a:r>
            <a:r>
              <a:rPr lang="ru-RU" sz="22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	Экспериментально </a:t>
            </a:r>
            <a:r>
              <a:rPr lang="ru-RU" sz="2200" dirty="0">
                <a:solidFill>
                  <a:srgbClr val="7030A0"/>
                </a:solidFill>
                <a:latin typeface="Monotype Corsiva" panose="03010101010201010101" pitchFamily="66" charset="0"/>
              </a:rPr>
              <a:t>доказали, что используя природные красители и связующее вещество можно изготовить краски в условиях детского сада.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	</a:t>
            </a:r>
            <a:r>
              <a:rPr lang="ru-RU" sz="2200" b="1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Краски</a:t>
            </a:r>
            <a:r>
              <a:rPr lang="ru-RU" sz="2200" b="1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>, смешанные с медом </a:t>
            </a:r>
            <a:r>
              <a:rPr lang="ru-RU" sz="2200" dirty="0">
                <a:solidFill>
                  <a:srgbClr val="7030A0"/>
                </a:solidFill>
                <a:latin typeface="Monotype Corsiva" panose="03010101010201010101" pitchFamily="66" charset="0"/>
              </a:rPr>
              <a:t>– липкие, долго </a:t>
            </a:r>
            <a:r>
              <a:rPr lang="ru-RU" sz="22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сохнут.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dirty="0">
                <a:solidFill>
                  <a:srgbClr val="7030A0"/>
                </a:solidFill>
                <a:latin typeface="Monotype Corsiva" panose="03010101010201010101" pitchFamily="66" charset="0"/>
              </a:rPr>
              <a:t>	</a:t>
            </a:r>
            <a:r>
              <a:rPr lang="ru-RU" sz="2200" b="1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Краски</a:t>
            </a:r>
            <a:r>
              <a:rPr lang="ru-RU" sz="2200" b="1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>, смешанные с растительным маслом</a:t>
            </a:r>
            <a:r>
              <a:rPr lang="ru-RU" sz="2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>
                <a:solidFill>
                  <a:srgbClr val="7030A0"/>
                </a:solidFill>
                <a:latin typeface="Monotype Corsiva" panose="03010101010201010101" pitchFamily="66" charset="0"/>
              </a:rPr>
              <a:t>– оставляют жирный след, долго сохнут.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	</a:t>
            </a:r>
            <a:r>
              <a:rPr lang="ru-RU" sz="2200" b="1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Краски</a:t>
            </a:r>
            <a:r>
              <a:rPr lang="ru-RU" sz="2200" b="1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>, смешанные с водой</a:t>
            </a:r>
            <a:r>
              <a:rPr lang="ru-RU" sz="2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>
                <a:solidFill>
                  <a:srgbClr val="7030A0"/>
                </a:solidFill>
                <a:latin typeface="Monotype Corsiva" panose="03010101010201010101" pitchFamily="66" charset="0"/>
              </a:rPr>
              <a:t>– легко рисовать, быстро сохнут.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	Самые </a:t>
            </a:r>
            <a:r>
              <a:rPr lang="ru-RU" sz="2200" dirty="0">
                <a:solidFill>
                  <a:srgbClr val="7030A0"/>
                </a:solidFill>
                <a:latin typeface="Monotype Corsiva" panose="03010101010201010101" pitchFamily="66" charset="0"/>
              </a:rPr>
              <a:t>яркие и насыщенные цвета получились из черной смородины, ежевичного варенья, свеклы, моркови.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223" y="285865"/>
            <a:ext cx="2685347" cy="2920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80223" y="3386453"/>
            <a:ext cx="2685347" cy="3336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0712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6971" y="130629"/>
            <a:ext cx="7997371" cy="117565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3300"/>
                </a:solidFill>
                <a:latin typeface="Monotype Corsiva" panose="03010101010201010101" pitchFamily="66" charset="0"/>
              </a:rPr>
              <a:t>СПИСОК ИСПОЛЬЗОВАННОЙ ЛИТЕРАТУРЫ:</a:t>
            </a:r>
            <a:r>
              <a:rPr lang="ru-RU" dirty="0">
                <a:solidFill>
                  <a:srgbClr val="FF3300"/>
                </a:solidFill>
                <a:latin typeface="Monotype Corsiva" panose="03010101010201010101" pitchFamily="66" charset="0"/>
              </a:rPr>
              <a:t/>
            </a:r>
            <a:br>
              <a:rPr lang="ru-RU" dirty="0">
                <a:solidFill>
                  <a:srgbClr val="FF3300"/>
                </a:solidFill>
                <a:latin typeface="Monotype Corsiva" panose="03010101010201010101" pitchFamily="66" charset="0"/>
              </a:rPr>
            </a:br>
            <a:endParaRPr lang="ru-RU" dirty="0">
              <a:solidFill>
                <a:srgbClr val="FF33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2400" y="914400"/>
            <a:ext cx="7416800" cy="5573486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sz="2200" dirty="0">
                <a:solidFill>
                  <a:srgbClr val="CC0066"/>
                </a:solidFill>
                <a:latin typeface="Monotype Corsiva" panose="03010101010201010101" pitchFamily="66" charset="0"/>
              </a:rPr>
              <a:t>Давыдова, Г.Н. Нетрадиционные техники рисования в детском саду. Часть 1 / Давыдова Г.Н. - М.: Издательство Скрипторий, 2007. 3-9 с.</a:t>
            </a:r>
          </a:p>
          <a:p>
            <a:pPr lvl="0"/>
            <a:r>
              <a:rPr lang="ru-RU" sz="2200" dirty="0">
                <a:solidFill>
                  <a:srgbClr val="CC0066"/>
                </a:solidFill>
                <a:latin typeface="Monotype Corsiva" panose="03010101010201010101" pitchFamily="66" charset="0"/>
              </a:rPr>
              <a:t>Детская энциклопедия. Что? Зачем? Почему? – Минск: «БЭСТ», 2008. – 257 с.</a:t>
            </a:r>
          </a:p>
          <a:p>
            <a:pPr lvl="0"/>
            <a:r>
              <a:rPr lang="ru-RU" sz="2200" dirty="0" err="1">
                <a:solidFill>
                  <a:srgbClr val="CC0066"/>
                </a:solidFill>
                <a:latin typeface="Monotype Corsiva" panose="03010101010201010101" pitchFamily="66" charset="0"/>
              </a:rPr>
              <a:t>Ендовицкая</a:t>
            </a:r>
            <a:r>
              <a:rPr lang="ru-RU" sz="2200" dirty="0">
                <a:solidFill>
                  <a:srgbClr val="CC0066"/>
                </a:solidFill>
                <a:latin typeface="Monotype Corsiva" panose="03010101010201010101" pitchFamily="66" charset="0"/>
              </a:rPr>
              <a:t> Т. О развитии творческих способностей. - Дошкольное воспитание. - 2007 №12. с. 73-75.</a:t>
            </a:r>
          </a:p>
          <a:p>
            <a:pPr lvl="0"/>
            <a:r>
              <a:rPr lang="ru-RU" sz="2200" dirty="0">
                <a:solidFill>
                  <a:srgbClr val="CC0066"/>
                </a:solidFill>
                <a:latin typeface="Monotype Corsiva" panose="03010101010201010101" pitchFamily="66" charset="0"/>
              </a:rPr>
              <a:t>Н.А. Карпухина. Конспекты занятий во 2-й младшей группе детского сада. Практическое пособие для воспитателей и методистов ДОУ.- Воронеж: ЧП </a:t>
            </a:r>
            <a:r>
              <a:rPr lang="ru-RU" sz="2200" dirty="0" err="1">
                <a:solidFill>
                  <a:srgbClr val="CC0066"/>
                </a:solidFill>
                <a:latin typeface="Monotype Corsiva" panose="03010101010201010101" pitchFamily="66" charset="0"/>
              </a:rPr>
              <a:t>Лакоценин</a:t>
            </a:r>
            <a:r>
              <a:rPr lang="ru-RU" sz="2200" dirty="0">
                <a:solidFill>
                  <a:srgbClr val="CC0066"/>
                </a:solidFill>
                <a:latin typeface="Monotype Corsiva" panose="03010101010201010101" pitchFamily="66" charset="0"/>
              </a:rPr>
              <a:t> С. С., 2008- 272 с.</a:t>
            </a:r>
          </a:p>
          <a:p>
            <a:pPr lvl="0"/>
            <a:r>
              <a:rPr lang="ru-RU" sz="2200" dirty="0">
                <a:solidFill>
                  <a:srgbClr val="CC0066"/>
                </a:solidFill>
                <a:latin typeface="Monotype Corsiva" panose="03010101010201010101" pitchFamily="66" charset="0"/>
              </a:rPr>
              <a:t>Комарова Т.С. Изобразительная деятельность в детском саду. Программа и методические рекомендации. -</a:t>
            </a:r>
            <a:r>
              <a:rPr lang="ru-RU" sz="2200" dirty="0" err="1">
                <a:solidFill>
                  <a:srgbClr val="CC0066"/>
                </a:solidFill>
                <a:latin typeface="Monotype Corsiva" panose="03010101010201010101" pitchFamily="66" charset="0"/>
              </a:rPr>
              <a:t>М.:Мозаика</a:t>
            </a:r>
            <a:r>
              <a:rPr lang="ru-RU" sz="2200" dirty="0">
                <a:solidFill>
                  <a:srgbClr val="CC0066"/>
                </a:solidFill>
                <a:latin typeface="Monotype Corsiva" panose="03010101010201010101" pitchFamily="66" charset="0"/>
              </a:rPr>
              <a:t>- Синтез, 2006. -192 с.</a:t>
            </a:r>
          </a:p>
          <a:p>
            <a:pPr lvl="0"/>
            <a:r>
              <a:rPr lang="ru-RU" sz="2200" dirty="0">
                <a:solidFill>
                  <a:srgbClr val="CC0066"/>
                </a:solidFill>
                <a:latin typeface="Monotype Corsiva" panose="03010101010201010101" pitchFamily="66" charset="0"/>
              </a:rPr>
              <a:t>Лыкова И.А. Программа художественного воспитания, обучения и развития детей 2-7 лет «Цветные ладошки».- М.: «КАРАПУЗ-ДИДАКТИКА», 2009.-144 с., переиздание </a:t>
            </a:r>
            <a:r>
              <a:rPr lang="ru-RU" sz="2200" dirty="0" err="1">
                <a:solidFill>
                  <a:srgbClr val="CC0066"/>
                </a:solidFill>
                <a:latin typeface="Monotype Corsiva" panose="03010101010201010101" pitchFamily="66" charset="0"/>
              </a:rPr>
              <a:t>дораб</a:t>
            </a:r>
            <a:r>
              <a:rPr lang="ru-RU" sz="2200" dirty="0">
                <a:solidFill>
                  <a:srgbClr val="CC0066"/>
                </a:solidFill>
                <a:latin typeface="Monotype Corsiva" panose="03010101010201010101" pitchFamily="66" charset="0"/>
              </a:rPr>
              <a:t>. и доп.</a:t>
            </a:r>
          </a:p>
          <a:p>
            <a:pPr lvl="0"/>
            <a:r>
              <a:rPr lang="ru-RU" sz="2200" dirty="0">
                <a:solidFill>
                  <a:srgbClr val="CC0066"/>
                </a:solidFill>
                <a:latin typeface="Monotype Corsiva" panose="03010101010201010101" pitchFamily="66" charset="0"/>
              </a:rPr>
              <a:t>Рогаткина Т. Шишкой, маком, </a:t>
            </a:r>
            <a:r>
              <a:rPr lang="ru-RU" sz="2200" dirty="0" err="1">
                <a:solidFill>
                  <a:srgbClr val="CC0066"/>
                </a:solidFill>
                <a:latin typeface="Monotype Corsiva" panose="03010101010201010101" pitchFamily="66" charset="0"/>
              </a:rPr>
              <a:t>колосочком</a:t>
            </a:r>
            <a:r>
              <a:rPr lang="ru-RU" sz="2200" dirty="0">
                <a:solidFill>
                  <a:srgbClr val="CC0066"/>
                </a:solidFill>
                <a:latin typeface="Monotype Corsiva" panose="03010101010201010101" pitchFamily="66" charset="0"/>
              </a:rPr>
              <a:t> мы рисуем на листочке. - Дошкольное образование.-2000 №6.с. 14-18.</a:t>
            </a:r>
          </a:p>
          <a:p>
            <a:pPr lvl="0"/>
            <a:r>
              <a:rPr lang="ru-RU" sz="2200" dirty="0" err="1">
                <a:solidFill>
                  <a:srgbClr val="CC0066"/>
                </a:solidFill>
                <a:latin typeface="Monotype Corsiva" panose="03010101010201010101" pitchFamily="66" charset="0"/>
              </a:rPr>
              <a:t>Цквитария</a:t>
            </a:r>
            <a:r>
              <a:rPr lang="ru-RU" sz="2200" dirty="0">
                <a:solidFill>
                  <a:srgbClr val="CC0066"/>
                </a:solidFill>
                <a:latin typeface="Monotype Corsiva" panose="03010101010201010101" pitchFamily="66" charset="0"/>
              </a:rPr>
              <a:t> Т.А. Нетрадиционные техники рисования. Интегрированные занятия в ДОУ.-М.: ТЦ Сфера, 2011.-128с.</a:t>
            </a:r>
          </a:p>
          <a:p>
            <a:pPr marL="0" indent="0">
              <a:buNone/>
            </a:pPr>
            <a:endParaRPr lang="ru-RU" sz="22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85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2136" y="1291771"/>
            <a:ext cx="7886700" cy="309154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C34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СПАСИБО ЗА ВНИМАНИЕ!</a:t>
            </a:r>
            <a:endParaRPr lang="ru-RU" sz="4400" b="1" dirty="0">
              <a:solidFill>
                <a:srgbClr val="C342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000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0247" t="23888" r="30826"/>
          <a:stretch/>
        </p:blipFill>
        <p:spPr>
          <a:xfrm>
            <a:off x="2253803" y="2627290"/>
            <a:ext cx="5100034" cy="4161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78794" y="772732"/>
            <a:ext cx="7740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СПАСИБО ЗА ВНИМАНИЕ!</a:t>
            </a:r>
            <a:endParaRPr lang="ru-RU" sz="4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05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i="1" dirty="0">
                <a:ln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ПАСПОРТ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7866" y="1320800"/>
            <a:ext cx="6957483" cy="5215467"/>
          </a:xfrm>
        </p:spPr>
        <p:txBody>
          <a:bodyPr>
            <a:normAutofit fontScale="92500" lnSpcReduction="10000"/>
          </a:bodyPr>
          <a:lstStyle/>
          <a:p>
            <a:r>
              <a:rPr lang="ru-RU" sz="2200" b="1" dirty="0">
                <a:solidFill>
                  <a:srgbClr val="FF3300"/>
                </a:solidFill>
                <a:latin typeface="Monotype Corsiva" panose="03010101010201010101" pitchFamily="66" charset="0"/>
              </a:rPr>
              <a:t>1</a:t>
            </a:r>
            <a:r>
              <a:rPr lang="ru-RU" sz="2200" dirty="0">
                <a:solidFill>
                  <a:srgbClr val="FF3300"/>
                </a:solidFill>
                <a:latin typeface="Monotype Corsiva" panose="03010101010201010101" pitchFamily="66" charset="0"/>
              </a:rPr>
              <a:t>. </a:t>
            </a:r>
            <a:r>
              <a:rPr lang="ru-RU" sz="2200" b="1" u="sng" dirty="0">
                <a:solidFill>
                  <a:srgbClr val="FF3300"/>
                </a:solidFill>
                <a:latin typeface="Monotype Corsiva" panose="03010101010201010101" pitchFamily="66" charset="0"/>
              </a:rPr>
              <a:t>Организация</a:t>
            </a:r>
            <a:r>
              <a:rPr lang="ru-RU" sz="2200" u="sng" dirty="0">
                <a:solidFill>
                  <a:srgbClr val="FF3300"/>
                </a:solidFill>
                <a:latin typeface="Monotype Corsiva" panose="03010101010201010101" pitchFamily="66" charset="0"/>
              </a:rPr>
              <a:t>:</a:t>
            </a:r>
            <a:r>
              <a:rPr lang="ru-RU" sz="2200" dirty="0">
                <a:solidFill>
                  <a:srgbClr val="FF33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>
                <a:latin typeface="Monotype Corsiva" panose="03010101010201010101" pitchFamily="66" charset="0"/>
              </a:rPr>
              <a:t>Муниципальное бюджетное дошкольное образовательное учреждение «Детский сад общеразвивающего вида № 97 «</a:t>
            </a:r>
            <a:r>
              <a:rPr lang="ru-RU" sz="2200" dirty="0" err="1">
                <a:latin typeface="Monotype Corsiva" panose="03010101010201010101" pitchFamily="66" charset="0"/>
              </a:rPr>
              <a:t>Добрынюшка</a:t>
            </a:r>
            <a:r>
              <a:rPr lang="ru-RU" sz="2200" dirty="0">
                <a:latin typeface="Monotype Corsiva" panose="03010101010201010101" pitchFamily="66" charset="0"/>
              </a:rPr>
              <a:t>» муниципального образования городской округ Симферополь Республики Крым</a:t>
            </a:r>
            <a:r>
              <a:rPr lang="ru-RU" sz="2200" b="1" dirty="0">
                <a:latin typeface="Monotype Corsiva" panose="03010101010201010101" pitchFamily="66" charset="0"/>
              </a:rPr>
              <a:t>.</a:t>
            </a:r>
            <a:endParaRPr lang="ru-RU" sz="2200" dirty="0">
              <a:latin typeface="Monotype Corsiva" panose="03010101010201010101" pitchFamily="66" charset="0"/>
            </a:endParaRPr>
          </a:p>
          <a:p>
            <a:r>
              <a:rPr lang="ru-RU" sz="2200" b="1" u="sng" dirty="0">
                <a:solidFill>
                  <a:srgbClr val="FF3300"/>
                </a:solidFill>
                <a:latin typeface="Monotype Corsiva" panose="03010101010201010101" pitchFamily="66" charset="0"/>
              </a:rPr>
              <a:t>2. Адрес</a:t>
            </a:r>
            <a:r>
              <a:rPr lang="ru-RU" sz="2200" b="1" dirty="0">
                <a:solidFill>
                  <a:srgbClr val="FF3300"/>
                </a:solidFill>
                <a:latin typeface="Monotype Corsiva" panose="03010101010201010101" pitchFamily="66" charset="0"/>
              </a:rPr>
              <a:t>:</a:t>
            </a:r>
            <a:r>
              <a:rPr lang="ru-RU" sz="2200" dirty="0">
                <a:solidFill>
                  <a:srgbClr val="FF33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>
                <a:latin typeface="Monotype Corsiva" panose="03010101010201010101" pitchFamily="66" charset="0"/>
              </a:rPr>
              <a:t>295024, Республика Крым, город Симферополь, ул. 1 Конной Армии, д.15.</a:t>
            </a:r>
          </a:p>
          <a:p>
            <a:r>
              <a:rPr lang="ru-RU" sz="2200" b="1" u="sng" dirty="0">
                <a:solidFill>
                  <a:srgbClr val="FF3300"/>
                </a:solidFill>
                <a:latin typeface="Monotype Corsiva" panose="03010101010201010101" pitchFamily="66" charset="0"/>
              </a:rPr>
              <a:t>3. Телефон:</a:t>
            </a:r>
            <a:r>
              <a:rPr lang="ru-RU" sz="2200" dirty="0">
                <a:solidFill>
                  <a:srgbClr val="FF33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>
                <a:latin typeface="Monotype Corsiva" panose="03010101010201010101" pitchFamily="66" charset="0"/>
              </a:rPr>
              <a:t>(3652) 49-70-08.</a:t>
            </a:r>
          </a:p>
          <a:p>
            <a:r>
              <a:rPr lang="ru-RU" sz="2200" b="1" u="sng" dirty="0">
                <a:solidFill>
                  <a:srgbClr val="FF3300"/>
                </a:solidFill>
                <a:latin typeface="Monotype Corsiva" panose="03010101010201010101" pitchFamily="66" charset="0"/>
              </a:rPr>
              <a:t>4. Название проекта</a:t>
            </a:r>
            <a:r>
              <a:rPr lang="ru-RU" sz="2200" dirty="0">
                <a:solidFill>
                  <a:srgbClr val="FF3300"/>
                </a:solidFill>
                <a:latin typeface="Monotype Corsiva" panose="03010101010201010101" pitchFamily="66" charset="0"/>
              </a:rPr>
              <a:t>: </a:t>
            </a:r>
            <a:r>
              <a:rPr lang="ru-RU" sz="2200" dirty="0">
                <a:latin typeface="Monotype Corsiva" panose="03010101010201010101" pitchFamily="66" charset="0"/>
              </a:rPr>
              <a:t>«Волшебные краски».</a:t>
            </a:r>
          </a:p>
          <a:p>
            <a:r>
              <a:rPr lang="ru-RU" sz="2200" b="1" u="sng" dirty="0">
                <a:solidFill>
                  <a:srgbClr val="FF3300"/>
                </a:solidFill>
                <a:latin typeface="Monotype Corsiva" panose="03010101010201010101" pitchFamily="66" charset="0"/>
              </a:rPr>
              <a:t>5.Участники проекта</a:t>
            </a:r>
            <a:r>
              <a:rPr lang="ru-RU" sz="2200" dirty="0">
                <a:solidFill>
                  <a:srgbClr val="FF3300"/>
                </a:solidFill>
                <a:latin typeface="Monotype Corsiva" panose="03010101010201010101" pitchFamily="66" charset="0"/>
              </a:rPr>
              <a:t>: </a:t>
            </a:r>
            <a:r>
              <a:rPr lang="ru-RU" sz="2200" dirty="0">
                <a:latin typeface="Monotype Corsiva" panose="03010101010201010101" pitchFamily="66" charset="0"/>
              </a:rPr>
              <a:t>дети </a:t>
            </a:r>
            <a:r>
              <a:rPr lang="en-US" sz="2200" dirty="0">
                <a:latin typeface="Monotype Corsiva" panose="03010101010201010101" pitchFamily="66" charset="0"/>
              </a:rPr>
              <a:t>II</a:t>
            </a:r>
            <a:r>
              <a:rPr lang="ru-RU" sz="2200" dirty="0">
                <a:latin typeface="Monotype Corsiva" panose="03010101010201010101" pitchFamily="66" charset="0"/>
              </a:rPr>
              <a:t> младшей группы № 4, родители, воспитатель – </a:t>
            </a:r>
            <a:r>
              <a:rPr lang="ru-RU" sz="2200" dirty="0" err="1">
                <a:latin typeface="Monotype Corsiva" panose="03010101010201010101" pitchFamily="66" charset="0"/>
              </a:rPr>
              <a:t>Ильмиева</a:t>
            </a:r>
            <a:r>
              <a:rPr lang="ru-RU" sz="2200" dirty="0">
                <a:latin typeface="Monotype Corsiva" panose="03010101010201010101" pitchFamily="66" charset="0"/>
              </a:rPr>
              <a:t> С. Р.</a:t>
            </a:r>
          </a:p>
          <a:p>
            <a:r>
              <a:rPr lang="ru-RU" sz="2200" b="1" u="sng" dirty="0">
                <a:solidFill>
                  <a:srgbClr val="FF3300"/>
                </a:solidFill>
                <a:latin typeface="Monotype Corsiva" panose="03010101010201010101" pitchFamily="66" charset="0"/>
              </a:rPr>
              <a:t>6. Тип проекта:</a:t>
            </a:r>
            <a:r>
              <a:rPr lang="ru-RU" sz="2200" dirty="0">
                <a:latin typeface="Monotype Corsiva" panose="03010101010201010101" pitchFamily="66" charset="0"/>
              </a:rPr>
              <a:t> </a:t>
            </a:r>
            <a:r>
              <a:rPr lang="ru-RU" sz="2200" dirty="0" err="1">
                <a:latin typeface="Monotype Corsiva" panose="03010101010201010101" pitchFamily="66" charset="0"/>
              </a:rPr>
              <a:t>творческо</a:t>
            </a:r>
            <a:r>
              <a:rPr lang="ru-RU" sz="2200" dirty="0">
                <a:latin typeface="Monotype Corsiva" panose="03010101010201010101" pitchFamily="66" charset="0"/>
              </a:rPr>
              <a:t> – исследовательский.</a:t>
            </a:r>
          </a:p>
          <a:p>
            <a:r>
              <a:rPr lang="ru-RU" sz="2200" b="1" u="sng" dirty="0">
                <a:solidFill>
                  <a:srgbClr val="FF3300"/>
                </a:solidFill>
                <a:latin typeface="Monotype Corsiva" panose="03010101010201010101" pitchFamily="66" charset="0"/>
              </a:rPr>
              <a:t>7. Сроки реализации проекта:</a:t>
            </a:r>
            <a:r>
              <a:rPr lang="ru-RU" sz="2200" dirty="0">
                <a:solidFill>
                  <a:srgbClr val="FF33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>
                <a:latin typeface="Monotype Corsiva" panose="03010101010201010101" pitchFamily="66" charset="0"/>
              </a:rPr>
              <a:t>краткосрочный (2 недели)</a:t>
            </a:r>
          </a:p>
          <a:p>
            <a:r>
              <a:rPr lang="ru-RU" sz="2200" b="1" u="sng" dirty="0">
                <a:solidFill>
                  <a:srgbClr val="FF3300"/>
                </a:solidFill>
                <a:latin typeface="Monotype Corsiva" panose="03010101010201010101" pitchFamily="66" charset="0"/>
              </a:rPr>
              <a:t>8. Интеграция образовательных областей:</a:t>
            </a:r>
            <a:r>
              <a:rPr lang="ru-RU" sz="2200" dirty="0">
                <a:solidFill>
                  <a:srgbClr val="FF33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>
                <a:latin typeface="Monotype Corsiva" panose="03010101010201010101" pitchFamily="66" charset="0"/>
              </a:rPr>
              <a:t>«Социально – коммуникативное развитие», «Познавательное развитие», «Речевое развитие», «Художественно – эстетическое развитие», «Физическое развитие».</a:t>
            </a:r>
          </a:p>
          <a:p>
            <a:pPr marL="0" indent="0">
              <a:buNone/>
            </a:pPr>
            <a:r>
              <a:rPr lang="ru-RU" sz="2200" b="1" dirty="0">
                <a:latin typeface="Monotype Corsiva" panose="03010101010201010101" pitchFamily="66" charset="0"/>
              </a:rPr>
              <a:t> </a:t>
            </a:r>
            <a:endParaRPr lang="ru-RU" sz="2200" dirty="0"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АКТУАЛЬНОСТЬ ПРОЕКТА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3002845" y="1332088"/>
            <a:ext cx="6039556" cy="1286933"/>
          </a:xfrm>
        </p:spPr>
        <p:txBody>
          <a:bodyPr>
            <a:normAutofit fontScale="70000" lnSpcReduction="20000"/>
          </a:bodyPr>
          <a:lstStyle/>
          <a:p>
            <a:pPr indent="228600" algn="r">
              <a:spcAft>
                <a:spcPts val="0"/>
              </a:spcAft>
            </a:pPr>
            <a:r>
              <a:rPr lang="ru-RU" sz="2200" i="1" dirty="0">
                <a:solidFill>
                  <a:srgbClr val="FF99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300" i="1" dirty="0">
                <a:solidFill>
                  <a:srgbClr val="FF99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«Умейте открыть перед </a:t>
            </a:r>
            <a:r>
              <a:rPr lang="ru-RU" sz="2300" i="1" dirty="0" smtClean="0">
                <a:solidFill>
                  <a:srgbClr val="FF99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ребёнком </a:t>
            </a:r>
            <a:r>
              <a:rPr lang="ru-RU" sz="2300" i="1" dirty="0">
                <a:solidFill>
                  <a:srgbClr val="FF99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 окружающем мире что-то одно, но открыть так, чтобы кусочек жизни заиграл перед детьми всеми красками радуги. Оставляйте всегда что-то недосказанное, чтобы ребёнку захотелось ещё и ещё раз возвратиться к тому, что он узнал». </a:t>
            </a:r>
            <a:endParaRPr lang="ru-RU" sz="2300" dirty="0">
              <a:solidFill>
                <a:srgbClr val="FF990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indent="228600" algn="r">
              <a:spcAft>
                <a:spcPts val="0"/>
              </a:spcAft>
            </a:pPr>
            <a:r>
              <a:rPr lang="ru-RU" sz="2300" i="1" dirty="0">
                <a:solidFill>
                  <a:srgbClr val="FF99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Сухомлинский В. А.</a:t>
            </a:r>
            <a:endParaRPr lang="ru-RU" sz="2300" dirty="0">
              <a:solidFill>
                <a:srgbClr val="FF990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5643" y="2505075"/>
            <a:ext cx="4289425" cy="4055122"/>
          </a:xfrm>
          <a:prstGeom prst="rect">
            <a:avLst/>
          </a:prstGeom>
        </p:spPr>
      </p:pic>
      <p:pic>
        <p:nvPicPr>
          <p:cNvPr id="1026" name="Picture 2" descr="http://puzzleit.ru/files/puzzles/11/10841/_origina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57" y="2505075"/>
            <a:ext cx="3493075" cy="3592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5437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29842" y="936978"/>
            <a:ext cx="3868340" cy="925689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Monotype Corsiva" panose="03010101010201010101" pitchFamily="66" charset="0"/>
              </a:rPr>
              <a:t>ПРОБЛЕМА</a:t>
            </a: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140178" y="1603022"/>
            <a:ext cx="3358004" cy="492195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FF3300"/>
                </a:solidFill>
                <a:latin typeface="Monotype Corsiva" panose="03010101010201010101" pitchFamily="66" charset="0"/>
              </a:rPr>
              <a:t>Краски в нашей жизни занимают огромное место. Без красок наш мир был бы серым, поэтому человек всегда стремился найти способ разукрасить действительность. Однако мы очень мало знаем о способах приготовления красок. В настоящее время краски делают из химических элементов. </a:t>
            </a:r>
            <a:r>
              <a:rPr lang="ru-RU" b="1" u="sng" dirty="0">
                <a:solidFill>
                  <a:srgbClr val="00CC00"/>
                </a:solidFill>
                <a:latin typeface="Monotype Corsiva" panose="03010101010201010101" pitchFamily="66" charset="0"/>
              </a:rPr>
              <a:t>Можно ли изготовить экологически чистые краски?</a:t>
            </a:r>
            <a:endParaRPr lang="ru-RU" u="sng" dirty="0">
              <a:solidFill>
                <a:srgbClr val="00CC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29150" y="1185333"/>
            <a:ext cx="3887391" cy="83537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9900"/>
                </a:solidFill>
                <a:latin typeface="Monotype Corsiva" panose="03010101010201010101" pitchFamily="66" charset="0"/>
              </a:rPr>
              <a:t>НОВИЗНА</a:t>
            </a:r>
            <a:endParaRPr lang="ru-RU" sz="3200" dirty="0">
              <a:solidFill>
                <a:srgbClr val="FF99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629150" y="2020710"/>
            <a:ext cx="4379383" cy="470746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CC00"/>
                </a:solidFill>
                <a:latin typeface="Monotype Corsiva" panose="03010101010201010101" pitchFamily="66" charset="0"/>
              </a:rPr>
              <a:t>Впервые проводится более углубленная работа по знакомству детей с природными красками. В своей работе мы получили некоторые </a:t>
            </a:r>
            <a:r>
              <a:rPr lang="ru-RU" b="1" dirty="0">
                <a:solidFill>
                  <a:srgbClr val="00CC00"/>
                </a:solidFill>
                <a:latin typeface="Monotype Corsiva" panose="03010101010201010101" pitchFamily="66" charset="0"/>
              </a:rPr>
              <a:t>краски растительного происхождения в </a:t>
            </a:r>
            <a:r>
              <a:rPr lang="ru-RU" dirty="0">
                <a:solidFill>
                  <a:srgbClr val="00CC00"/>
                </a:solidFill>
                <a:latin typeface="Monotype Corsiva" panose="03010101010201010101" pitchFamily="66" charset="0"/>
              </a:rPr>
              <a:t>домашних условиях.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982" y="4274537"/>
            <a:ext cx="4657725" cy="245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541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378" y="365126"/>
            <a:ext cx="7800622" cy="1325563"/>
          </a:xfrm>
        </p:spPr>
        <p:txBody>
          <a:bodyPr>
            <a:normAutofit fontScale="90000"/>
          </a:bodyPr>
          <a:lstStyle/>
          <a:p>
            <a:pPr indent="228600" algn="ctr">
              <a:lnSpc>
                <a:spcPct val="100000"/>
              </a:lnSpc>
            </a:pP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ЦЕЛЬ ПРОЕКТА:</a:t>
            </a:r>
            <a:b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Изучение способов изготовления красок в домашних условиях, найти способ рисования без кисти. определить преимущества и недостатки «самодельных» красок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20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endParaRPr lang="ru-RU" sz="2000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 descr="http://tkac.ru/wp-content/uploads/2017/01/krasiteli-dlya-tkani-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10" y="1963613"/>
            <a:ext cx="3922625" cy="3736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025" t="23027" r="10696" b="5407"/>
          <a:stretch/>
        </p:blipFill>
        <p:spPr>
          <a:xfrm>
            <a:off x="5008425" y="1690689"/>
            <a:ext cx="3664425" cy="2807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812" y="4343898"/>
            <a:ext cx="4341650" cy="240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24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5160" y="437882"/>
            <a:ext cx="7150189" cy="123637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FF3300"/>
                </a:solidFill>
                <a:latin typeface="Monotype Corsiva" panose="03010101010201010101" pitchFamily="66" charset="0"/>
              </a:rPr>
              <a:t>ЗАДАЧИ:</a:t>
            </a:r>
            <a:endParaRPr lang="ru-RU" b="1" dirty="0">
              <a:solidFill>
                <a:srgbClr val="FF33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8112559"/>
              </p:ext>
            </p:extLst>
          </p:nvPr>
        </p:nvGraphicFramePr>
        <p:xfrm>
          <a:off x="628650" y="1056069"/>
          <a:ext cx="8219136" cy="5120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179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57590" y="-103031"/>
            <a:ext cx="6867324" cy="1545466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>
                <a:solidFill>
                  <a:srgbClr val="CC0000"/>
                </a:solidFill>
                <a:latin typeface="Monotype Corsiva" panose="03010101010201010101" pitchFamily="66" charset="0"/>
              </a:rPr>
              <a:t>ПРЕДПОЛАГАЕМЫЕ РЕЗУЛЬТАТЫ</a:t>
            </a:r>
            <a:r>
              <a:rPr lang="ru-RU" dirty="0">
                <a:solidFill>
                  <a:srgbClr val="CC0000"/>
                </a:solidFill>
              </a:rPr>
              <a:t/>
            </a:r>
            <a:br>
              <a:rPr lang="ru-RU" dirty="0">
                <a:solidFill>
                  <a:srgbClr val="CC0000"/>
                </a:solidFill>
              </a:rPr>
            </a:br>
            <a:r>
              <a:rPr lang="ru-RU" dirty="0">
                <a:solidFill>
                  <a:srgbClr val="CC0000"/>
                </a:solidFill>
              </a:rPr>
              <a:t/>
            </a:r>
            <a:br>
              <a:rPr lang="ru-RU" dirty="0">
                <a:solidFill>
                  <a:srgbClr val="CC0000"/>
                </a:solidFill>
              </a:rPr>
            </a:br>
            <a:endParaRPr lang="ru-RU" dirty="0">
              <a:solidFill>
                <a:srgbClr val="CC0000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2658271"/>
              </p:ext>
            </p:extLst>
          </p:nvPr>
        </p:nvGraphicFramePr>
        <p:xfrm>
          <a:off x="1544794" y="1262129"/>
          <a:ext cx="7393144" cy="5409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384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8343" y="0"/>
            <a:ext cx="7315201" cy="762000"/>
          </a:xfrm>
        </p:spPr>
        <p:txBody>
          <a:bodyPr>
            <a:normAutofit/>
          </a:bodyPr>
          <a:lstStyle/>
          <a:p>
            <a:pPr algn="ctr"/>
            <a:r>
              <a:rPr lang="ru-RU" sz="3300" b="1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>ЭТАПЫ РЕАЛИЗАЦИИ ПРОЕКТА: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398039085"/>
              </p:ext>
            </p:extLst>
          </p:nvPr>
        </p:nvGraphicFramePr>
        <p:xfrm>
          <a:off x="854298" y="914401"/>
          <a:ext cx="8019245" cy="5834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490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1176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ОСНОВНОЙ ЭТАП</a:t>
            </a:r>
            <a:b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28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6356304"/>
              </p:ext>
            </p:extLst>
          </p:nvPr>
        </p:nvGraphicFramePr>
        <p:xfrm>
          <a:off x="1362075" y="808038"/>
          <a:ext cx="7506154" cy="567583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758496"/>
                <a:gridCol w="5747658"/>
              </a:tblGrid>
              <a:tr h="715962">
                <a:tc>
                  <a:txBody>
                    <a:bodyPr/>
                    <a:lstStyle/>
                    <a:p>
                      <a:r>
                        <a:rPr lang="ru-RU" sz="135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Участники</a:t>
                      </a:r>
                      <a:r>
                        <a:rPr lang="ru-RU" sz="135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проекта</a:t>
                      </a:r>
                      <a:endParaRPr lang="ru-RU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Основные мероприятия</a:t>
                      </a:r>
                      <a:endParaRPr lang="ru-RU" dirty="0" smtClean="0">
                        <a:effectLst/>
                      </a:endParaRPr>
                    </a:p>
                    <a:p>
                      <a:pPr algn="ctr"/>
                      <a:r>
                        <a:rPr lang="ru-RU" sz="135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реализации проекта</a:t>
                      </a:r>
                      <a:endParaRPr lang="ru-RU" dirty="0"/>
                    </a:p>
                  </a:txBody>
                  <a:tcPr/>
                </a:tc>
              </a:tr>
              <a:tr h="117691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Работа с детьми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1.Чтение художественной литературы: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Чтение художественной литературы: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«Три веселых краски» Ю. Смольников.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«Петух и краски» В.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Сутеев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«Волшебные краски» Е. Пермяк «Краски природы»</a:t>
                      </a:r>
                      <a:endParaRPr lang="ru-RU" sz="1100" dirty="0" smtClean="0">
                        <a:effectLst/>
                      </a:endParaRPr>
                    </a:p>
                    <a:p>
                      <a:pPr lvl="0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2.Беседы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«Зачем нужны краски?»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«Что такое живопись?»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«Первые краски»</a:t>
                      </a:r>
                      <a:endParaRPr lang="ru-RU" sz="1100" dirty="0" smtClean="0">
                        <a:effectLst/>
                      </a:endParaRP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.Посещение кухни, вопросы повару</a:t>
                      </a:r>
                      <a:endParaRPr lang="ru-RU" sz="1100" dirty="0" smtClean="0">
                        <a:effectLst/>
                      </a:endParaRPr>
                    </a:p>
                    <a:p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С/игры: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«Мы художники»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«Мастерская» и др.</a:t>
                      </a:r>
                      <a:endParaRPr lang="ru-RU" sz="1100" dirty="0" smtClean="0">
                        <a:effectLst/>
                      </a:endParaRP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Практическая деятельность:</a:t>
                      </a:r>
                      <a:endParaRPr lang="ru-RU" sz="1100" dirty="0" smtClean="0">
                        <a:effectLst/>
                      </a:endParaRP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Раскрашивание рисунков с использованием различных средств (атрибутов) для рисования</a:t>
                      </a:r>
                      <a:endParaRPr lang="ru-RU" sz="1100" dirty="0" smtClean="0">
                        <a:effectLst/>
                      </a:endParaRP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Опыты и экспериментирование (см. Приложение 1):</a:t>
                      </a:r>
                      <a:endParaRPr lang="ru-RU" sz="1100" dirty="0" smtClean="0">
                        <a:effectLst/>
                      </a:endParaRP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краски из луковой шелухи;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свеклы;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моркови; кофе; ежевичного варенья;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кукурузного крахмала и др.</a:t>
                      </a:r>
                      <a:endParaRPr lang="ru-RU" sz="1100" dirty="0" smtClean="0">
                        <a:effectLst/>
                      </a:endParaRPr>
                    </a:p>
                    <a:p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6.Продуктивная деятельность:</a:t>
                      </a:r>
                      <a:endParaRPr lang="ru-RU" sz="1100" dirty="0" smtClean="0">
                        <a:effectLst/>
                      </a:endParaRP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Рисование полученными красками</a:t>
                      </a:r>
                      <a:endParaRPr lang="ru-RU" sz="1100" dirty="0" smtClean="0">
                        <a:effectLst/>
                      </a:endParaRP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Выставка 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детских работ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100" dirty="0"/>
                    </a:p>
                  </a:txBody>
                  <a:tcPr/>
                </a:tc>
              </a:tr>
              <a:tr h="1176918">
                <a:tc>
                  <a:txBody>
                    <a:bodyPr/>
                    <a:lstStyle/>
                    <a:p>
                      <a:r>
                        <a:rPr lang="ru-RU" sz="135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Работа</a:t>
                      </a:r>
                      <a:r>
                        <a:rPr lang="ru-RU" sz="13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5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 родителями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1.Изучение информации по теме «Эти удивительные краски» из разных источников.</a:t>
                      </a:r>
                    </a:p>
                    <a:p>
                      <a:pPr lvl="0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2.Привлечение родителей к помощи в изготовлении атрибутов к игре «Мы художники».</a:t>
                      </a:r>
                    </a:p>
                    <a:p>
                      <a:pPr lvl="0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3.Консультация для родителей «Значение рисования в жизни дошкольника».</a:t>
                      </a:r>
                    </a:p>
                    <a:p>
                      <a:pPr lvl="0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4.Мастер-класс «Природные краски».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5.Создание презентации «Волшебные краски».</a:t>
                      </a:r>
                      <a:endParaRPr lang="ru-RU" sz="1100" dirty="0"/>
                    </a:p>
                  </a:txBody>
                  <a:tcPr/>
                </a:tc>
              </a:tr>
              <a:tr h="1176918">
                <a:tc>
                  <a:txBody>
                    <a:bodyPr/>
                    <a:lstStyle/>
                    <a:p>
                      <a:r>
                        <a:rPr lang="ru-RU" sz="135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Методическое сопровождение.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Конспекты познавательных бесед.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Подборка художественной, познавательной литературы.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27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642</Words>
  <Application>Microsoft Office PowerPoint</Application>
  <PresentationFormat>Экран (4:3)</PresentationFormat>
  <Paragraphs>91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   ТВОРЧЕСКО-ИССЛЕДОВАТЕЛЬСКИЙ ПРОЕКТ Тема: «Волшебные краски» (2-я мл. гр.) </vt:lpstr>
      <vt:lpstr>ПАСПОРТ ПРОЕКТА</vt:lpstr>
      <vt:lpstr>АКТУАЛЬНОСТЬ ПРОЕКТА</vt:lpstr>
      <vt:lpstr>Презентация PowerPoint</vt:lpstr>
      <vt:lpstr>ЦЕЛЬ ПРОЕКТА: Изучение способов изготовления красок в домашних условиях, найти способ рисования без кисти. определить преимущества и недостатки «самодельных» красок </vt:lpstr>
      <vt:lpstr> ЗАДАЧИ:</vt:lpstr>
      <vt:lpstr>ПРЕДПОЛАГАЕМЫЕ РЕЗУЛЬТАТЫ  </vt:lpstr>
      <vt:lpstr>ЭТАПЫ РЕАЛИЗАЦИИ ПРОЕКТА:</vt:lpstr>
      <vt:lpstr>ОСНОВНОЙ ЭТАП </vt:lpstr>
      <vt:lpstr>Презентация PowerPoint</vt:lpstr>
      <vt:lpstr>Презентация PowerPoint</vt:lpstr>
      <vt:lpstr>ЗАКЛЮЧИТЕЛЬНЫЙ ЭТАП </vt:lpstr>
      <vt:lpstr>ВЫВОД:</vt:lpstr>
      <vt:lpstr>СПИСОК ИСПОЛЬЗОВАННОЙ ЛИТЕРАТУРЫ: 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admin</cp:lastModifiedBy>
  <cp:revision>19</cp:revision>
  <dcterms:created xsi:type="dcterms:W3CDTF">2014-11-21T11:00:06Z</dcterms:created>
  <dcterms:modified xsi:type="dcterms:W3CDTF">2020-09-25T06:31:01Z</dcterms:modified>
</cp:coreProperties>
</file>