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61" r:id="rId3"/>
    <p:sldId id="270" r:id="rId4"/>
    <p:sldId id="275" r:id="rId5"/>
    <p:sldId id="274" r:id="rId6"/>
    <p:sldId id="273" r:id="rId7"/>
    <p:sldId id="272" r:id="rId8"/>
    <p:sldId id="276" r:id="rId9"/>
    <p:sldId id="277" r:id="rId10"/>
    <p:sldId id="278" r:id="rId11"/>
    <p:sldId id="279" r:id="rId12"/>
    <p:sldId id="283" r:id="rId13"/>
    <p:sldId id="285" r:id="rId14"/>
    <p:sldId id="286" r:id="rId15"/>
    <p:sldId id="287" r:id="rId16"/>
    <p:sldId id="288" r:id="rId17"/>
    <p:sldId id="290" r:id="rId18"/>
    <p:sldId id="281" r:id="rId19"/>
    <p:sldId id="282" r:id="rId20"/>
    <p:sldId id="289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250A"/>
    <a:srgbClr val="123B67"/>
    <a:srgbClr val="3F4A83"/>
    <a:srgbClr val="E0EDF5"/>
    <a:srgbClr val="7088E3"/>
    <a:srgbClr val="7C8197"/>
    <a:srgbClr val="A7C9E4"/>
    <a:srgbClr val="C8D8F6"/>
    <a:srgbClr val="F3F3F3"/>
    <a:srgbClr val="28578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26" autoAdjust="0"/>
    <p:restoredTop sz="94660"/>
  </p:normalViewPr>
  <p:slideViewPr>
    <p:cSldViewPr snapToGrid="0">
      <p:cViewPr>
        <p:scale>
          <a:sx n="106" d="100"/>
          <a:sy n="106" d="100"/>
        </p:scale>
        <p:origin x="-360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90" r="20825"/>
          <a:stretch/>
        </p:blipFill>
        <p:spPr>
          <a:xfrm>
            <a:off x="2" y="1"/>
            <a:ext cx="1909011" cy="6858001"/>
          </a:xfrm>
          <a:prstGeom prst="rect">
            <a:avLst/>
          </a:prstGeom>
        </p:spPr>
      </p:pic>
      <p:sp>
        <p:nvSpPr>
          <p:cNvPr id="28" name="Прямоугольник 27"/>
          <p:cNvSpPr/>
          <p:nvPr userDrawn="1"/>
        </p:nvSpPr>
        <p:spPr>
          <a:xfrm>
            <a:off x="1796716" y="1"/>
            <a:ext cx="7347282" cy="6858000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52697"/>
            <a:ext cx="9144000" cy="515230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0" y="4676503"/>
            <a:ext cx="9144000" cy="2181497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Zyeirtdbx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T/F?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763486" y="2978331"/>
            <a:ext cx="6204857" cy="3411606"/>
          </a:xfrm>
          <a:prstGeom prst="ellipse">
            <a:avLst/>
          </a:prstGeom>
          <a:solidFill>
            <a:srgbClr val="3F4A83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6994" y="2808514"/>
            <a:ext cx="5512526" cy="30958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400" dirty="0" smtClean="0">
                <a:solidFill>
                  <a:schemeClr val="bg1"/>
                </a:solidFill>
                <a:latin typeface="Arial Narrow" pitchFamily="34" charset="0"/>
              </a:rPr>
              <a:t>Современные образовательные ИК технологии:</a:t>
            </a:r>
            <a:r>
              <a:rPr lang="ru-RU" sz="4000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перспективы и преимущества использования</a:t>
            </a:r>
            <a:b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 в образовательном процессе</a:t>
            </a:r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04858" y="4989439"/>
            <a:ext cx="5571523" cy="1675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 smtClean="0">
                <a:solidFill>
                  <a:srgbClr val="002060"/>
                </a:solidFill>
                <a:latin typeface="AnastasiaScript" panose="02000505070000020002" pitchFamily="2" charset="0"/>
              </a:rPr>
              <a:t>Янушкевич</a:t>
            </a:r>
            <a:r>
              <a:rPr lang="ru-RU" sz="2800" b="1" dirty="0" smtClean="0">
                <a:solidFill>
                  <a:srgbClr val="002060"/>
                </a:solidFill>
                <a:latin typeface="AnastasiaScript" panose="02000505070000020002" pitchFamily="2" charset="0"/>
              </a:rPr>
              <a:t> Е.А.</a:t>
            </a:r>
            <a:endParaRPr lang="ru-RU" sz="2800" b="1" dirty="0">
              <a:solidFill>
                <a:srgbClr val="002060"/>
              </a:solidFill>
              <a:latin typeface="AnastasiaScript" panose="0200050507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504" y="0"/>
            <a:ext cx="7342496" cy="1774209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Самые известные интернет-платформы МООК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01504" y="1774209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Coursera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EdX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Udacity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Khan Academy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др.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504" y="0"/>
            <a:ext cx="7342496" cy="165137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Русскоязычные  </a:t>
            </a:r>
            <a:r>
              <a:rPr lang="ru-RU" sz="3600" b="1" dirty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платформы МООК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01504" y="1651379"/>
            <a:ext cx="7342496" cy="513371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Универсариум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ИНТУИТ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Businesslearning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Хан-Академия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в России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Образование.РФ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Лекториум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Лекторий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Stepic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Стэпик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endParaRPr lang="ru-R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endParaRPr lang="ru-R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</a:pPr>
            <a:endParaRPr lang="ru-R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</a:pP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Hexlet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УчиНовое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HTML-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академия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UniverTV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UNIWEB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HeadHunter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CS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</a:p>
        </p:txBody>
      </p:sp>
    </p:spTree>
    <p:extLst>
      <p:ext uri="{BB962C8B-B14F-4D97-AF65-F5344CB8AC3E}">
        <p14:creationId xmlns:p14="http://schemas.microsoft.com/office/powerpoint/2010/main" xmlns="" val="9987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98400" y="204257"/>
            <a:ext cx="8142823" cy="1325563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FangSong" panose="02010609060101010101" pitchFamily="49" charset="-122"/>
                <a:cs typeface="Times New Roman" panose="02020603050405020304" pitchFamily="18" charset="0"/>
              </a:rPr>
              <a:t>Преимущества использования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FangSong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FangSong" panose="02010609060101010101" pitchFamily="49" charset="-122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FangSong" panose="02010609060101010101" pitchFamily="49" charset="-122"/>
                <a:cs typeface="Times New Roman" panose="02020603050405020304" pitchFamily="18" charset="0"/>
              </a:rPr>
              <a:t>видеоматериалов: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7295" y="1938528"/>
            <a:ext cx="69982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200"/>
              </a:spcAft>
            </a:pPr>
            <a:r>
              <a:rPr lang="ru-RU" sz="2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• визуальное </a:t>
            </a:r>
            <a:r>
              <a:rPr lang="ru-RU" sz="2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восприятие </a:t>
            </a:r>
            <a:r>
              <a:rPr lang="ru-RU" sz="2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информации позитивно влияет на её понимание и запоминание;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1200"/>
              </a:spcAft>
            </a:pPr>
            <a:r>
              <a:rPr lang="ru-RU" sz="2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ru-RU" sz="2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изображение на экране дает возможность рассмотреть мелкие детали, достоинства художественного произведения;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1200"/>
              </a:spcAft>
            </a:pPr>
            <a:r>
              <a:rPr lang="ru-RU" sz="2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• применение новых компьютерных технологий позволяет ускорить учебный процесс и заинтересовать детей.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6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65377" y="-463296"/>
            <a:ext cx="6803135" cy="2880678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500" dirty="0" smtClean="0">
                <a:solidFill>
                  <a:srgbClr val="002060"/>
                </a:solidFill>
                <a:latin typeface="Arial Black" panose="020B0A04020102020204" pitchFamily="34" charset="0"/>
                <a:ea typeface="FangSong" panose="02010609060101010101" pitchFamily="49" charset="-122"/>
                <a:cs typeface="Times New Roman" panose="02020603050405020304" pitchFamily="18" charset="0"/>
              </a:rPr>
              <a:t>Просмотр видеофрагментов с целью лучшего понимания и запоминания информации</a:t>
            </a:r>
            <a:endParaRPr lang="ru-RU" sz="2500" dirty="0">
              <a:solidFill>
                <a:srgbClr val="002060"/>
              </a:solidFill>
              <a:latin typeface="Arial Black" panose="020B0A04020102020204" pitchFamily="34" charset="0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8255" y="1987296"/>
            <a:ext cx="6998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86250A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Художественные фильмы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86250A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Документальные фильмы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23871" y="3468624"/>
            <a:ext cx="699820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Возможные формы организации учебной деятельности: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определение точности и степени достоверности(литература, история);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рецензия;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и</a:t>
            </a:r>
            <a:r>
              <a:rPr lang="ru-RU" sz="2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нсценировка;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ответы на вопросы.</a:t>
            </a:r>
          </a:p>
          <a:p>
            <a:pPr algn="just">
              <a:spcAft>
                <a:spcPts val="1200"/>
              </a:spcAft>
            </a:pPr>
            <a:endParaRPr lang="ru-RU" sz="2200" dirty="0">
              <a:solidFill>
                <a:srgbClr val="333333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sz="2200" dirty="0" smtClean="0">
              <a:solidFill>
                <a:srgbClr val="333333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4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1137" y="472123"/>
            <a:ext cx="6083807" cy="1246950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25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Возможные формы организации учебной </a:t>
            </a:r>
            <a:r>
              <a:rPr lang="ru-RU" sz="2500" b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деятельности</a:t>
            </a:r>
            <a:endParaRPr lang="ru-RU" sz="2500" b="1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6735" y="1542502"/>
            <a:ext cx="6998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1200"/>
              </a:spcAft>
            </a:pPr>
            <a:r>
              <a:rPr lang="ru-RU" sz="2200" dirty="0" smtClean="0">
                <a:solidFill>
                  <a:srgbClr val="86250A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УЧЕБНЫЕ ФИЛЬМЫ</a:t>
            </a:r>
          </a:p>
          <a:p>
            <a:pPr indent="450215" algn="ctr">
              <a:spcAft>
                <a:spcPts val="1200"/>
              </a:spcAft>
            </a:pPr>
            <a:r>
              <a:rPr lang="ru-RU" sz="2200" dirty="0" smtClean="0">
                <a:solidFill>
                  <a:srgbClr val="86250A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НАУЧНО – ПОПУЛЯРНЫЕ ФИЛЬМЫ</a:t>
            </a:r>
            <a:endParaRPr lang="ru-RU" sz="2200" dirty="0">
              <a:solidFill>
                <a:srgbClr val="8625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3935" y="2789452"/>
            <a:ext cx="699820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и</a:t>
            </a:r>
            <a:r>
              <a:rPr lang="ru-RU" sz="220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сследование, </a:t>
            </a:r>
            <a:r>
              <a:rPr lang="ru-RU" sz="2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демонстрация опытов (химия, физика, биология);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детализация, углубление учебного материала (история, геометрия, география);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озвучка кинофильма (география, история);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организация дебатов (обществоведение);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постановка </a:t>
            </a:r>
            <a:r>
              <a:rPr lang="ru-RU" sz="2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вопросов и поиск ответов на </a:t>
            </a:r>
            <a:r>
              <a:rPr lang="ru-RU" sz="2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вопросы (все дисциплины);</a:t>
            </a:r>
            <a:endParaRPr lang="ru-RU" sz="2200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200" dirty="0" smtClean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200" dirty="0" smtClean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200" dirty="0" smtClean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endParaRPr lang="ru-RU" sz="2200" dirty="0">
              <a:solidFill>
                <a:srgbClr val="333333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sz="2200" dirty="0" smtClean="0">
              <a:solidFill>
                <a:srgbClr val="333333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7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1137" y="472123"/>
            <a:ext cx="6083807" cy="1246950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25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Возможные формы организации учебной </a:t>
            </a:r>
            <a:r>
              <a:rPr lang="ru-RU" sz="2500" b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деятельности</a:t>
            </a:r>
            <a:endParaRPr lang="ru-RU" sz="2500" b="1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6735" y="1627846"/>
            <a:ext cx="699820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1200"/>
              </a:spcAft>
            </a:pPr>
            <a:r>
              <a:rPr lang="ru-RU" sz="2200" dirty="0" smtClean="0">
                <a:solidFill>
                  <a:srgbClr val="86250A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ФИЛЬМЫ-САМОУЧИТЕЛИ</a:t>
            </a:r>
          </a:p>
          <a:p>
            <a:pPr indent="450215" algn="ctr">
              <a:spcAft>
                <a:spcPts val="1200"/>
              </a:spcAft>
            </a:pPr>
            <a:r>
              <a:rPr lang="ru-RU" sz="2200" dirty="0" smtClean="0">
                <a:solidFill>
                  <a:srgbClr val="86250A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ФИЛЬМЫ-УРОКИ (ФИЛЬМЫ-ЛЕКЦИИ)</a:t>
            </a:r>
          </a:p>
          <a:p>
            <a:pPr indent="450215" algn="ctr">
              <a:spcAft>
                <a:spcPts val="1200"/>
              </a:spcAft>
            </a:pPr>
            <a:r>
              <a:rPr lang="ru-RU" sz="2200" dirty="0" smtClean="0">
                <a:solidFill>
                  <a:srgbClr val="86250A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ЗАПИСИ ВЕБИНАРОВ</a:t>
            </a:r>
            <a:endParaRPr lang="ru-RU" sz="2200" dirty="0">
              <a:solidFill>
                <a:srgbClr val="86250A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3935" y="3740428"/>
            <a:ext cx="699820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и</a:t>
            </a:r>
            <a:r>
              <a:rPr lang="ru-RU" sz="120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сследование, </a:t>
            </a:r>
            <a:r>
              <a:rPr lang="ru-RU" sz="1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демонстрация опытов (химия, физика, биология);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детализация, углубление учебного материала (история, геометрия, география);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озвучка кинофильма (география, история);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организация дебатов (обществоведение);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постановка </a:t>
            </a:r>
            <a:r>
              <a:rPr lang="ru-RU" sz="1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вопросов и поиск ответов на </a:t>
            </a:r>
            <a:r>
              <a:rPr lang="ru-RU" sz="1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вопросы (все дисциплины);</a:t>
            </a:r>
            <a:endParaRPr lang="ru-RU" sz="1200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endParaRPr lang="ru-RU" sz="1200" dirty="0">
              <a:solidFill>
                <a:srgbClr val="333333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sz="1200" dirty="0" smtClean="0">
              <a:solidFill>
                <a:srgbClr val="333333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07204" y="3244334"/>
            <a:ext cx="2529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spcAft>
                <a:spcPts val="1200"/>
              </a:spcAft>
            </a:pPr>
            <a:r>
              <a:rPr lang="ru-RU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+ </a:t>
            </a: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FLIP</a:t>
            </a:r>
            <a:r>
              <a:rPr lang="ru-RU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- обучение</a:t>
            </a:r>
            <a:endParaRPr lang="ru-RU" dirty="0">
              <a:solidFill>
                <a:srgbClr val="FF0000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8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504" y="0"/>
            <a:ext cx="7342496" cy="165137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123B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Создание видеофильма учащимися</a:t>
            </a:r>
            <a:endParaRPr lang="ru-RU" sz="3600" b="1" dirty="0">
              <a:solidFill>
                <a:srgbClr val="123B67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6181" y="1470133"/>
            <a:ext cx="7223762" cy="655564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err="1" smtClean="0"/>
              <a:t>Magisto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err="1" smtClean="0"/>
              <a:t>Hyperlapse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err="1" smtClean="0"/>
              <a:t>Wondershare</a:t>
            </a:r>
            <a:r>
              <a:rPr lang="en-US" sz="2800" dirty="0" smtClean="0"/>
              <a:t> </a:t>
            </a:r>
            <a:r>
              <a:rPr lang="en-US" sz="2800" dirty="0" err="1" smtClean="0"/>
              <a:t>FilmoraGo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err="1" smtClean="0"/>
              <a:t>InShot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err="1" smtClean="0"/>
              <a:t>WeVideo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Splice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Adobe </a:t>
            </a:r>
            <a:r>
              <a:rPr lang="en-US" sz="2800" dirty="0" smtClean="0"/>
              <a:t>Premiere </a:t>
            </a:r>
            <a:r>
              <a:rPr lang="en-US" sz="2800" dirty="0" smtClean="0"/>
              <a:t>Clip</a:t>
            </a:r>
            <a:endParaRPr lang="ru-RU" sz="2800" dirty="0" smtClean="0"/>
          </a:p>
          <a:p>
            <a:endParaRPr lang="ru-RU" sz="2800" dirty="0" smtClean="0"/>
          </a:p>
          <a:p>
            <a:pPr>
              <a:buFont typeface="Wingdings" pitchFamily="2" charset="2"/>
              <a:buChar char="ü"/>
            </a:pPr>
            <a:endParaRPr lang="ru-RU" sz="2800" dirty="0" smtClean="0"/>
          </a:p>
          <a:p>
            <a:pPr>
              <a:buFont typeface="Wingdings" pitchFamily="2" charset="2"/>
              <a:buChar char="ü"/>
            </a:pPr>
            <a:endParaRPr lang="ru-RU" sz="2800" dirty="0" smtClean="0"/>
          </a:p>
          <a:p>
            <a:pPr>
              <a:buFont typeface="Wingdings" pitchFamily="2" charset="2"/>
              <a:buChar char="ü"/>
            </a:pPr>
            <a:endParaRPr lang="ru-RU" sz="2800" dirty="0" smtClean="0"/>
          </a:p>
          <a:p>
            <a:pPr>
              <a:buFont typeface="Wingdings" pitchFamily="2" charset="2"/>
              <a:buChar char="ü"/>
            </a:pPr>
            <a:endParaRPr lang="ru-RU" sz="2800" dirty="0" smtClean="0"/>
          </a:p>
          <a:p>
            <a:pPr>
              <a:buFont typeface="Wingdings" pitchFamily="2" charset="2"/>
              <a:buChar char="ü"/>
            </a:pPr>
            <a:endParaRPr lang="ru-RU" sz="2800" dirty="0" smtClean="0"/>
          </a:p>
          <a:p>
            <a:pPr>
              <a:buFont typeface="Wingdings" pitchFamily="2" charset="2"/>
              <a:buChar char="ü"/>
            </a:pP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err="1" smtClean="0"/>
              <a:t>PicPlayPost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Blender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err="1" smtClean="0"/>
              <a:t>Lightworks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err="1" smtClean="0"/>
              <a:t>Shotcut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VSDC </a:t>
            </a:r>
            <a:r>
              <a:rPr lang="en-US" sz="2800" dirty="0" smtClean="0"/>
              <a:t>Free Video Editor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Machete </a:t>
            </a:r>
            <a:r>
              <a:rPr lang="en-US" sz="2800" dirty="0" smtClean="0"/>
              <a:t>Video Editor </a:t>
            </a:r>
            <a:r>
              <a:rPr lang="en-US" sz="2800" dirty="0" err="1" smtClean="0"/>
              <a:t>Lite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err="1" smtClean="0"/>
              <a:t>Avidemux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9616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504" y="0"/>
            <a:ext cx="7342496" cy="165137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123B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solidFill>
                  <a:srgbClr val="123B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идеофрагмент</a:t>
            </a:r>
            <a:endParaRPr lang="ru-RU" sz="3600" b="1" dirty="0">
              <a:solidFill>
                <a:srgbClr val="123B67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6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504" y="0"/>
            <a:ext cx="7342496" cy="165137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123B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Мобильное </a:t>
            </a:r>
            <a:r>
              <a:rPr lang="ru-RU" sz="3600" b="1" dirty="0">
                <a:solidFill>
                  <a:srgbClr val="123B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обучение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01504" y="1651379"/>
            <a:ext cx="7342496" cy="1905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b="1" dirty="0"/>
              <a:t>Мобильное обучение (</a:t>
            </a:r>
            <a:r>
              <a:rPr lang="ru-RU" b="1" dirty="0" err="1"/>
              <a:t>mobile</a:t>
            </a:r>
            <a:r>
              <a:rPr lang="ru-RU" b="1" dirty="0"/>
              <a:t> </a:t>
            </a:r>
            <a:r>
              <a:rPr lang="ru-RU" b="1" dirty="0" err="1"/>
              <a:t>learning</a:t>
            </a:r>
            <a:r>
              <a:rPr lang="ru-RU" b="1" dirty="0"/>
              <a:t> -m-</a:t>
            </a:r>
            <a:r>
              <a:rPr lang="ru-RU" b="1" dirty="0" err="1"/>
              <a:t>learning</a:t>
            </a:r>
            <a:r>
              <a:rPr lang="ru-RU" b="1" dirty="0"/>
              <a:t>, м-обучение)</a:t>
            </a:r>
            <a:r>
              <a:rPr lang="ru-RU" dirty="0"/>
              <a:t> обычно трактуется как применение в процессе преподавания и обучения мобильных устройств (телефонов, смартфонов, планшетов, ноутбуков и т. д.) для доступа к информации преподавателя и учащихся, работы с материалом и для связи обучающихся с преподавателем и учебным учреждением, а также между самими обучающимися</a:t>
            </a:r>
            <a:endParaRPr lang="en-US" dirty="0"/>
          </a:p>
        </p:txBody>
      </p:sp>
      <p:pic>
        <p:nvPicPr>
          <p:cNvPr id="4" name="Picture 3" descr="H:\2018\мет копилка\iOS-7-resp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1164" y="3731944"/>
            <a:ext cx="2427888" cy="1753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30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504" y="0"/>
            <a:ext cx="7342496" cy="165137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123B67"/>
                </a:solidFill>
                <a:latin typeface="Arial Black" panose="020B0A04020102020204" pitchFamily="34" charset="0"/>
              </a:rPr>
              <a:t>Основные достоинства </a:t>
            </a:r>
            <a:r>
              <a:rPr lang="ru-RU" dirty="0">
                <a:solidFill>
                  <a:srgbClr val="123B67"/>
                </a:solidFill>
                <a:latin typeface="Arial Black" panose="020B0A04020102020204" pitchFamily="34" charset="0"/>
              </a:rPr>
              <a:t>мобильного </a:t>
            </a:r>
            <a:r>
              <a:rPr lang="ru-RU" dirty="0" smtClean="0">
                <a:solidFill>
                  <a:srgbClr val="123B67"/>
                </a:solidFill>
                <a:latin typeface="Arial Black" panose="020B0A04020102020204" pitchFamily="34" charset="0"/>
              </a:rPr>
              <a:t>обучения:</a:t>
            </a:r>
            <a:endParaRPr lang="ru-RU" sz="3600" b="1" dirty="0">
              <a:solidFill>
                <a:srgbClr val="123B67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1504" y="1651379"/>
            <a:ext cx="7342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проведении учебных занятий с применением сетевых образовательных ресурсов не требуется специализированных компьютерных классов;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М</a:t>
            </a:r>
            <a:r>
              <a:rPr lang="ru-RU" dirty="0" smtClean="0"/>
              <a:t>обильные </a:t>
            </a:r>
            <a:r>
              <a:rPr lang="ru-RU" dirty="0"/>
              <a:t>устройства могут быть использованы в любом месте и в любое время; </a:t>
            </a:r>
            <a:endParaRPr lang="ru-RU" dirty="0" smtClean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Д</a:t>
            </a:r>
            <a:r>
              <a:rPr lang="ru-RU" dirty="0" smtClean="0"/>
              <a:t>ля </a:t>
            </a:r>
            <a:r>
              <a:rPr lang="ru-RU" dirty="0"/>
              <a:t>самостоятельной учебной работы не требуется находиться возле стационарного компьютера или там, где имеется </a:t>
            </a:r>
            <a:r>
              <a:rPr lang="ru-RU" dirty="0" err="1"/>
              <a:t>Wi</a:t>
            </a:r>
            <a:r>
              <a:rPr lang="ru-RU" dirty="0"/>
              <a:t>-</a:t>
            </a:r>
            <a:r>
              <a:rPr lang="ru-RU" dirty="0" err="1"/>
              <a:t>Fi</a:t>
            </a:r>
            <a:r>
              <a:rPr lang="ru-RU" dirty="0"/>
              <a:t>-доступ в Интернет;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О</a:t>
            </a:r>
            <a:r>
              <a:rPr lang="ru-RU" dirty="0" smtClean="0"/>
              <a:t>перативность </a:t>
            </a:r>
            <a:r>
              <a:rPr lang="ru-RU" dirty="0"/>
              <a:t>- немедленный доступ к нужной информации;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В</a:t>
            </a:r>
            <a:r>
              <a:rPr lang="ru-RU" dirty="0" smtClean="0"/>
              <a:t>озможность </a:t>
            </a:r>
            <a:r>
              <a:rPr lang="ru-RU" dirty="0"/>
              <a:t>организации взаимодействия учащихся и преподавателя при решении учебных задач;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О</a:t>
            </a:r>
            <a:r>
              <a:rPr lang="ru-RU" dirty="0" smtClean="0"/>
              <a:t>тносительная </a:t>
            </a:r>
            <a:r>
              <a:rPr lang="ru-RU" dirty="0"/>
              <a:t>экономичность (по сравнению со стоимостью стационарных компьютеров и ноутбуков);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овышенная </a:t>
            </a:r>
            <a:r>
              <a:rPr lang="ru-RU" dirty="0"/>
              <a:t>мотивация </a:t>
            </a:r>
            <a:r>
              <a:rPr lang="ru-RU" dirty="0" smtClean="0"/>
              <a:t>учащихся.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11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504" y="365126"/>
            <a:ext cx="7342496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123B67"/>
                </a:solidFill>
                <a:latin typeface="Arial Black" panose="020B0A04020102020204" pitchFamily="34" charset="0"/>
              </a:rPr>
              <a:t>О</a:t>
            </a:r>
            <a:r>
              <a:rPr lang="ru-RU" sz="3600" b="1" dirty="0" smtClean="0">
                <a:solidFill>
                  <a:srgbClr val="123B67"/>
                </a:solidFill>
                <a:latin typeface="Arial Black" panose="020B0A04020102020204" pitchFamily="34" charset="0"/>
              </a:rPr>
              <a:t>блачные </a:t>
            </a:r>
            <a:r>
              <a:rPr lang="ru-RU" sz="3600" b="1" dirty="0">
                <a:solidFill>
                  <a:srgbClr val="123B67"/>
                </a:solidFill>
                <a:latin typeface="Arial Black" panose="020B0A04020102020204" pitchFamily="34" charset="0"/>
              </a:rPr>
              <a:t>технологии</a:t>
            </a:r>
            <a:endParaRPr lang="ru-RU" sz="3600" b="1" dirty="0">
              <a:solidFill>
                <a:srgbClr val="123B67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1026" name="Picture 2" descr="D:\работа\гумо завучей\cloud-computing-502462262-5ac1130e119fa800371ba0a8-sca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7060" y="1452283"/>
            <a:ext cx="6884894" cy="516367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504" y="0"/>
            <a:ext cx="7342496" cy="165137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123B67"/>
                </a:solidFill>
                <a:latin typeface="Arial Black" panose="020B0A04020102020204" pitchFamily="34" charset="0"/>
              </a:rPr>
              <a:t>Эффективность использования мобильных технологий</a:t>
            </a:r>
            <a:endParaRPr lang="ru-RU" sz="3600" b="1" dirty="0">
              <a:solidFill>
                <a:srgbClr val="123B67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1504" y="1839638"/>
            <a:ext cx="7342496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 fontAlgn="t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ü"/>
              <a:defRPr/>
            </a:pPr>
            <a:r>
              <a:rPr lang="ru-RU" sz="2000" dirty="0" smtClean="0"/>
              <a:t>для контрольно-оценочной деятельности</a:t>
            </a:r>
            <a:r>
              <a:rPr lang="en-US" sz="2000" dirty="0" smtClean="0"/>
              <a:t> </a:t>
            </a:r>
            <a:r>
              <a:rPr lang="en-US" sz="2000" dirty="0" smtClean="0"/>
              <a:t>(</a:t>
            </a:r>
            <a:r>
              <a:rPr lang="en-US" sz="2100" b="1" dirty="0" err="1" smtClean="0">
                <a:solidFill>
                  <a:prstClr val="black"/>
                </a:solidFill>
              </a:rPr>
              <a:t>Plickers</a:t>
            </a:r>
            <a:r>
              <a:rPr lang="en-US" sz="2100" b="1" dirty="0" smtClean="0">
                <a:solidFill>
                  <a:prstClr val="black"/>
                </a:solidFill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</a:rPr>
              <a:t>Simpoll</a:t>
            </a:r>
            <a:r>
              <a:rPr lang="en-US" sz="2400" b="1" dirty="0" smtClean="0">
                <a:solidFill>
                  <a:prstClr val="black"/>
                </a:solidFill>
              </a:rPr>
              <a:t>, </a:t>
            </a:r>
            <a:r>
              <a:rPr lang="en-US" sz="2100" b="1" dirty="0" err="1" smtClean="0">
                <a:solidFill>
                  <a:prstClr val="black"/>
                </a:solidFill>
              </a:rPr>
              <a:t>Socrative,Kahoot</a:t>
            </a:r>
            <a:r>
              <a:rPr lang="en-US" sz="2100" b="1" dirty="0" smtClean="0">
                <a:solidFill>
                  <a:prstClr val="black"/>
                </a:solidFill>
              </a:rPr>
              <a:t>!, </a:t>
            </a:r>
            <a:r>
              <a:rPr lang="en-US" sz="2100" b="1" dirty="0" err="1" smtClean="0">
                <a:solidFill>
                  <a:prstClr val="black"/>
                </a:solidFill>
              </a:rPr>
              <a:t>Quizlet</a:t>
            </a:r>
            <a:r>
              <a:rPr lang="en-US" sz="2100" b="1" dirty="0" smtClean="0">
                <a:solidFill>
                  <a:prstClr val="black"/>
                </a:solidFill>
              </a:rPr>
              <a:t> </a:t>
            </a:r>
            <a:r>
              <a:rPr lang="ru-RU" sz="2100" b="1" dirty="0" smtClean="0">
                <a:solidFill>
                  <a:prstClr val="black"/>
                </a:solidFill>
              </a:rPr>
              <a:t> и </a:t>
            </a:r>
            <a:r>
              <a:rPr lang="ru-RU" sz="2100" b="1" dirty="0" err="1" smtClean="0">
                <a:solidFill>
                  <a:prstClr val="black"/>
                </a:solidFill>
              </a:rPr>
              <a:t>др</a:t>
            </a:r>
            <a:r>
              <a:rPr lang="en-US" sz="2000" dirty="0" smtClean="0"/>
              <a:t>)</a:t>
            </a:r>
            <a:r>
              <a:rPr lang="ru-RU" sz="2000" dirty="0" smtClean="0"/>
              <a:t>;</a:t>
            </a:r>
          </a:p>
          <a:p>
            <a:pPr marL="285750" indent="-285750">
              <a:lnSpc>
                <a:spcPct val="2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для организации игровой деятельности;</a:t>
            </a:r>
            <a:endParaRPr lang="ru-RU" sz="2000" dirty="0" smtClean="0"/>
          </a:p>
          <a:p>
            <a:pPr marL="285750" indent="-285750">
              <a:lnSpc>
                <a:spcPct val="2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прикладные программы (приложения). </a:t>
            </a:r>
            <a:endParaRPr lang="ru-RU" sz="2000" dirty="0"/>
          </a:p>
        </p:txBody>
      </p:sp>
      <p:pic>
        <p:nvPicPr>
          <p:cNvPr id="4" name="Picture 3" descr="H:\2018\мет копилка\iOS-7-resp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670" y="3480933"/>
            <a:ext cx="2427888" cy="1753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11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17777" y="1027110"/>
            <a:ext cx="6069724" cy="4579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kumimoji="0" lang="ru-RU" sz="6000" b="1" i="1" u="none" strike="noStrike" kern="1200" cap="none" spc="0" normalizeH="0" baseline="0" noProof="0" dirty="0" smtClean="0">
                <a:ln/>
                <a:solidFill>
                  <a:srgbClr val="123B67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Успехов</a:t>
            </a:r>
            <a:r>
              <a:rPr kumimoji="0" lang="ru-RU" sz="6000" b="1" i="1" u="none" strike="noStrike" kern="1200" cap="none" spc="0" normalizeH="0" noProof="0" dirty="0" smtClean="0">
                <a:ln/>
                <a:solidFill>
                  <a:srgbClr val="123B67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Вам и Вашим ученикам!</a:t>
            </a:r>
            <a:endParaRPr kumimoji="0" lang="ru-RU" sz="6000" b="1" i="1" u="none" strike="noStrike" kern="1200" cap="none" spc="0" normalizeH="0" baseline="0" noProof="0" dirty="0">
              <a:ln/>
              <a:solidFill>
                <a:srgbClr val="123B67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504" y="0"/>
            <a:ext cx="7342496" cy="156949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Достоинства  облачных технологий </a:t>
            </a:r>
            <a:endParaRPr lang="ru-RU" sz="3600" b="1" dirty="0">
              <a:solidFill>
                <a:srgbClr val="123B67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1504" y="1569493"/>
            <a:ext cx="4572000" cy="34532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Доступность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обильность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Гибкость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адежность;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Низкая техничность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ысокая технологичность; 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Экономичность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0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504" y="1"/>
            <a:ext cx="7342496" cy="18015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Дидактические </a:t>
            </a:r>
            <a:r>
              <a:rPr lang="ru-RU" sz="3600" b="1" dirty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возможности облачных </a:t>
            </a:r>
            <a:r>
              <a:rPr lang="ru-RU" sz="3600" b="1" dirty="0" smtClean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технологий:</a:t>
            </a:r>
            <a:endParaRPr lang="ru-RU" sz="3600" b="1" dirty="0">
              <a:solidFill>
                <a:srgbClr val="123B67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1504" y="1801505"/>
            <a:ext cx="7342496" cy="517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интерактивных занятий и коллективного преподавания; 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совместной работы преподавателей и учащихся;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убликация документов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различных видов и назначения; 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быстрое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включение создаваемых продуктов в образовательный процесс из-за отсутствия территориальной привязки пользователя сервиса к месту его предоставления; 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подготовительных работ к урокам, в том числе коллективных проектов учителей, в условиях отсутствия ограничений на «размер аудитории» и «время проведения занятий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взаимодействие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проведение совместной работы в кругу коллег (и не только) независимо от их местонахождения;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перемещение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облако и использование необходимых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09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504" y="0"/>
            <a:ext cx="7342496" cy="141936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Технологии </a:t>
            </a:r>
            <a:r>
              <a:rPr lang="ru-RU" sz="3600" b="1" dirty="0" err="1" smtClean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Web</a:t>
            </a:r>
            <a:r>
              <a:rPr lang="ru-RU" sz="3600" b="1" dirty="0" smtClean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 2.0</a:t>
            </a:r>
            <a:br>
              <a:rPr lang="ru-RU" sz="3600" b="1" dirty="0" smtClean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(</a:t>
            </a:r>
            <a:r>
              <a:rPr lang="ru-RU" sz="2800" b="1" dirty="0" err="1" smtClean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Web</a:t>
            </a:r>
            <a:r>
              <a:rPr lang="ru-RU" sz="2800" b="1" dirty="0" smtClean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 второго </a:t>
            </a:r>
            <a:r>
              <a:rPr lang="ru-RU" sz="2800" b="1" dirty="0" smtClean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поколения) </a:t>
            </a:r>
            <a:endParaRPr lang="ru-RU" sz="2800" b="1" dirty="0">
              <a:solidFill>
                <a:srgbClr val="123B67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1504" y="1419367"/>
            <a:ext cx="73424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второго поколения (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2.0)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-разновидность сайтов, на которых онлайн-контент (внутреннее наполнение сайта) может создаваться самими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пользователями.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000" y="2657249"/>
            <a:ext cx="2763047" cy="128706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856" y="3249699"/>
            <a:ext cx="3832716" cy="80257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171" y="4285663"/>
            <a:ext cx="2971861" cy="83821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635" y="4645633"/>
            <a:ext cx="3366471" cy="175516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1291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504" y="0"/>
            <a:ext cx="7342496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K сервисам </a:t>
            </a:r>
            <a:r>
              <a:rPr lang="ru-RU" sz="3600" b="1" dirty="0" err="1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Web</a:t>
            </a:r>
            <a:r>
              <a:rPr lang="ru-RU" sz="3600" b="1" dirty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 2.0 </a:t>
            </a:r>
            <a:r>
              <a:rPr lang="ru-RU" sz="3600" b="1" dirty="0" smtClean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относятся:</a:t>
            </a:r>
            <a:endParaRPr lang="ru-RU" sz="3600" b="1" dirty="0">
              <a:solidFill>
                <a:srgbClr val="123B67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1504" y="1325563"/>
            <a:ext cx="560923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социальные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сети;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социальные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закладки; 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онлайн-игры;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блоги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форумы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сообщества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группы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комментарии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чаты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онлайн-энциклопедии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и пр.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5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504" y="0"/>
            <a:ext cx="7342496" cy="140571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Возможности использования </a:t>
            </a:r>
            <a:r>
              <a:rPr lang="en-US" sz="3600" b="1" dirty="0" smtClean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Web</a:t>
            </a:r>
            <a:r>
              <a:rPr lang="ru-RU" sz="3600" b="1" dirty="0" smtClean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 2.0:</a:t>
            </a:r>
            <a:endParaRPr lang="ru-RU" sz="3600" b="1" dirty="0">
              <a:solidFill>
                <a:srgbClr val="123B67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1504" y="1405719"/>
            <a:ext cx="73424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Открывают </a:t>
            </a:r>
            <a:r>
              <a:rPr lang="ru-RU" sz="2000" dirty="0"/>
              <a:t>принципиально новые возможности </a:t>
            </a:r>
            <a:r>
              <a:rPr lang="ru-RU" sz="2000" dirty="0" smtClean="0"/>
              <a:t>людям, </a:t>
            </a:r>
            <a:r>
              <a:rPr lang="ru-RU" sz="2000" dirty="0"/>
              <a:t>не обладающие специальными знаниями в области информационных технологий.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В </a:t>
            </a:r>
            <a:r>
              <a:rPr lang="ru-RU" sz="2000" dirty="0"/>
              <a:t>результате распространения Веб 2.0 технологий в сетевом доступе оказывается большое количество открытых материалов, которые могут быть использованы в учебных целях.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У</a:t>
            </a:r>
            <a:r>
              <a:rPr lang="ru-RU" sz="2000" dirty="0" smtClean="0"/>
              <a:t>прощают </a:t>
            </a:r>
            <a:r>
              <a:rPr lang="ru-RU" sz="2000" dirty="0"/>
              <a:t>процесс создания материалов и публикации их в </a:t>
            </a:r>
            <a:r>
              <a:rPr lang="ru-RU" sz="2000" dirty="0" smtClean="0"/>
              <a:t>сети.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озволяют </a:t>
            </a:r>
            <a:r>
              <a:rPr lang="ru-RU" sz="2000" dirty="0"/>
              <a:t>организовать личное пространство обучаемого. Расширяются возможности для участия студентов и преподавателей в профессиональных сетевых сообществах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56377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504" y="0"/>
            <a:ext cx="7342496" cy="16104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Массовые </a:t>
            </a:r>
            <a:r>
              <a:rPr lang="ru-RU" sz="3600" b="1" dirty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открытые онлайн-курсы </a:t>
            </a:r>
            <a:r>
              <a:rPr lang="ru-RU" sz="3600" b="1" dirty="0" smtClean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(</a:t>
            </a:r>
            <a:r>
              <a:rPr lang="ru-RU" sz="3600" b="1" dirty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МООК)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01504" y="1514902"/>
            <a:ext cx="7342496" cy="1896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Массовые открытые онлайн-курсы (англ.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Massive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MOOCs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одна из форм дистанционного обучения. Это интерактивные учебные курсы различной тематики, которые разрабатываются ведущими университетами и компаниями мира и размещаются на специальных сайтах – образовательных интернет-платформах.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3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504" y="0"/>
            <a:ext cx="7342496" cy="1610436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Массовые открытые </a:t>
            </a:r>
            <a:r>
              <a:rPr lang="ru-RU" sz="3500" b="1" dirty="0" smtClean="0">
                <a:solidFill>
                  <a:srgbClr val="123B67"/>
                </a:solidFill>
                <a:latin typeface="Arial Black" panose="020B0A04020102020204" pitchFamily="34" charset="0"/>
                <a:cs typeface="Arial" pitchFamily="34" charset="0"/>
              </a:rPr>
              <a:t>онлайн-курсы включают в себя:</a:t>
            </a:r>
            <a:endParaRPr lang="ru-RU" sz="3500" b="1" dirty="0">
              <a:solidFill>
                <a:srgbClr val="123B67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1503" y="1596788"/>
            <a:ext cx="7055893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Видеолекции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Статьи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Материалы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для чтения и изучения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есты 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нтерактивное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общение участников с преподавателем.</a:t>
            </a:r>
          </a:p>
        </p:txBody>
      </p:sp>
    </p:spTree>
    <p:extLst>
      <p:ext uri="{BB962C8B-B14F-4D97-AF65-F5344CB8AC3E}">
        <p14:creationId xmlns:p14="http://schemas.microsoft.com/office/powerpoint/2010/main" xmlns="" val="21310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791</Words>
  <Application>Microsoft Office PowerPoint</Application>
  <PresentationFormat>Экран (4:3)</PresentationFormat>
  <Paragraphs>145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Современные образовательные ИК технологии: перспективы и преимущества использования  в образовательном процессе</vt:lpstr>
      <vt:lpstr>Облачные технологии</vt:lpstr>
      <vt:lpstr>Достоинства  облачных технологий </vt:lpstr>
      <vt:lpstr>Дидактические возможности облачных технологий:</vt:lpstr>
      <vt:lpstr>Технологии Web 2.0 (Web второго поколения) </vt:lpstr>
      <vt:lpstr>K сервисам Web 2.0 относятся:</vt:lpstr>
      <vt:lpstr>Возможности использования Web 2.0:</vt:lpstr>
      <vt:lpstr>Массовые открытые онлайн-курсы (МООК)</vt:lpstr>
      <vt:lpstr>Массовые открытые онлайн-курсы включают в себя:</vt:lpstr>
      <vt:lpstr>Самые известные интернет-платформы МООК</vt:lpstr>
      <vt:lpstr>Русскоязычные  платформы МООК</vt:lpstr>
      <vt:lpstr>Преимущества использования  видеоматериалов:</vt:lpstr>
      <vt:lpstr>Просмотр видеофрагментов с целью лучшего понимания и запоминания информации</vt:lpstr>
      <vt:lpstr>Возможные формы организации учебной деятельности</vt:lpstr>
      <vt:lpstr>Возможные формы организации учебной деятельности</vt:lpstr>
      <vt:lpstr>Создание видеофильма учащимися</vt:lpstr>
      <vt:lpstr>Видеофрагмент</vt:lpstr>
      <vt:lpstr>Мобильное обучение </vt:lpstr>
      <vt:lpstr>Основные достоинства мобильного обучения:</vt:lpstr>
      <vt:lpstr>Эффективность использования мобильных технологий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Елена</cp:lastModifiedBy>
  <cp:revision>92</cp:revision>
  <dcterms:created xsi:type="dcterms:W3CDTF">2014-11-21T11:00:06Z</dcterms:created>
  <dcterms:modified xsi:type="dcterms:W3CDTF">2019-12-18T22:16:13Z</dcterms:modified>
</cp:coreProperties>
</file>