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5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757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97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44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10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61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068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40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23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43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14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02279-B942-4788-930A-DE7D7FCD8872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1E1B9-390A-4A12-81B0-A855686B6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95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9572" y="908720"/>
            <a:ext cx="7632848" cy="129614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О роли  социальных сетей  в формировании личности школьника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Влияние социальных сетей на подростков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8880"/>
            <a:ext cx="6552728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545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fontAlgn="base"/>
            <a:r>
              <a:rPr lang="ru-RU" dirty="0" smtClean="0">
                <a:solidFill>
                  <a:srgbClr val="7030A0"/>
                </a:solidFill>
              </a:rPr>
              <a:t>1</a:t>
            </a:r>
            <a:r>
              <a:rPr lang="ru-RU" dirty="0">
                <a:solidFill>
                  <a:srgbClr val="7030A0"/>
                </a:solidFill>
              </a:rPr>
              <a:t>%  </a:t>
            </a:r>
            <a:r>
              <a:rPr lang="ru-RU" dirty="0" smtClean="0">
                <a:solidFill>
                  <a:srgbClr val="7030A0"/>
                </a:solidFill>
              </a:rPr>
              <a:t>-не </a:t>
            </a:r>
            <a:r>
              <a:rPr lang="ru-RU" dirty="0">
                <a:solidFill>
                  <a:srgbClr val="7030A0"/>
                </a:solidFill>
              </a:rPr>
              <a:t>пользуется социальными сетями, </a:t>
            </a:r>
            <a:endParaRPr lang="ru-RU" dirty="0" smtClean="0">
              <a:solidFill>
                <a:srgbClr val="7030A0"/>
              </a:solidFill>
            </a:endParaRP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29</a:t>
            </a:r>
            <a:r>
              <a:rPr lang="ru-RU" dirty="0">
                <a:solidFill>
                  <a:srgbClr val="7030A0"/>
                </a:solidFill>
              </a:rPr>
              <a:t>% посещают их 2-4 раза в день.</a:t>
            </a: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38</a:t>
            </a:r>
            <a:r>
              <a:rPr lang="ru-RU" dirty="0">
                <a:solidFill>
                  <a:srgbClr val="7030A0"/>
                </a:solidFill>
              </a:rPr>
              <a:t>% </a:t>
            </a:r>
            <a:r>
              <a:rPr lang="ru-RU" dirty="0" smtClean="0">
                <a:solidFill>
                  <a:srgbClr val="7030A0"/>
                </a:solidFill>
              </a:rPr>
              <a:t>называют </a:t>
            </a:r>
            <a:r>
              <a:rPr lang="ru-RU" dirty="0">
                <a:solidFill>
                  <a:srgbClr val="7030A0"/>
                </a:solidFill>
              </a:rPr>
              <a:t>своей целью — поиск новых знакомых, </a:t>
            </a:r>
            <a:endParaRPr lang="ru-RU" dirty="0" smtClean="0">
              <a:solidFill>
                <a:srgbClr val="7030A0"/>
              </a:solidFill>
            </a:endParaRP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70</a:t>
            </a:r>
            <a:r>
              <a:rPr lang="ru-RU" dirty="0">
                <a:solidFill>
                  <a:srgbClr val="7030A0"/>
                </a:solidFill>
              </a:rPr>
              <a:t>% </a:t>
            </a:r>
            <a:r>
              <a:rPr lang="ru-RU" dirty="0" smtClean="0">
                <a:solidFill>
                  <a:srgbClr val="7030A0"/>
                </a:solidFill>
              </a:rPr>
              <a:t> - </a:t>
            </a:r>
            <a:r>
              <a:rPr lang="ru-RU" dirty="0">
                <a:solidFill>
                  <a:srgbClr val="7030A0"/>
                </a:solidFill>
              </a:rPr>
              <a:t>способ связи с друзьями и близкими, </a:t>
            </a:r>
          </a:p>
          <a:p>
            <a:pPr fontAlgn="base"/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</a:rPr>
              <a:t>22% ищут новые знания.</a:t>
            </a:r>
          </a:p>
          <a:p>
            <a:pPr fontAlgn="base"/>
            <a:r>
              <a:rPr lang="ru-RU" dirty="0" smtClean="0">
                <a:solidFill>
                  <a:srgbClr val="FF0000"/>
                </a:solidFill>
              </a:rPr>
              <a:t>Стоит </a:t>
            </a:r>
            <a:r>
              <a:rPr lang="ru-RU" dirty="0">
                <a:solidFill>
                  <a:srgbClr val="FF0000"/>
                </a:solidFill>
              </a:rPr>
              <a:t>отметить также и тот факт, что </a:t>
            </a:r>
            <a:r>
              <a:rPr lang="ru-RU" b="1" dirty="0">
                <a:solidFill>
                  <a:srgbClr val="FF0000"/>
                </a:solidFill>
              </a:rPr>
              <a:t>возраст основной массы пользователей не превышает 18 летнего возраста</a:t>
            </a:r>
            <a:r>
              <a:rPr lang="ru-RU" dirty="0">
                <a:solidFill>
                  <a:srgbClr val="FF000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7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fontAlgn="base">
              <a:buNone/>
            </a:pPr>
            <a:r>
              <a:rPr lang="ru-RU" dirty="0" smtClean="0"/>
              <a:t>    </a:t>
            </a:r>
            <a:r>
              <a:rPr lang="ru-RU" b="1" dirty="0" smtClean="0">
                <a:solidFill>
                  <a:srgbClr val="FF0000"/>
                </a:solidFill>
              </a:rPr>
              <a:t>Социальная </a:t>
            </a:r>
            <a:r>
              <a:rPr lang="ru-RU" b="1" dirty="0">
                <a:solidFill>
                  <a:srgbClr val="FF0000"/>
                </a:solidFill>
              </a:rPr>
              <a:t>сеть с </a:t>
            </a:r>
            <a:r>
              <a:rPr lang="ru-RU" b="1" dirty="0" smtClean="0">
                <a:solidFill>
                  <a:srgbClr val="FF0000"/>
                </a:solidFill>
              </a:rPr>
              <a:t>точки </a:t>
            </a:r>
            <a:r>
              <a:rPr lang="ru-RU" b="1" dirty="0">
                <a:solidFill>
                  <a:srgbClr val="FF0000"/>
                </a:solidFill>
              </a:rPr>
              <a:t>зрения </a:t>
            </a:r>
            <a:r>
              <a:rPr lang="ru-RU" b="1" dirty="0" smtClean="0">
                <a:solidFill>
                  <a:srgbClr val="FF0000"/>
                </a:solidFill>
              </a:rPr>
              <a:t>подростка</a:t>
            </a:r>
          </a:p>
          <a:p>
            <a:pPr marL="0" indent="0" fontAlgn="base">
              <a:buNone/>
            </a:pPr>
            <a:r>
              <a:rPr lang="ru-RU" b="1" dirty="0" smtClean="0">
                <a:solidFill>
                  <a:srgbClr val="7030A0"/>
                </a:solidFill>
              </a:rPr>
              <a:t>- Знакомства</a:t>
            </a:r>
          </a:p>
          <a:p>
            <a:pPr fontAlgn="base">
              <a:buFontTx/>
              <a:buChar char="-"/>
            </a:pPr>
            <a:r>
              <a:rPr lang="ru-RU" b="1" dirty="0" smtClean="0">
                <a:solidFill>
                  <a:srgbClr val="7030A0"/>
                </a:solidFill>
              </a:rPr>
              <a:t>Возможность </a:t>
            </a:r>
            <a:r>
              <a:rPr lang="ru-RU" b="1" dirty="0">
                <a:solidFill>
                  <a:srgbClr val="7030A0"/>
                </a:solidFill>
              </a:rPr>
              <a:t>беспрепятственно делиться своими фото и </a:t>
            </a:r>
            <a:r>
              <a:rPr lang="ru-RU" b="1" dirty="0" smtClean="0">
                <a:solidFill>
                  <a:srgbClr val="7030A0"/>
                </a:solidFill>
              </a:rPr>
              <a:t>видео</a:t>
            </a:r>
          </a:p>
          <a:p>
            <a:pPr fontAlgn="base">
              <a:buFontTx/>
              <a:buChar char="-"/>
            </a:pPr>
            <a:r>
              <a:rPr lang="ru-RU" b="1" dirty="0" smtClean="0">
                <a:solidFill>
                  <a:srgbClr val="7030A0"/>
                </a:solidFill>
              </a:rPr>
              <a:t>-</a:t>
            </a:r>
            <a:r>
              <a:rPr lang="ru-RU" b="1" dirty="0">
                <a:solidFill>
                  <a:srgbClr val="7030A0"/>
                </a:solidFill>
              </a:rPr>
              <a:t>Наличие большого количества развлекательного контента </a:t>
            </a:r>
            <a:endParaRPr lang="ru-RU" b="1" dirty="0" smtClean="0">
              <a:solidFill>
                <a:srgbClr val="7030A0"/>
              </a:solidFill>
            </a:endParaRPr>
          </a:p>
          <a:p>
            <a:pPr fontAlgn="base">
              <a:buFontTx/>
              <a:buChar char="-"/>
            </a:pPr>
            <a:r>
              <a:rPr lang="ru-RU" b="1" dirty="0">
                <a:solidFill>
                  <a:srgbClr val="7030A0"/>
                </a:solidFill>
              </a:rPr>
              <a:t>Открытый доступ к любой </a:t>
            </a:r>
            <a:r>
              <a:rPr lang="ru-RU" b="1" dirty="0" smtClean="0">
                <a:solidFill>
                  <a:srgbClr val="7030A0"/>
                </a:solidFill>
              </a:rPr>
              <a:t>информации</a:t>
            </a:r>
          </a:p>
          <a:p>
            <a:pPr fontAlgn="base">
              <a:buFontTx/>
              <a:buChar char="-"/>
            </a:pPr>
            <a:r>
              <a:rPr lang="ru-RU" b="1" dirty="0" smtClean="0">
                <a:solidFill>
                  <a:srgbClr val="7030A0"/>
                </a:solidFill>
              </a:rPr>
              <a:t>Раскованность </a:t>
            </a:r>
            <a:r>
              <a:rPr lang="ru-RU" b="1" dirty="0">
                <a:solidFill>
                  <a:srgbClr val="7030A0"/>
                </a:solidFill>
              </a:rPr>
              <a:t>в общении</a:t>
            </a:r>
          </a:p>
        </p:txBody>
      </p:sp>
    </p:spTree>
    <p:extLst>
      <p:ext uri="{BB962C8B-B14F-4D97-AF65-F5344CB8AC3E}">
        <p14:creationId xmlns:p14="http://schemas.microsoft.com/office/powerpoint/2010/main" val="188262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Причины тяги подростков в социальные сети</a:t>
            </a:r>
          </a:p>
          <a:p>
            <a:r>
              <a:rPr lang="ru-RU" dirty="0">
                <a:solidFill>
                  <a:srgbClr val="7030A0"/>
                </a:solidFill>
              </a:rPr>
              <a:t>Погоня за </a:t>
            </a:r>
            <a:r>
              <a:rPr lang="ru-RU" dirty="0" smtClean="0">
                <a:solidFill>
                  <a:srgbClr val="7030A0"/>
                </a:solidFill>
              </a:rPr>
              <a:t>модой </a:t>
            </a:r>
          </a:p>
          <a:p>
            <a:r>
              <a:rPr lang="ru-RU" dirty="0">
                <a:solidFill>
                  <a:srgbClr val="7030A0"/>
                </a:solidFill>
              </a:rPr>
              <a:t>интерес к </a:t>
            </a:r>
            <a:r>
              <a:rPr lang="ru-RU" dirty="0" smtClean="0">
                <a:solidFill>
                  <a:srgbClr val="7030A0"/>
                </a:solidFill>
              </a:rPr>
              <a:t>новому </a:t>
            </a:r>
          </a:p>
          <a:p>
            <a:r>
              <a:rPr lang="ru-RU" dirty="0">
                <a:solidFill>
                  <a:srgbClr val="7030A0"/>
                </a:solidFill>
              </a:rPr>
              <a:t>Расширение границ </a:t>
            </a:r>
            <a:r>
              <a:rPr lang="ru-RU" dirty="0" smtClean="0">
                <a:solidFill>
                  <a:srgbClr val="7030A0"/>
                </a:solidFill>
              </a:rPr>
              <a:t>общения </a:t>
            </a:r>
          </a:p>
          <a:p>
            <a:r>
              <a:rPr lang="ru-RU" dirty="0">
                <a:solidFill>
                  <a:srgbClr val="7030A0"/>
                </a:solidFill>
              </a:rPr>
              <a:t>Бегство от </a:t>
            </a:r>
            <a:r>
              <a:rPr lang="ru-RU" dirty="0" smtClean="0">
                <a:solidFill>
                  <a:srgbClr val="7030A0"/>
                </a:solidFill>
              </a:rPr>
              <a:t>реальности </a:t>
            </a:r>
          </a:p>
          <a:p>
            <a:r>
              <a:rPr lang="ru-RU" dirty="0">
                <a:solidFill>
                  <a:srgbClr val="7030A0"/>
                </a:solidFill>
              </a:rPr>
              <a:t>Организация личного пространства</a:t>
            </a:r>
          </a:p>
        </p:txBody>
      </p:sp>
    </p:spTree>
    <p:extLst>
      <p:ext uri="{BB962C8B-B14F-4D97-AF65-F5344CB8AC3E}">
        <p14:creationId xmlns:p14="http://schemas.microsoft.com/office/powerpoint/2010/main" val="150280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Положительное </a:t>
            </a:r>
            <a:r>
              <a:rPr lang="ru-RU" dirty="0">
                <a:solidFill>
                  <a:srgbClr val="FF0000"/>
                </a:solidFill>
              </a:rPr>
              <a:t>влияние</a:t>
            </a:r>
            <a:r>
              <a:rPr lang="ru-RU" dirty="0"/>
              <a:t>:</a:t>
            </a:r>
          </a:p>
          <a:p>
            <a:pPr lvl="0" fontAlgn="base"/>
            <a:r>
              <a:rPr lang="ru-RU" dirty="0">
                <a:solidFill>
                  <a:srgbClr val="7030A0"/>
                </a:solidFill>
              </a:rPr>
              <a:t>Самореализация в глазах своего круга общения.</a:t>
            </a:r>
          </a:p>
          <a:p>
            <a:pPr lvl="0" fontAlgn="base"/>
            <a:r>
              <a:rPr lang="ru-RU" dirty="0">
                <a:solidFill>
                  <a:srgbClr val="7030A0"/>
                </a:solidFill>
              </a:rPr>
              <a:t>Множество друзей и, таким образом, поддержки. Несмотря на непрочность и даже иллюзорность незрелых связей, этот факт все же играет положительную роль для самооценки подростка.</a:t>
            </a:r>
          </a:p>
          <a:p>
            <a:pPr lvl="0" fontAlgn="base"/>
            <a:r>
              <a:rPr lang="ru-RU" dirty="0">
                <a:solidFill>
                  <a:srgbClr val="7030A0"/>
                </a:solidFill>
              </a:rPr>
              <a:t>Благодаря информативной открытости человек может получить достаточное количество сведений по интересующим его вопросам.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6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ru-RU" dirty="0" smtClean="0"/>
              <a:t>         </a:t>
            </a:r>
            <a:r>
              <a:rPr lang="ru-RU" dirty="0" smtClean="0">
                <a:solidFill>
                  <a:srgbClr val="FF0000"/>
                </a:solidFill>
              </a:rPr>
              <a:t>Отрицательное </a:t>
            </a:r>
            <a:r>
              <a:rPr lang="ru-RU" dirty="0">
                <a:solidFill>
                  <a:srgbClr val="FF0000"/>
                </a:solidFill>
              </a:rPr>
              <a:t>влияние</a:t>
            </a:r>
            <a:r>
              <a:rPr lang="ru-RU" dirty="0"/>
              <a:t>:</a:t>
            </a:r>
          </a:p>
          <a:p>
            <a:pPr lvl="0" fontAlgn="base"/>
            <a:r>
              <a:rPr lang="ru-RU" dirty="0">
                <a:solidFill>
                  <a:srgbClr val="7030A0"/>
                </a:solidFill>
              </a:rPr>
              <a:t>Зависимость, которая возникает при неудовлетворенности подростка реальностью, отношениями в мире или же своим «Я».</a:t>
            </a:r>
          </a:p>
          <a:p>
            <a:pPr lvl="0" fontAlgn="base"/>
            <a:r>
              <a:rPr lang="ru-RU" dirty="0">
                <a:solidFill>
                  <a:srgbClr val="7030A0"/>
                </a:solidFill>
              </a:rPr>
              <a:t>Риск нелегальной деятельности появляется при активном участии подростка в виртуальной жизни. Мошенники могут воспользоваться отсутствием жизненного опыта человека и его моральным состоянием и сделать своей жертвой или же подвигнуть на незаконные действия.</a:t>
            </a:r>
          </a:p>
          <a:p>
            <a:pPr lvl="0" fontAlgn="base"/>
            <a:r>
              <a:rPr lang="ru-RU" dirty="0">
                <a:solidFill>
                  <a:srgbClr val="7030A0"/>
                </a:solidFill>
              </a:rPr>
              <a:t>Доступность личной информации может сыграть плохую роль для каждого, ведь, благодаря запрограммированным в социальных сетях анкетам, человек буквально выставляет себя напоказ.</a:t>
            </a:r>
          </a:p>
        </p:txBody>
      </p:sp>
    </p:spTree>
    <p:extLst>
      <p:ext uri="{BB962C8B-B14F-4D97-AF65-F5344CB8AC3E}">
        <p14:creationId xmlns:p14="http://schemas.microsoft.com/office/powerpoint/2010/main" val="274348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Как уберечь от негативного влияния социальных сетей своего ребенка</a:t>
            </a:r>
          </a:p>
          <a:p>
            <a:r>
              <a:rPr lang="ru-RU" dirty="0"/>
              <a:t>Признание права ребенка на собственные </a:t>
            </a:r>
            <a:r>
              <a:rPr lang="ru-RU" dirty="0" smtClean="0"/>
              <a:t>интересы </a:t>
            </a:r>
          </a:p>
          <a:p>
            <a:r>
              <a:rPr lang="ru-RU" dirty="0"/>
              <a:t>Неподдельный интерес к деятельности ребенка </a:t>
            </a:r>
            <a:r>
              <a:rPr lang="ru-RU" dirty="0" smtClean="0"/>
              <a:t> </a:t>
            </a:r>
          </a:p>
          <a:p>
            <a:r>
              <a:rPr lang="ru-RU" dirty="0"/>
              <a:t>Активное, но ненавязчивое приобщение к реальному </a:t>
            </a:r>
            <a:r>
              <a:rPr lang="ru-RU" dirty="0" smtClean="0"/>
              <a:t>миру</a:t>
            </a:r>
          </a:p>
          <a:p>
            <a:r>
              <a:rPr lang="ru-RU" dirty="0"/>
              <a:t>Отсутствие тотального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61607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Спасибо за внимание! </a:t>
            </a:r>
          </a:p>
          <a:p>
            <a:pPr marL="0" indent="0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Удачи в работе!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1869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285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 роли  социальных сетей  в формировании личности школьника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роли  социальных сетей  в формировании личности школьника</dc:title>
  <dc:creator>13</dc:creator>
  <cp:lastModifiedBy>мама</cp:lastModifiedBy>
  <cp:revision>4</cp:revision>
  <dcterms:created xsi:type="dcterms:W3CDTF">2016-10-28T11:13:50Z</dcterms:created>
  <dcterms:modified xsi:type="dcterms:W3CDTF">2016-10-29T10:18:47Z</dcterms:modified>
</cp:coreProperties>
</file>