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12" r:id="rId4"/>
    <p:sldMasterId id="2147483748" r:id="rId5"/>
    <p:sldMasterId id="2147483760" r:id="rId6"/>
    <p:sldMasterId id="2147483772" r:id="rId7"/>
    <p:sldMasterId id="2147483786" r:id="rId8"/>
    <p:sldMasterId id="2147483824" r:id="rId9"/>
  </p:sldMasterIdLst>
  <p:sldIdLst>
    <p:sldId id="263" r:id="rId10"/>
    <p:sldId id="266" r:id="rId11"/>
    <p:sldId id="285" r:id="rId12"/>
    <p:sldId id="278" r:id="rId13"/>
    <p:sldId id="276" r:id="rId14"/>
    <p:sldId id="265" r:id="rId15"/>
    <p:sldId id="279" r:id="rId16"/>
    <p:sldId id="280" r:id="rId17"/>
    <p:sldId id="283" r:id="rId18"/>
    <p:sldId id="268" r:id="rId19"/>
    <p:sldId id="281" r:id="rId20"/>
    <p:sldId id="282" r:id="rId21"/>
    <p:sldId id="284" r:id="rId22"/>
    <p:sldId id="271" r:id="rId23"/>
    <p:sldId id="272" r:id="rId24"/>
    <p:sldId id="274" r:id="rId25"/>
    <p:sldId id="273" r:id="rId26"/>
    <p:sldId id="275" r:id="rId27"/>
    <p:sldId id="26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846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gi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gi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73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2913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909F8-BCA9-4E99-9B00-C4F1FFD0C067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A540D7-D4A7-41AE-B893-15CA175E6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909F8-BCA9-4E99-9B00-C4F1FFD0C067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A540D7-D4A7-41AE-B893-15CA175E67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909F8-BCA9-4E99-9B00-C4F1FFD0C067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A540D7-D4A7-41AE-B893-15CA175E6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909F8-BCA9-4E99-9B00-C4F1FFD0C067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A540D7-D4A7-41AE-B893-15CA175E67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909F8-BCA9-4E99-9B00-C4F1FFD0C067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A540D7-D4A7-41AE-B893-15CA175E6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909F8-BCA9-4E99-9B00-C4F1FFD0C067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A540D7-D4A7-41AE-B893-15CA175E6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99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9187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035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5136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0998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719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4973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5099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288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199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72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0041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2606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697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2625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815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4039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750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6251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940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5852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5342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9727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5463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868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595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25767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1722" y="6381328"/>
            <a:ext cx="2115820" cy="277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A6A6A6"/>
                </a:solidFill>
                <a:ea typeface="Times New Roman"/>
                <a:cs typeface="Times New Roman"/>
              </a:rPr>
              <a:t>©</a:t>
            </a:r>
            <a:r>
              <a:rPr lang="ru-RU" sz="1200">
                <a:solidFill>
                  <a:srgbClr val="A6A6A6"/>
                </a:solidFill>
                <a:ea typeface="Times New Roman"/>
                <a:cs typeface="Times New Roman"/>
              </a:rPr>
              <a:t> </a:t>
            </a:r>
            <a:r>
              <a:rPr lang="ru-RU" sz="1200" b="1">
                <a:solidFill>
                  <a:srgbClr val="A6A6A6"/>
                </a:solidFill>
                <a:ea typeface="Times New Roman"/>
                <a:cs typeface="Times New Roman"/>
              </a:rPr>
              <a:t>Ольга Михайловна Носова</a:t>
            </a:r>
            <a:endParaRPr lang="ru-RU" sz="120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971600" y="980728"/>
            <a:ext cx="7128792" cy="4104456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1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61048"/>
            <a:ext cx="6144383" cy="30952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0839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71600" y="6339374"/>
            <a:ext cx="2115820" cy="277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A6A6A6"/>
                </a:solidFill>
                <a:ea typeface="Times New Roman"/>
                <a:cs typeface="Times New Roman"/>
              </a:rPr>
              <a:t>©</a:t>
            </a:r>
            <a:r>
              <a:rPr lang="ru-RU" sz="1200">
                <a:solidFill>
                  <a:srgbClr val="A6A6A6"/>
                </a:solidFill>
                <a:ea typeface="Times New Roman"/>
                <a:cs typeface="Times New Roman"/>
              </a:rPr>
              <a:t> </a:t>
            </a:r>
            <a:r>
              <a:rPr lang="ru-RU" sz="1200" b="1">
                <a:solidFill>
                  <a:srgbClr val="A6A6A6"/>
                </a:solidFill>
                <a:ea typeface="Times New Roman"/>
                <a:cs typeface="Times New Roman"/>
              </a:rPr>
              <a:t>Ольга Михайловна Носова</a:t>
            </a:r>
            <a:endParaRPr lang="ru-RU" sz="120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05" y="4887899"/>
            <a:ext cx="3678659" cy="17289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40284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770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78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7638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39357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619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917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41192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2387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42628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6380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80047"/>
            <a:ext cx="7920880" cy="52921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300" y="4481721"/>
            <a:ext cx="1500664" cy="21307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08" y="4018632"/>
            <a:ext cx="2447006" cy="25938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152728" cy="16897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275856" y="6323216"/>
            <a:ext cx="2115820" cy="277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A6A6A6"/>
                </a:solidFill>
                <a:ea typeface="Times New Roman"/>
                <a:cs typeface="Times New Roman"/>
              </a:rPr>
              <a:t>©</a:t>
            </a:r>
            <a:r>
              <a:rPr lang="ru-RU" sz="1200" dirty="0">
                <a:solidFill>
                  <a:srgbClr val="A6A6A6"/>
                </a:solidFill>
                <a:ea typeface="Times New Roman"/>
                <a:cs typeface="Times New Roman"/>
              </a:rPr>
              <a:t> </a:t>
            </a:r>
            <a:r>
              <a:rPr lang="ru-RU" sz="1200" b="1" dirty="0">
                <a:solidFill>
                  <a:srgbClr val="A6A6A6"/>
                </a:solidFill>
                <a:ea typeface="Times New Roman"/>
                <a:cs typeface="Times New Roman"/>
              </a:rPr>
              <a:t>Ольга Михайловна Носова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10305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51520" y="260648"/>
            <a:ext cx="8640960" cy="6408712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275856" y="6323216"/>
            <a:ext cx="2115820" cy="277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A6A6A6"/>
                </a:solidFill>
                <a:ea typeface="Times New Roman"/>
                <a:cs typeface="Times New Roman"/>
              </a:rPr>
              <a:t>©</a:t>
            </a:r>
            <a:r>
              <a:rPr lang="ru-RU" sz="1200" dirty="0">
                <a:solidFill>
                  <a:srgbClr val="A6A6A6"/>
                </a:solidFill>
                <a:ea typeface="Times New Roman"/>
                <a:cs typeface="Times New Roman"/>
              </a:rPr>
              <a:t> </a:t>
            </a:r>
            <a:r>
              <a:rPr lang="ru-RU" sz="1200" b="1" dirty="0">
                <a:solidFill>
                  <a:srgbClr val="A6A6A6"/>
                </a:solidFill>
                <a:ea typeface="Times New Roman"/>
                <a:cs typeface="Times New Roman"/>
              </a:rPr>
              <a:t>Ольга Михайловна Носова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42" y="5618077"/>
            <a:ext cx="1120654" cy="916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65024"/>
            <a:ext cx="1463167" cy="21307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97453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797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96436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7487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80393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32411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4449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43220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36896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331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76784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80047"/>
            <a:ext cx="7920880" cy="52921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300" y="4481721"/>
            <a:ext cx="1500664" cy="21307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08" y="4018632"/>
            <a:ext cx="2447006" cy="25938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152728" cy="16897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275856" y="6323216"/>
            <a:ext cx="2115820" cy="277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A6A6A6"/>
                </a:solidFill>
                <a:ea typeface="Times New Roman"/>
                <a:cs typeface="Times New Roman"/>
              </a:rPr>
              <a:t>©</a:t>
            </a:r>
            <a:r>
              <a:rPr lang="ru-RU" sz="1200" dirty="0">
                <a:solidFill>
                  <a:srgbClr val="A6A6A6"/>
                </a:solidFill>
                <a:ea typeface="Times New Roman"/>
                <a:cs typeface="Times New Roman"/>
              </a:rPr>
              <a:t> </a:t>
            </a:r>
            <a:r>
              <a:rPr lang="ru-RU" sz="1200" b="1" dirty="0">
                <a:solidFill>
                  <a:srgbClr val="A6A6A6"/>
                </a:solidFill>
                <a:ea typeface="Times New Roman"/>
                <a:cs typeface="Times New Roman"/>
              </a:rPr>
              <a:t>Ольга Михайловна Носова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5277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51520" y="260648"/>
            <a:ext cx="8640960" cy="6408712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275856" y="6323216"/>
            <a:ext cx="2115820" cy="277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A6A6A6"/>
                </a:solidFill>
                <a:ea typeface="Times New Roman"/>
                <a:cs typeface="Times New Roman"/>
              </a:rPr>
              <a:t>©</a:t>
            </a:r>
            <a:r>
              <a:rPr lang="ru-RU" sz="1200" dirty="0">
                <a:solidFill>
                  <a:srgbClr val="A6A6A6"/>
                </a:solidFill>
                <a:ea typeface="Times New Roman"/>
                <a:cs typeface="Times New Roman"/>
              </a:rPr>
              <a:t> </a:t>
            </a:r>
            <a:r>
              <a:rPr lang="ru-RU" sz="1200" b="1" dirty="0">
                <a:solidFill>
                  <a:srgbClr val="A6A6A6"/>
                </a:solidFill>
                <a:ea typeface="Times New Roman"/>
                <a:cs typeface="Times New Roman"/>
              </a:rPr>
              <a:t>Ольга Михайловна Носова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42" y="5618077"/>
            <a:ext cx="1120654" cy="916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65024"/>
            <a:ext cx="1463167" cy="21307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30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08489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52744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6132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4721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6566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56790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62415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76095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71699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25872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286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4788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66562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3533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7055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66800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60426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88511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82634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7200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95484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079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9821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799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09812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90144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16660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205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167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38661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84360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6023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541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91931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44254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46398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02787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16871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1463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909F8-BCA9-4E99-9B00-C4F1FFD0C067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A540D7-D4A7-41AE-B893-15CA175E67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909F8-BCA9-4E99-9B00-C4F1FFD0C067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A540D7-D4A7-41AE-B893-15CA175E6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909F8-BCA9-4E99-9B00-C4F1FFD0C067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A540D7-D4A7-41AE-B893-15CA175E67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909F8-BCA9-4E99-9B00-C4F1FFD0C067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A540D7-D4A7-41AE-B893-15CA175E6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909F8-BCA9-4E99-9B00-C4F1FFD0C067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A540D7-D4A7-41AE-B893-15CA175E6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764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082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719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35FE1-253E-480D-B5C7-6FFF9FFDB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9AC7F-4665-4A53-9FFF-BB8342C952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29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735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549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986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763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1412776"/>
            <a:ext cx="5760640" cy="397031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 </a:t>
            </a: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Русского </a:t>
            </a:r>
          </a:p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Языка</a:t>
            </a:r>
          </a:p>
          <a:p>
            <a:pPr algn="ctr"/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Семиренко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Елена  Владимировна</a:t>
            </a:r>
            <a:endPara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3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put.ru/pictures/max/226/695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46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4800" dirty="0" smtClean="0">
                <a:solidFill>
                  <a:schemeClr val="tx2"/>
                </a:solidFill>
              </a:rPr>
              <a:t>Лёд, блестит, </a:t>
            </a:r>
            <a:r>
              <a:rPr lang="ru-RU" sz="4800" dirty="0">
                <a:solidFill>
                  <a:schemeClr val="tx2"/>
                </a:solidFill>
              </a:rPr>
              <a:t>прозрачный</a:t>
            </a:r>
          </a:p>
        </p:txBody>
      </p:sp>
      <p:pic>
        <p:nvPicPr>
          <p:cNvPr id="1026" name="Picture 2" descr="Картинки по запросу картинка блестит прозрачный лё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7776864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76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034680" cy="37730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снежная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сказочный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весёлое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красная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белая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книжный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хороший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600201"/>
            <a:ext cx="360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глубокое</a:t>
            </a:r>
          </a:p>
          <a:p>
            <a:r>
              <a:rPr lang="ru-RU" sz="3200" dirty="0"/>
              <a:t>сосновая</a:t>
            </a:r>
          </a:p>
          <a:p>
            <a:r>
              <a:rPr lang="ru-RU" sz="3200" dirty="0"/>
              <a:t>синее</a:t>
            </a:r>
          </a:p>
          <a:p>
            <a:r>
              <a:rPr lang="ru-RU" sz="3200" dirty="0"/>
              <a:t>школьный</a:t>
            </a:r>
          </a:p>
          <a:p>
            <a:r>
              <a:rPr lang="ru-RU" sz="3200" dirty="0" smtClean="0"/>
              <a:t>чистая</a:t>
            </a:r>
            <a:endParaRPr lang="ru-RU" sz="3200" dirty="0"/>
          </a:p>
          <a:p>
            <a:r>
              <a:rPr lang="ru-RU" sz="3200" dirty="0" smtClean="0"/>
              <a:t>морское</a:t>
            </a:r>
            <a:endParaRPr lang="ru-RU" sz="3200" dirty="0"/>
          </a:p>
          <a:p>
            <a:r>
              <a:rPr lang="ru-RU" sz="3200" dirty="0" smtClean="0"/>
              <a:t>дружный</a:t>
            </a:r>
          </a:p>
          <a:p>
            <a:r>
              <a:rPr lang="ru-RU" sz="3200" dirty="0" smtClean="0"/>
              <a:t>зимнее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7547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53403031"/>
              </p:ext>
            </p:extLst>
          </p:nvPr>
        </p:nvGraphicFramePr>
        <p:xfrm>
          <a:off x="457200" y="1600200"/>
          <a:ext cx="7426643" cy="254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243"/>
                <a:gridCol w="2743200"/>
                <a:gridCol w="2743200"/>
              </a:tblGrid>
              <a:tr h="532656">
                <a:tc>
                  <a:txBody>
                    <a:bodyPr/>
                    <a:lstStyle/>
                    <a:p>
                      <a:r>
                        <a:rPr lang="ru-RU" dirty="0" smtClean="0"/>
                        <a:t>Мужской род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Женский 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род</a:t>
                      </a:r>
                      <a:endParaRPr lang="ru-RU" dirty="0"/>
                    </a:p>
                  </a:txBody>
                  <a:tcPr/>
                </a:tc>
              </a:tr>
              <a:tr h="199452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сказочный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книжный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хороший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школьный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дружный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снежная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чистая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весёлое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глубокое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синее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морское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зимнее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45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99766" y="45362"/>
            <a:ext cx="23284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тест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717" y="850984"/>
            <a:ext cx="368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/>
              <a:t>1.Имя </a:t>
            </a:r>
            <a:r>
              <a:rPr lang="ru-RU" sz="2400" b="1" i="1" dirty="0" smtClean="0"/>
              <a:t>прил. </a:t>
            </a:r>
            <a:r>
              <a:rPr lang="ru-RU" sz="2400" b="1" i="1" dirty="0"/>
              <a:t>часть </a:t>
            </a:r>
            <a:r>
              <a:rPr lang="ru-RU" sz="2400" b="1" i="1" dirty="0" smtClean="0"/>
              <a:t>слова</a:t>
            </a:r>
            <a:r>
              <a:rPr lang="ru-RU" sz="2400" b="1" i="1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511" y="1330360"/>
            <a:ext cx="6524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2.Имя прил. отвечает </a:t>
            </a:r>
            <a:r>
              <a:rPr lang="ru-RU" sz="2400" b="1" i="1" dirty="0"/>
              <a:t>на вопросы кто? что?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653" y="1796489"/>
            <a:ext cx="640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3.Имя прил. обозначает </a:t>
            </a:r>
            <a:r>
              <a:rPr lang="ru-RU" sz="2400" b="1" i="1" dirty="0"/>
              <a:t>признак </a:t>
            </a:r>
            <a:r>
              <a:rPr lang="ru-RU" sz="2400" b="1" i="1" dirty="0" smtClean="0"/>
              <a:t>предмета?</a:t>
            </a:r>
            <a:endParaRPr lang="ru-RU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13511" y="2266935"/>
            <a:ext cx="500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4.Имя прил. изменяется </a:t>
            </a:r>
            <a:r>
              <a:rPr lang="ru-RU" sz="2400" b="1" i="1" dirty="0"/>
              <a:t>по </a:t>
            </a:r>
            <a:r>
              <a:rPr lang="ru-RU" sz="2400" b="1" i="1" dirty="0" smtClean="0"/>
              <a:t>родам?</a:t>
            </a:r>
            <a:endParaRPr lang="ru-RU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03167" y="2728601"/>
            <a:ext cx="7431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5.Имя прил. в предложении является дополнением?</a:t>
            </a:r>
            <a:endParaRPr lang="ru-RU" sz="24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0786" y="3190266"/>
            <a:ext cx="5505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6.Имя прил. </a:t>
            </a:r>
            <a:r>
              <a:rPr lang="ru-RU" sz="2400" b="1" i="1" dirty="0"/>
              <a:t>не </a:t>
            </a:r>
            <a:r>
              <a:rPr lang="ru-RU" sz="2400" b="1" i="1" dirty="0" smtClean="0"/>
              <a:t>изменяется </a:t>
            </a:r>
            <a:r>
              <a:rPr lang="ru-RU" sz="2400" b="1" i="1" dirty="0"/>
              <a:t>по </a:t>
            </a:r>
            <a:r>
              <a:rPr lang="ru-RU" sz="2400" b="1" i="1" dirty="0" smtClean="0"/>
              <a:t>числам?</a:t>
            </a:r>
            <a:endParaRPr lang="ru-RU" sz="2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0786" y="3648042"/>
            <a:ext cx="6878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7.Имя </a:t>
            </a:r>
            <a:r>
              <a:rPr lang="ru-RU" sz="2400" b="1" i="1" dirty="0"/>
              <a:t>прил. является </a:t>
            </a:r>
            <a:r>
              <a:rPr lang="ru-RU" sz="2400" b="1" i="1" dirty="0" smtClean="0"/>
              <a:t>второстепенным членом </a:t>
            </a:r>
          </a:p>
          <a:p>
            <a:r>
              <a:rPr lang="ru-RU" sz="2400" b="1" i="1" dirty="0" smtClean="0"/>
              <a:t>предложения</a:t>
            </a:r>
            <a:r>
              <a:rPr lang="ru-RU" sz="2400" b="1" i="1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348" y="4396895"/>
            <a:ext cx="4971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8.Имя прил. связано </a:t>
            </a:r>
            <a:r>
              <a:rPr lang="ru-RU" sz="2400" b="1" i="1" dirty="0"/>
              <a:t>в роде и числе </a:t>
            </a:r>
            <a:endParaRPr lang="ru-RU" sz="2400" b="1" i="1" dirty="0" smtClean="0"/>
          </a:p>
          <a:p>
            <a:r>
              <a:rPr lang="ru-RU" sz="2400" b="1" i="1" dirty="0" smtClean="0"/>
              <a:t>с именем существительным?</a:t>
            </a:r>
            <a:endParaRPr lang="ru-RU" sz="24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8348" y="5053048"/>
            <a:ext cx="4283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9.Имя прил. муж</a:t>
            </a:r>
            <a:r>
              <a:rPr lang="ru-RU" sz="2400" b="1" i="1" dirty="0"/>
              <a:t>. рода </a:t>
            </a:r>
            <a:r>
              <a:rPr lang="ru-RU" sz="2400" b="1" i="1" dirty="0" smtClean="0"/>
              <a:t>имеет</a:t>
            </a:r>
            <a:endParaRPr lang="ru-RU" sz="2400" b="1" i="1" dirty="0"/>
          </a:p>
          <a:p>
            <a:r>
              <a:rPr lang="ru-RU" sz="2400" b="1" i="1" dirty="0"/>
              <a:t>окончания -</a:t>
            </a:r>
            <a:r>
              <a:rPr lang="ru-RU" sz="2400" b="1" i="1" dirty="0" err="1"/>
              <a:t>ый</a:t>
            </a:r>
            <a:r>
              <a:rPr lang="ru-RU" sz="2400" b="1" i="1" dirty="0" smtClean="0"/>
              <a:t>,  </a:t>
            </a:r>
            <a:r>
              <a:rPr lang="ru-RU" sz="2400" b="1" i="1" dirty="0"/>
              <a:t>-</a:t>
            </a:r>
            <a:r>
              <a:rPr lang="ru-RU" sz="2400" b="1" i="1" dirty="0" err="1" smtClean="0"/>
              <a:t>ий</a:t>
            </a:r>
            <a:r>
              <a:rPr lang="ru-RU" sz="2400" b="1" i="1" dirty="0" smtClean="0"/>
              <a:t>, - ой?</a:t>
            </a:r>
            <a:endParaRPr lang="ru-RU" sz="2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8347" y="5877270"/>
            <a:ext cx="4460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10.Имя прил. </a:t>
            </a:r>
            <a:r>
              <a:rPr lang="ru-RU" sz="2400" b="1" i="1" dirty="0"/>
              <a:t>жен. рода </a:t>
            </a:r>
            <a:r>
              <a:rPr lang="ru-RU" sz="2400" b="1" i="1" dirty="0" smtClean="0"/>
              <a:t>имеет </a:t>
            </a:r>
            <a:endParaRPr lang="ru-RU" sz="2400" b="1" i="1" dirty="0"/>
          </a:p>
          <a:p>
            <a:r>
              <a:rPr lang="ru-RU" sz="2400" b="1" i="1" dirty="0"/>
              <a:t>окончания -</a:t>
            </a:r>
            <a:r>
              <a:rPr lang="ru-RU" sz="2400" b="1" i="1" dirty="0" err="1"/>
              <a:t>ая</a:t>
            </a:r>
            <a:r>
              <a:rPr lang="ru-RU" sz="2400" b="1" i="1" dirty="0"/>
              <a:t>, -</a:t>
            </a:r>
            <a:r>
              <a:rPr lang="ru-RU" sz="2400" b="1" i="1" dirty="0" err="1" smtClean="0"/>
              <a:t>яя</a:t>
            </a:r>
            <a:r>
              <a:rPr lang="ru-RU" sz="2400" b="1" i="1" dirty="0" smtClean="0"/>
              <a:t>?</a:t>
            </a:r>
            <a:endParaRPr lang="ru-R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181304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01385505"/>
              </p:ext>
            </p:extLst>
          </p:nvPr>
        </p:nvGraphicFramePr>
        <p:xfrm>
          <a:off x="1043607" y="1196753"/>
          <a:ext cx="6768752" cy="2376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4"/>
                <a:gridCol w="582609"/>
                <a:gridCol w="615341"/>
                <a:gridCol w="615341"/>
                <a:gridCol w="615341"/>
                <a:gridCol w="615341"/>
                <a:gridCol w="615341"/>
                <a:gridCol w="615341"/>
                <a:gridCol w="615341"/>
                <a:gridCol w="615341"/>
                <a:gridCol w="615341"/>
              </a:tblGrid>
              <a:tr h="61606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№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9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10</a:t>
                      </a:r>
                      <a:endParaRPr lang="ru-RU" sz="2400" b="1" dirty="0"/>
                    </a:p>
                  </a:txBody>
                  <a:tcPr/>
                </a:tc>
              </a:tr>
              <a:tr h="88010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+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+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+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+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+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+</a:t>
                      </a:r>
                      <a:endParaRPr lang="ru-RU" sz="4800" b="1" dirty="0"/>
                    </a:p>
                  </a:txBody>
                  <a:tcPr/>
                </a:tc>
              </a:tr>
              <a:tr h="88010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нет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-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-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-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-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873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052736"/>
            <a:ext cx="5076056" cy="437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800"/>
              </a:spcAft>
            </a:pPr>
            <a:r>
              <a:rPr lang="ru-RU" sz="22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Урок </a:t>
            </a:r>
            <a:r>
              <a:rPr lang="ru-RU" sz="2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подходит уж к концу</a:t>
            </a:r>
            <a:endParaRPr lang="ru-RU" sz="2200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ru-RU" sz="2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 требует оценки.</a:t>
            </a:r>
            <a:endParaRPr lang="ru-RU" sz="2200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ru-RU" sz="2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Прошу его вас оценить,</a:t>
            </a:r>
            <a:endParaRPr lang="ru-RU" sz="2200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ru-RU" sz="2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прилагательными только</a:t>
            </a:r>
            <a:r>
              <a:rPr lang="ru-RU" sz="22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ru-RU" sz="2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Каким он был?..</a:t>
            </a:r>
            <a:endParaRPr lang="ru-RU" sz="2200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ru-RU" sz="22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Отличным, скучным,</a:t>
            </a:r>
            <a:endParaRPr lang="ru-RU" sz="2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ru-RU" sz="22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Хорошим, может быть, плохим,</a:t>
            </a:r>
            <a:endParaRPr lang="ru-RU" sz="2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ru-RU" sz="22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Совсем ненужным, бесполезным…</a:t>
            </a:r>
            <a:endParaRPr lang="ru-RU" sz="2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Иль поучительным…? </a:t>
            </a:r>
            <a:r>
              <a:rPr lang="ru-RU" sz="2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Каким?</a:t>
            </a:r>
            <a:endParaRPr lang="ru-RU" sz="2200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4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368445" cy="227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449107"/>
            <a:ext cx="45752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Домашнее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задание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1030" y="2967335"/>
            <a:ext cx="5481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Стр. 47, упр. 102.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134" y="548680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    Урок </a:t>
            </a:r>
            <a:r>
              <a:rPr lang="ru-RU" sz="2800" b="1" i="1" dirty="0"/>
              <a:t>подходит уж к концу</a:t>
            </a:r>
          </a:p>
          <a:p>
            <a:r>
              <a:rPr lang="ru-RU" sz="2800" b="1" i="1" dirty="0"/>
              <a:t>	И  требует оценки.</a:t>
            </a:r>
          </a:p>
          <a:p>
            <a:r>
              <a:rPr lang="ru-RU" sz="2800" b="1" i="1" dirty="0"/>
              <a:t>	Прошу вас оценить его,</a:t>
            </a:r>
          </a:p>
          <a:p>
            <a:r>
              <a:rPr lang="ru-RU" sz="2800" b="1" i="1" dirty="0"/>
              <a:t>	Но прилагательными только.</a:t>
            </a:r>
          </a:p>
          <a:p>
            <a:r>
              <a:rPr lang="ru-RU" sz="2800" b="1" i="1" dirty="0"/>
              <a:t>	Его вам надо оценить двумя-тремя словами</a:t>
            </a:r>
          </a:p>
          <a:p>
            <a:r>
              <a:rPr lang="ru-RU" sz="2800" b="1" i="1" dirty="0"/>
              <a:t>	И их в тетради записать,</a:t>
            </a:r>
          </a:p>
          <a:p>
            <a:r>
              <a:rPr lang="ru-RU" sz="2800" b="1" i="1" dirty="0"/>
              <a:t>	Чтоб я могла потом узнать</a:t>
            </a:r>
          </a:p>
          <a:p>
            <a:r>
              <a:rPr lang="ru-RU" sz="2800" b="1" i="1" dirty="0"/>
              <a:t>	Каким он был?..</a:t>
            </a:r>
          </a:p>
          <a:p>
            <a:r>
              <a:rPr lang="ru-RU" sz="2800" b="1" i="1" dirty="0"/>
              <a:t>	Отличным, скучным,</a:t>
            </a:r>
          </a:p>
          <a:p>
            <a:r>
              <a:rPr lang="ru-RU" sz="2800" b="1" i="1" dirty="0"/>
              <a:t>	Хорошим, может быть, плохим,</a:t>
            </a:r>
          </a:p>
          <a:p>
            <a:r>
              <a:rPr lang="ru-RU" sz="2800" b="1" i="1" dirty="0"/>
              <a:t>	</a:t>
            </a:r>
            <a:r>
              <a:rPr lang="ru-RU" sz="2800" b="1" i="1" dirty="0" smtClean="0"/>
              <a:t>    Совсем </a:t>
            </a:r>
            <a:r>
              <a:rPr lang="ru-RU" sz="2800" b="1" i="1" dirty="0"/>
              <a:t>ненужным, бесполезным…</a:t>
            </a:r>
          </a:p>
          <a:p>
            <a:r>
              <a:rPr lang="ru-RU" sz="2800" b="1" i="1" dirty="0"/>
              <a:t>	</a:t>
            </a:r>
            <a:r>
              <a:rPr lang="ru-RU" sz="2800" b="1" i="1" dirty="0" smtClean="0"/>
              <a:t>      Иль </a:t>
            </a:r>
            <a:r>
              <a:rPr lang="ru-RU" sz="2800" b="1" i="1" dirty="0"/>
              <a:t>поучительным…? Каким?</a:t>
            </a:r>
          </a:p>
        </p:txBody>
      </p:sp>
    </p:spTree>
    <p:extLst>
      <p:ext uri="{BB962C8B-B14F-4D97-AF65-F5344CB8AC3E}">
        <p14:creationId xmlns="" xmlns:p14="http://schemas.microsoft.com/office/powerpoint/2010/main" val="39980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er.myshared.ru/17/1054015/slides/slide_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65" t="344" r="1465" b="10233"/>
          <a:stretch/>
        </p:blipFill>
        <p:spPr bwMode="auto">
          <a:xfrm>
            <a:off x="-180527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47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908720"/>
            <a:ext cx="84249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 I</a:t>
            </a:r>
            <a:r>
              <a:rPr lang="ru-RU" b="1" i="1" dirty="0" smtClean="0"/>
              <a:t>. </a:t>
            </a:r>
            <a:r>
              <a:rPr lang="ru-RU" sz="2800" b="1" i="1" dirty="0" smtClean="0"/>
              <a:t>Находить </a:t>
            </a:r>
            <a:r>
              <a:rPr lang="ru-RU" sz="2800" b="1" i="1" dirty="0"/>
              <a:t>грамматические признаки </a:t>
            </a:r>
            <a:r>
              <a:rPr lang="ru-RU" sz="2800" b="1" i="1" dirty="0" smtClean="0"/>
              <a:t> </a:t>
            </a:r>
          </a:p>
          <a:p>
            <a:r>
              <a:rPr lang="ru-RU" sz="2800" b="1" i="1" dirty="0"/>
              <a:t> </a:t>
            </a:r>
            <a:r>
              <a:rPr lang="ru-RU" sz="2800" b="1" i="1" dirty="0" smtClean="0"/>
              <a:t>                 имени </a:t>
            </a:r>
            <a:r>
              <a:rPr lang="ru-RU" sz="2800" b="1" i="1" dirty="0"/>
              <a:t>прилагательного</a:t>
            </a:r>
            <a:r>
              <a:rPr lang="ru-RU" sz="2800" b="1" i="1" dirty="0" smtClean="0"/>
              <a:t>;</a:t>
            </a:r>
          </a:p>
          <a:p>
            <a:endParaRPr lang="ru-RU" sz="1200" b="1" i="1" dirty="0"/>
          </a:p>
          <a:p>
            <a:pPr marL="571500" indent="-571500">
              <a:buAutoNum type="romanUcPeriod" startAt="2"/>
            </a:pPr>
            <a:r>
              <a:rPr lang="ru-RU" sz="2800" b="1" i="1" dirty="0" smtClean="0"/>
              <a:t>Находить </a:t>
            </a:r>
            <a:r>
              <a:rPr lang="ru-RU" sz="2800" b="1" i="1" dirty="0"/>
              <a:t>словосочетания, состоящие из имени прилагательного и имени существительного; </a:t>
            </a:r>
            <a:endParaRPr lang="ru-RU" sz="2800" b="1" i="1" dirty="0" smtClean="0"/>
          </a:p>
          <a:p>
            <a:endParaRPr lang="ru-RU" sz="1200" b="1" i="1" dirty="0"/>
          </a:p>
          <a:p>
            <a:r>
              <a:rPr lang="ru-RU" sz="2800" b="1" i="1" dirty="0" smtClean="0"/>
              <a:t>III.  Согласовывать </a:t>
            </a:r>
            <a:r>
              <a:rPr lang="ru-RU" sz="2800" b="1" i="1" dirty="0"/>
              <a:t>имена </a:t>
            </a:r>
            <a:r>
              <a:rPr lang="ru-RU" sz="2800" b="1" i="1" dirty="0" smtClean="0"/>
              <a:t> </a:t>
            </a:r>
          </a:p>
          <a:p>
            <a:r>
              <a:rPr lang="ru-RU" sz="2800" b="1" i="1" dirty="0"/>
              <a:t> </a:t>
            </a:r>
            <a:r>
              <a:rPr lang="ru-RU" sz="2800" b="1" i="1" dirty="0" smtClean="0"/>
              <a:t>           прилагательные </a:t>
            </a:r>
            <a:r>
              <a:rPr lang="ru-RU" sz="2800" b="1" i="1" dirty="0"/>
              <a:t>с именами </a:t>
            </a:r>
            <a:r>
              <a:rPr lang="ru-RU" sz="2800" b="1" i="1" dirty="0" smtClean="0"/>
              <a:t>   </a:t>
            </a:r>
          </a:p>
          <a:p>
            <a:r>
              <a:rPr lang="ru-RU" sz="2800" b="1" i="1" dirty="0"/>
              <a:t> </a:t>
            </a:r>
            <a:r>
              <a:rPr lang="ru-RU" sz="2800" b="1" i="1" dirty="0" smtClean="0"/>
              <a:t>          существительными, </a:t>
            </a:r>
            <a:r>
              <a:rPr lang="ru-RU" sz="2800" b="1" i="1" dirty="0"/>
              <a:t>объяснять </a:t>
            </a:r>
            <a:endParaRPr lang="ru-RU" sz="2800" b="1" i="1" dirty="0" smtClean="0"/>
          </a:p>
          <a:p>
            <a:r>
              <a:rPr lang="ru-RU" sz="2800" b="1" i="1" dirty="0"/>
              <a:t> </a:t>
            </a:r>
            <a:r>
              <a:rPr lang="ru-RU" sz="2800" b="1" i="1" dirty="0" smtClean="0"/>
              <a:t>         написание </a:t>
            </a:r>
            <a:r>
              <a:rPr lang="ru-RU" sz="2800" b="1" i="1" dirty="0"/>
              <a:t>безударных падежных </a:t>
            </a:r>
            <a:endParaRPr lang="ru-RU" sz="2800" b="1" i="1" dirty="0" smtClean="0"/>
          </a:p>
          <a:p>
            <a:r>
              <a:rPr lang="ru-RU" sz="2800" b="1" i="1" dirty="0"/>
              <a:t> </a:t>
            </a:r>
            <a:r>
              <a:rPr lang="ru-RU" sz="2800" b="1" i="1" dirty="0" smtClean="0"/>
              <a:t>          окончаний </a:t>
            </a:r>
            <a:r>
              <a:rPr lang="ru-RU" sz="2800" b="1" i="1" dirty="0"/>
              <a:t>имён прилагательных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16632"/>
            <a:ext cx="5591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Цели урока: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49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6194" name="Picture 2" descr="http://fotosbornik.ru/wallpapers/c7bb37c77946d13ab2c2b960737682f8/2929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4/125626/slides/slide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638"/>
            <a:ext cx="8363272" cy="6106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53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5"/>
            <a:ext cx="8075240" cy="44644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b="1" i="1" dirty="0"/>
              <a:t> </a:t>
            </a:r>
            <a:endParaRPr lang="ru-RU" sz="3600" b="1" i="1" dirty="0" smtClean="0"/>
          </a:p>
          <a:p>
            <a:pPr marL="0" indent="0">
              <a:buNone/>
            </a:pPr>
            <a:r>
              <a:rPr lang="ru-RU" sz="3600" dirty="0" smtClean="0">
                <a:solidFill>
                  <a:srgbClr val="00B050"/>
                </a:solidFill>
              </a:rPr>
              <a:t>Я </a:t>
            </a:r>
            <a:r>
              <a:rPr lang="ru-RU" sz="3600" dirty="0">
                <a:solidFill>
                  <a:srgbClr val="00B050"/>
                </a:solidFill>
              </a:rPr>
              <a:t>слово ищу необычное, звучное,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B050"/>
                </a:solidFill>
              </a:rPr>
              <a:t>Особое, сильное, самое лучшее,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B050"/>
                </a:solidFill>
              </a:rPr>
              <a:t>Короткое, длинное, красное, синее,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B050"/>
                </a:solidFill>
              </a:rPr>
              <a:t>Неброское, яркое, очень красивое,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B050"/>
                </a:solidFill>
              </a:rPr>
              <a:t>Оно уменьшительное или ласкательное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B050"/>
                </a:solidFill>
              </a:rPr>
              <a:t>Ещё называют его </a:t>
            </a:r>
            <a:r>
              <a:rPr lang="ru-RU" sz="3600" dirty="0" smtClean="0">
                <a:solidFill>
                  <a:srgbClr val="00B050"/>
                </a:solidFill>
              </a:rPr>
              <a:t>……</a:t>
            </a:r>
          </a:p>
          <a:p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63180" y="46531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spcAft>
                <a:spcPts val="0"/>
              </a:spcAft>
            </a:pP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6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мя прилагательное</a:t>
            </a:r>
            <a:endParaRPr lang="ru-RU" sz="36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865200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49694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Обобщение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знаний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теме «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имя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Прилагательное»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3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392" y="980728"/>
            <a:ext cx="7859216" cy="1612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B0F0"/>
                </a:solidFill>
              </a:rPr>
              <a:t>Принакрылась </a:t>
            </a:r>
            <a:r>
              <a:rPr lang="ru-RU" dirty="0">
                <a:solidFill>
                  <a:srgbClr val="00B0F0"/>
                </a:solidFill>
              </a:rPr>
              <a:t>снегом дорога. Ударил </a:t>
            </a:r>
            <a:r>
              <a:rPr lang="ru-RU" dirty="0" smtClean="0">
                <a:solidFill>
                  <a:srgbClr val="00B0F0"/>
                </a:solidFill>
              </a:rPr>
              <a:t>мороз</a:t>
            </a:r>
            <a:r>
              <a:rPr lang="ru-RU" dirty="0">
                <a:solidFill>
                  <a:srgbClr val="00B0F0"/>
                </a:solidFill>
              </a:rPr>
              <a:t>. Мальчики </a:t>
            </a:r>
            <a:r>
              <a:rPr lang="ru-RU" dirty="0" smtClean="0">
                <a:solidFill>
                  <a:srgbClr val="00B0F0"/>
                </a:solidFill>
              </a:rPr>
              <a:t>делают горку. </a:t>
            </a:r>
            <a:r>
              <a:rPr lang="ru-RU" dirty="0">
                <a:solidFill>
                  <a:srgbClr val="00B0F0"/>
                </a:solidFill>
              </a:rPr>
              <a:t>Хорошо на улице в морозный </a:t>
            </a:r>
            <a:r>
              <a:rPr lang="ru-RU" dirty="0" smtClean="0">
                <a:solidFill>
                  <a:srgbClr val="00B0F0"/>
                </a:solidFill>
              </a:rPr>
              <a:t>день! </a:t>
            </a:r>
            <a:endParaRPr lang="ru-RU" dirty="0">
              <a:solidFill>
                <a:srgbClr val="00B0F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0506" y="3068960"/>
            <a:ext cx="75839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Принакрылась пушистым снегом дорога. Ударил сильный мороз. Мальчики </a:t>
            </a:r>
            <a:r>
              <a:rPr lang="ru-RU" sz="3200" dirty="0" smtClean="0">
                <a:solidFill>
                  <a:srgbClr val="0070C0"/>
                </a:solidFill>
              </a:rPr>
              <a:t>делают снежную горку. </a:t>
            </a:r>
            <a:r>
              <a:rPr lang="ru-RU" sz="3200" dirty="0">
                <a:solidFill>
                  <a:srgbClr val="0070C0"/>
                </a:solidFill>
              </a:rPr>
              <a:t>Хорошо на улице в морозный </a:t>
            </a:r>
            <a:r>
              <a:rPr lang="ru-RU" sz="3200" dirty="0" smtClean="0">
                <a:solidFill>
                  <a:srgbClr val="0070C0"/>
                </a:solidFill>
              </a:rPr>
              <a:t>день!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709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4930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7700" dirty="0">
                <a:solidFill>
                  <a:srgbClr val="FF0000"/>
                </a:solidFill>
              </a:rPr>
              <a:t>Железный, честный, сладкий, деревянный, горький, добрый, жёлтый, чёрный, кислый, пластиковый, </a:t>
            </a:r>
            <a:r>
              <a:rPr lang="ru-RU" sz="7700" dirty="0" err="1" smtClean="0">
                <a:solidFill>
                  <a:srgbClr val="FF0000"/>
                </a:solidFill>
              </a:rPr>
              <a:t>золотистый,умный</a:t>
            </a:r>
            <a:endParaRPr lang="ru-RU" sz="77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35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>
                <a:solidFill>
                  <a:srgbClr val="0070C0"/>
                </a:solidFill>
              </a:rPr>
              <a:t/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Отличительные признаки имени прилагательного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77789550"/>
              </p:ext>
            </p:extLst>
          </p:nvPr>
        </p:nvGraphicFramePr>
        <p:xfrm>
          <a:off x="444048" y="2348880"/>
          <a:ext cx="82296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854528"/>
                <a:gridCol w="2260272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Цвет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Вкусовые качества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Материал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Качества  личности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жёлтый</a:t>
                      </a:r>
                    </a:p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чёрный</a:t>
                      </a:r>
                    </a:p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золотистый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сладкий</a:t>
                      </a:r>
                    </a:p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 горький</a:t>
                      </a:r>
                    </a:p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кислый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железный</a:t>
                      </a:r>
                    </a:p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деревянный</a:t>
                      </a:r>
                    </a:p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пластиковый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честный</a:t>
                      </a:r>
                    </a:p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добрый</a:t>
                      </a:r>
                    </a:p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умный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652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theme1.xml><?xml version="1.0" encoding="utf-8"?>
<a:theme xmlns:a="http://schemas.openxmlformats.org/drawingml/2006/main" name="1_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410</Words>
  <Application>Microsoft Office PowerPoint</Application>
  <PresentationFormat>Экран (4:3)</PresentationFormat>
  <Paragraphs>149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1_Тема Office</vt:lpstr>
      <vt:lpstr>2_Тема Office</vt:lpstr>
      <vt:lpstr>3_Тема Office</vt:lpstr>
      <vt:lpstr>5_Тема Office</vt:lpstr>
      <vt:lpstr>8_Тема Office</vt:lpstr>
      <vt:lpstr>9_Тема Office</vt:lpstr>
      <vt:lpstr>10_Тема Office</vt:lpstr>
      <vt:lpstr>11_Тема Office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Отличительные признаки имени прилагательного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рус.яз</dc:title>
  <dc:creator>Home</dc:creator>
  <cp:lastModifiedBy>User</cp:lastModifiedBy>
  <cp:revision>51</cp:revision>
  <dcterms:created xsi:type="dcterms:W3CDTF">2016-02-22T15:54:17Z</dcterms:created>
  <dcterms:modified xsi:type="dcterms:W3CDTF">2020-09-01T15:24:48Z</dcterms:modified>
</cp:coreProperties>
</file>