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53" r:id="rId2"/>
    <p:sldId id="341" r:id="rId3"/>
    <p:sldId id="347" r:id="rId4"/>
    <p:sldId id="342" r:id="rId5"/>
    <p:sldId id="332" r:id="rId6"/>
    <p:sldId id="333" r:id="rId7"/>
    <p:sldId id="344" r:id="rId8"/>
    <p:sldId id="330" r:id="rId9"/>
    <p:sldId id="352" r:id="rId10"/>
    <p:sldId id="348" r:id="rId11"/>
    <p:sldId id="343" r:id="rId12"/>
    <p:sldId id="349" r:id="rId13"/>
    <p:sldId id="345" r:id="rId14"/>
    <p:sldId id="34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FF33"/>
    <a:srgbClr val="FF6600"/>
    <a:srgbClr val="006400"/>
    <a:srgbClr val="FFFA3B"/>
    <a:srgbClr val="000099"/>
    <a:srgbClr val="003300"/>
    <a:srgbClr val="090A15"/>
    <a:srgbClr val="F80A15"/>
    <a:srgbClr val="C606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98" autoAdjust="0"/>
    <p:restoredTop sz="94660"/>
  </p:normalViewPr>
  <p:slideViewPr>
    <p:cSldViewPr>
      <p:cViewPr>
        <p:scale>
          <a:sx n="80" d="100"/>
          <a:sy n="80" d="100"/>
        </p:scale>
        <p:origin x="-2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74D1-A277-4642-9814-7729CEF56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BB850-7B72-4D60-8490-9742E5EDA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4DE04-3F51-4E0B-8FCB-CF870B9C9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20890-6D56-4836-8654-4069FEC82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27884-233F-42E0-9851-89D0BF3EB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73ABE-E598-4569-8ED4-2B3B27B03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242C1-1767-414B-8CA2-4E27B4C4C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1BF1-9911-43F3-8111-A32A029B1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8D2F-9947-4A77-98CB-2692F50CA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27A9B-CF40-4B02-BAF5-86C87C555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8A3E-4911-4CEC-9CEB-7132252DE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2954-FF26-4BA4-8C45-087A3B5E1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DCF5E9-8BF6-421E-A825-608A664DD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6;&#1090;&#1082;&#1088;&#1099;&#1090;&#1099;&#1081;%20&#1091;&#1088;&#1086;&#1082;%20&#1085;&#1072;%20&#1091;&#1088;&#1072;&#1074;&#1085;&#1080;&#1074;&#1072;&#1085;&#1080;&#1077;\&#1051;&#1058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142984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Задачи на уравнивание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5143512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</a:t>
            </a:r>
            <a:r>
              <a:rPr lang="ru-RU" dirty="0" err="1" smtClean="0"/>
              <a:t>Запднодвинская</a:t>
            </a:r>
            <a:r>
              <a:rPr lang="ru-RU" dirty="0" smtClean="0"/>
              <a:t> СОШ №1»</a:t>
            </a:r>
          </a:p>
          <a:p>
            <a:r>
              <a:rPr lang="ru-RU" smtClean="0"/>
              <a:t>Учитель     </a:t>
            </a:r>
            <a:r>
              <a:rPr lang="ru-RU" smtClean="0"/>
              <a:t>Константинова Т.Г.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Box 43"/>
          <p:cNvSpPr txBox="1">
            <a:spLocks noChangeArrowheads="1"/>
          </p:cNvSpPr>
          <p:nvPr/>
        </p:nvSpPr>
        <p:spPr bwMode="auto">
          <a:xfrm>
            <a:off x="3635896" y="2348880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22 г.</a:t>
            </a:r>
            <a:endParaRPr lang="ru-RU" dirty="0"/>
          </a:p>
        </p:txBody>
      </p:sp>
      <p:grpSp>
        <p:nvGrpSpPr>
          <p:cNvPr id="5" name="Группа 73"/>
          <p:cNvGrpSpPr>
            <a:grpSpLocks/>
          </p:cNvGrpSpPr>
          <p:nvPr/>
        </p:nvGrpSpPr>
        <p:grpSpPr bwMode="auto">
          <a:xfrm>
            <a:off x="1835696" y="1556792"/>
            <a:ext cx="4320480" cy="1008063"/>
            <a:chOff x="5567188" y="3429388"/>
            <a:chExt cx="4319762" cy="1008112"/>
          </a:xfrm>
        </p:grpSpPr>
        <p:cxnSp>
          <p:nvCxnSpPr>
            <p:cNvPr id="9246" name="Прямая соединительная линия 37"/>
            <p:cNvCxnSpPr>
              <a:cxnSpLocks noChangeShapeType="1"/>
            </p:cNvCxnSpPr>
            <p:nvPr/>
          </p:nvCxnSpPr>
          <p:spPr bwMode="auto">
            <a:xfrm>
              <a:off x="5567188" y="4118110"/>
              <a:ext cx="2448272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47" name="Прямая соединительная линия 38"/>
            <p:cNvCxnSpPr>
              <a:cxnSpLocks noChangeShapeType="1"/>
            </p:cNvCxnSpPr>
            <p:nvPr/>
          </p:nvCxnSpPr>
          <p:spPr bwMode="auto">
            <a:xfrm>
              <a:off x="5580112" y="3789428"/>
              <a:ext cx="1656184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48" name="Прямая соединительная линия 39"/>
            <p:cNvCxnSpPr>
              <a:cxnSpLocks noChangeShapeType="1"/>
            </p:cNvCxnSpPr>
            <p:nvPr/>
          </p:nvCxnSpPr>
          <p:spPr bwMode="auto">
            <a:xfrm>
              <a:off x="7236296" y="3645412"/>
              <a:ext cx="0" cy="7920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49" name="Прямая соединительная линия 40"/>
            <p:cNvCxnSpPr>
              <a:cxnSpLocks noChangeShapeType="1"/>
            </p:cNvCxnSpPr>
            <p:nvPr/>
          </p:nvCxnSpPr>
          <p:spPr bwMode="auto">
            <a:xfrm>
              <a:off x="8038380" y="3645412"/>
              <a:ext cx="0" cy="7920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50" name="Прямая соединительная линия 41"/>
            <p:cNvCxnSpPr>
              <a:cxnSpLocks noChangeShapeType="1"/>
            </p:cNvCxnSpPr>
            <p:nvPr/>
          </p:nvCxnSpPr>
          <p:spPr bwMode="auto">
            <a:xfrm>
              <a:off x="7236296" y="3789428"/>
              <a:ext cx="80208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251" name="Правая фигурная скобка 42"/>
            <p:cNvSpPr>
              <a:spLocks/>
            </p:cNvSpPr>
            <p:nvPr/>
          </p:nvSpPr>
          <p:spPr bwMode="auto">
            <a:xfrm>
              <a:off x="8172400" y="3429388"/>
              <a:ext cx="360040" cy="1008112"/>
            </a:xfrm>
            <a:prstGeom prst="rightBrace">
              <a:avLst>
                <a:gd name="adj1" fmla="val 8335"/>
                <a:gd name="adj2" fmla="val 50000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252" name="TextBox 70"/>
            <p:cNvSpPr txBox="1">
              <a:spLocks noChangeArrowheads="1"/>
            </p:cNvSpPr>
            <p:nvPr/>
          </p:nvSpPr>
          <p:spPr bwMode="auto">
            <a:xfrm>
              <a:off x="8519447" y="3748491"/>
              <a:ext cx="1367503" cy="400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110 лет</a:t>
              </a:r>
              <a:endParaRPr lang="ru-RU" sz="2000" dirty="0"/>
            </a:p>
          </p:txBody>
        </p:sp>
      </p:grpSp>
      <p:sp>
        <p:nvSpPr>
          <p:cNvPr id="9241" name="TextBox 79"/>
          <p:cNvSpPr txBox="1">
            <a:spLocks noChangeArrowheads="1"/>
          </p:cNvSpPr>
          <p:nvPr/>
        </p:nvSpPr>
        <p:spPr bwMode="auto">
          <a:xfrm>
            <a:off x="179512" y="188640"/>
            <a:ext cx="8712968" cy="113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2) </a:t>
            </a:r>
            <a:r>
              <a:rPr lang="ru-RU" sz="2400" dirty="0" smtClean="0"/>
              <a:t>  Дед </a:t>
            </a:r>
            <a:r>
              <a:rPr lang="ru-RU" sz="2400" dirty="0"/>
              <a:t>старше папы на 22 года, а вместе им 110 </a:t>
            </a:r>
            <a:r>
              <a:rPr lang="ru-RU" sz="2400" dirty="0" smtClean="0"/>
              <a:t>лет. Сколько </a:t>
            </a:r>
            <a:r>
              <a:rPr lang="ru-RU" sz="2400" dirty="0"/>
              <a:t>лет папе и сколько лет деду?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59632" y="20608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Д.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259632" y="17008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</a:t>
            </a:r>
            <a:endParaRPr lang="ru-RU" dirty="0"/>
          </a:p>
        </p:txBody>
      </p:sp>
      <p:graphicFrame>
        <p:nvGraphicFramePr>
          <p:cNvPr id="60" name="Group 11"/>
          <p:cNvGraphicFramePr>
            <a:graphicFrameLocks/>
          </p:cNvGraphicFramePr>
          <p:nvPr/>
        </p:nvGraphicFramePr>
        <p:xfrm>
          <a:off x="467544" y="2852936"/>
          <a:ext cx="8229600" cy="3078480"/>
        </p:xfrm>
        <a:graphic>
          <a:graphicData uri="http://schemas.openxmlformats.org/drawingml/2006/table">
            <a:tbl>
              <a:tblPr/>
              <a:tblGrid>
                <a:gridCol w="4104456"/>
                <a:gridCol w="4125144"/>
              </a:tblGrid>
              <a:tr h="2736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Первый способ: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1)  110-22=88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2)  88 : 2 =  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3)  44 + 22=66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Второй способ: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1) 110+22=132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2)  132 : 2=66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3)  66 - 22=44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3096344" cy="29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2376264" cy="63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988840"/>
            <a:ext cx="2376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1828 - 1910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517232"/>
            <a:ext cx="18573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877272"/>
            <a:ext cx="6762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86083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I:\открыт урок\fonogra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725144"/>
            <a:ext cx="1872208" cy="1829379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067944" y="3140968"/>
            <a:ext cx="29523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Лев Толстой обращается к ученикам Яснополянской школы. 1908 год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Л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7000892" y="6143644"/>
            <a:ext cx="376238" cy="37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81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4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55987" cy="566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на уроке я работал(а)                         активно / пассивно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своей работой на уроке я                   доволен / не доволен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за время урока я                                 не устал /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устал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материал урока                                   был полезен / бесполезен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интересен / скучен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404664"/>
            <a:ext cx="8568952" cy="5171737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сегодня на уроке я узнал(а) 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понял(а), что…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научился(ась)…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теперь я могу…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меня получилось…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мне захотелось…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s2.rimg.info/f15faaf330b31264826a4bcc76e7e9a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941168"/>
            <a:ext cx="1656184" cy="165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Picture 10" descr="https://im0-tub-ru.yandex.net/i?id=4236b66681b7f54df24b1cd93490de0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 bwMode="auto">
          <a:xfrm>
            <a:off x="0" y="764704"/>
            <a:ext cx="3096344" cy="2952328"/>
          </a:xfrm>
          <a:prstGeom prst="ellipse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6082" name="Picture 2" descr="https://img-fotki.yandex.ru/get/6439/65387414.7a/0_c1ab7_f242b173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2626618" cy="208584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 bwMode="auto">
          <a:xfrm>
            <a:off x="3059832" y="1628800"/>
            <a:ext cx="3096344" cy="2952328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2700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5796136" y="3573016"/>
            <a:ext cx="3096344" cy="2952328"/>
          </a:xfrm>
          <a:prstGeom prst="ellipse">
            <a:avLst/>
          </a:prstGeom>
          <a:solidFill>
            <a:srgbClr val="FF6699"/>
          </a:solidFill>
          <a:ln w="12700" cap="flat" cmpd="sng" algn="ctr">
            <a:solidFill>
              <a:srgbClr val="FF66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6086" name="Picture 6" descr="http://img0.liveinternet.ru/images/attach/c/0/121/429/121429894_Grustnuy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484784"/>
            <a:ext cx="2952328" cy="3121033"/>
          </a:xfrm>
          <a:prstGeom prst="rect">
            <a:avLst/>
          </a:prstGeom>
          <a:noFill/>
        </p:spPr>
      </p:pic>
      <p:pic>
        <p:nvPicPr>
          <p:cNvPr id="46088" name="Picture 8" descr="http://forumsmile.ru/u/a/a/9/aa9c15c00a0999fa2b5e305e87b7a15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05064"/>
            <a:ext cx="1957908" cy="1957908"/>
          </a:xfrm>
          <a:prstGeom prst="rect">
            <a:avLst/>
          </a:prstGeom>
          <a:noFill/>
        </p:spPr>
      </p:pic>
      <p:pic>
        <p:nvPicPr>
          <p:cNvPr id="46094" name="Picture 14" descr="http://sunveter.ru/uploads/posts/2016-05/1463659218_din-din-di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18347">
            <a:off x="6324038" y="400527"/>
            <a:ext cx="2533064" cy="1843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55987" cy="566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56886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Вычислите:</a:t>
            </a:r>
          </a:p>
          <a:p>
            <a:pPr marL="342900" indent="-34290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/>
              <a:t>1)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2)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3)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4)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5)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6)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7)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3555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1736580" cy="37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88840"/>
            <a:ext cx="2306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564904"/>
            <a:ext cx="2952328" cy="40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140968"/>
            <a:ext cx="248170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260648"/>
            <a:ext cx="66432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3645024"/>
            <a:ext cx="2016224" cy="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4149080"/>
            <a:ext cx="1639656" cy="39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04048" y="8367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141277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7500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7904" y="19168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3968" y="24928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1920" y="30689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7864" y="357301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7824" y="40770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3768" y="8367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264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9952" y="8367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396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0152" y="8367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40352" y="8367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1) В двух пачках всего 70 тетрадей, причем в первой  в 4 раза  больше тетрадей, чем во второй. Сколько тетрадей в каждой пачке?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212976"/>
            <a:ext cx="8496944" cy="1200329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2)  В двух пачках всего 70 тетрадей, причем в первой  на 10 тетрадей больше, чем во второй. Сколько тетрадей в каждой пачке?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Первая пачка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Вторая пачка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2843808" y="2852936"/>
            <a:ext cx="6480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2771800" y="2132856"/>
            <a:ext cx="25922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Правая фигурная скобка 11"/>
          <p:cNvSpPr/>
          <p:nvPr/>
        </p:nvSpPr>
        <p:spPr bwMode="auto">
          <a:xfrm>
            <a:off x="5796136" y="1772816"/>
            <a:ext cx="360040" cy="1296144"/>
          </a:xfrm>
          <a:prstGeom prst="rightBrace">
            <a:avLst/>
          </a:prstGeom>
          <a:solidFill>
            <a:srgbClr val="0064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22048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70 тетрадей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840" y="148478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234888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59832" y="1556792"/>
            <a:ext cx="1440160" cy="4616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27784" y="2348880"/>
            <a:ext cx="1440160" cy="4616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67544" y="1484784"/>
            <a:ext cx="7992888" cy="1656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inkTgt spid="_x0000_s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inkTgt spid="_x0000_s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inkTgt spid="_x0000_s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inkTgt spid="_x0000_s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inkTgt spid="_x0000_s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inkTgt spid="_x0000_s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inkTgt spid="_x0000_s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225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1063625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/>
              <a:t>Весы находятся в равновесии.</a:t>
            </a:r>
          </a:p>
          <a:p>
            <a:pPr algn="ctr" eaLnBrk="1" hangingPunct="1">
              <a:buFontTx/>
              <a:buNone/>
            </a:pPr>
            <a:r>
              <a:rPr lang="ru-RU" sz="2800" dirty="0" smtClean="0"/>
              <a:t>Сколько весит апельсин?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6136" y="472514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4925"/>
            <a:ext cx="9144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1063625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 Как можно уравновесить весы?</a:t>
            </a:r>
          </a:p>
        </p:txBody>
      </p:sp>
      <p:pic>
        <p:nvPicPr>
          <p:cNvPr id="29698" name="Picture 2" descr="http://s2.rimg.info/f15faaf330b31264826a4bcc76e7e9a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76672"/>
            <a:ext cx="1656184" cy="165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2)  В двух пачках всего 70 тетрадей, причем в первой  на 10 тетрадей больше, чем во второй. Сколько тетрадей в каждой пачке?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98884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Первая пачка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Вторая пачка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2843808" y="2420888"/>
            <a:ext cx="26642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2843808" y="3140968"/>
            <a:ext cx="1512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2843808" y="2420888"/>
            <a:ext cx="0" cy="7200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4355976" y="2420888"/>
            <a:ext cx="0" cy="7200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Правая фигурная скобка 25"/>
          <p:cNvSpPr/>
          <p:nvPr/>
        </p:nvSpPr>
        <p:spPr bwMode="auto">
          <a:xfrm rot="5400000" flipH="1">
            <a:off x="4860032" y="1628800"/>
            <a:ext cx="144016" cy="1152128"/>
          </a:xfrm>
          <a:prstGeom prst="rightBrace">
            <a:avLst/>
          </a:prstGeom>
          <a:solidFill>
            <a:srgbClr val="0064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3968" y="17008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Правая фигурная скобка 30"/>
          <p:cNvSpPr/>
          <p:nvPr/>
        </p:nvSpPr>
        <p:spPr bwMode="auto">
          <a:xfrm>
            <a:off x="5724128" y="1844824"/>
            <a:ext cx="360040" cy="1296144"/>
          </a:xfrm>
          <a:prstGeom prst="rightBrace">
            <a:avLst/>
          </a:prstGeom>
          <a:solidFill>
            <a:srgbClr val="0064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84168" y="227687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70 тетрадей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15816" y="263691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47864" y="14127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512" y="3284984"/>
            <a:ext cx="7776864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/>
              <a:t>70 – 10 = 60 (</a:t>
            </a:r>
            <a:r>
              <a:rPr lang="ru-RU" dirty="0" err="1" smtClean="0"/>
              <a:t>тетр</a:t>
            </a:r>
            <a:r>
              <a:rPr lang="ru-RU" dirty="0" smtClean="0"/>
              <a:t>.) – в двух пачках после уравнивания.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/>
              <a:t>60 : 2 = 30 (</a:t>
            </a:r>
            <a:r>
              <a:rPr lang="ru-RU" dirty="0" err="1" smtClean="0"/>
              <a:t>тетр</a:t>
            </a:r>
            <a:r>
              <a:rPr lang="ru-RU" dirty="0" smtClean="0"/>
              <a:t>.) – во второй пачке.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/>
              <a:t>30 + 10 = 40 (</a:t>
            </a:r>
            <a:r>
              <a:rPr lang="ru-RU" dirty="0" err="1" smtClean="0"/>
              <a:t>тетр</a:t>
            </a:r>
            <a:r>
              <a:rPr lang="ru-RU" dirty="0" smtClean="0"/>
              <a:t>.) – в первой пачке.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/>
              <a:t>Ответ: 40 тетрадей и 30 тетрадей.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88224" y="3356992"/>
            <a:ext cx="2555776" cy="1338828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/>
              <a:t>70 + 10 = 80 (</a:t>
            </a:r>
            <a:r>
              <a:rPr lang="ru-RU" dirty="0" err="1" smtClean="0"/>
              <a:t>тетр</a:t>
            </a:r>
            <a:r>
              <a:rPr lang="ru-RU" dirty="0" smtClean="0"/>
              <a:t>.)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/>
              <a:t>80 : 2 = 40 (</a:t>
            </a:r>
            <a:r>
              <a:rPr lang="ru-RU" dirty="0" err="1" smtClean="0"/>
              <a:t>тетр</a:t>
            </a:r>
            <a:r>
              <a:rPr lang="ru-RU" dirty="0" smtClean="0"/>
              <a:t>.)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/>
              <a:t>40 – 10 = 30 (</a:t>
            </a:r>
            <a:r>
              <a:rPr lang="ru-RU" dirty="0" err="1" smtClean="0"/>
              <a:t>тетр</a:t>
            </a:r>
            <a:r>
              <a:rPr lang="ru-RU" dirty="0" smtClean="0"/>
              <a:t>.)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51520" y="3356992"/>
            <a:ext cx="2592288" cy="43204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843808" y="3356992"/>
            <a:ext cx="3672408" cy="43204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1520" y="3789040"/>
            <a:ext cx="2304256" cy="43204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2555776" y="3789040"/>
            <a:ext cx="2304256" cy="43204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51520" y="4221088"/>
            <a:ext cx="2376264" cy="43204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627784" y="4221088"/>
            <a:ext cx="2376264" cy="43204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51520" y="4509120"/>
            <a:ext cx="3744416" cy="43204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551712" y="3429000"/>
            <a:ext cx="2592288" cy="43204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551712" y="3861048"/>
            <a:ext cx="2592288" cy="43204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551712" y="4221088"/>
            <a:ext cx="2592288" cy="43204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 bwMode="auto">
          <a:xfrm>
            <a:off x="4355976" y="3140968"/>
            <a:ext cx="11521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5508104" y="2492896"/>
            <a:ext cx="0" cy="7200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3" grpId="0" animBg="1"/>
      <p:bldP spid="16" grpId="0" animBg="1"/>
      <p:bldP spid="18" grpId="0" animBg="1"/>
      <p:bldP spid="21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548680"/>
            <a:ext cx="8229600" cy="3744912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  <a:buFontTx/>
              <a:buNone/>
            </a:pPr>
            <a:r>
              <a:rPr lang="ru-RU" sz="2800" dirty="0" smtClean="0"/>
              <a:t>      Решая задачу методом уравнивания, можно выбрать любой путь: 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buFontTx/>
              <a:buNone/>
            </a:pPr>
            <a:r>
              <a:rPr lang="ru-RU" sz="2800" dirty="0" smtClean="0"/>
              <a:t>			</a:t>
            </a:r>
            <a:r>
              <a:rPr lang="ru-RU" sz="2800" b="1" u="sng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уравнять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ru-RU" sz="2800" dirty="0" smtClean="0"/>
              <a:t>с меньшим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buNone/>
            </a:pPr>
            <a:endParaRPr lang="ru-RU" sz="2800" dirty="0" smtClean="0"/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ru-RU" sz="2800" dirty="0" smtClean="0"/>
              <a:t>с большим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buFontTx/>
              <a:buNone/>
            </a:pPr>
            <a:endParaRPr lang="ru-RU" sz="2800" dirty="0" smtClean="0"/>
          </a:p>
          <a:p>
            <a:pPr algn="ctr" eaLnBrk="1" hangingPunct="1">
              <a:lnSpc>
                <a:spcPct val="105000"/>
              </a:lnSpc>
              <a:spcBef>
                <a:spcPct val="30000"/>
              </a:spcBef>
              <a:buFontTx/>
              <a:buNone/>
            </a:pPr>
            <a:r>
              <a:rPr lang="ru-RU" sz="2800" dirty="0" smtClean="0"/>
              <a:t> Право выбора  остается за вами!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buFontTx/>
              <a:buNone/>
            </a:pPr>
            <a:r>
              <a:rPr lang="ru-RU" dirty="0" smtClean="0"/>
              <a:t>	</a:t>
            </a:r>
          </a:p>
        </p:txBody>
      </p:sp>
      <p:pic>
        <p:nvPicPr>
          <p:cNvPr id="7" name="Picture 2" descr="http://s2.rimg.info/f15faaf330b31264826a4bcc76e7e9a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916832"/>
            <a:ext cx="1656184" cy="16561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328498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</a:t>
            </a:r>
            <a:r>
              <a:rPr lang="ru-RU" sz="2800" dirty="0" smtClean="0">
                <a:latin typeface="+mn-lt"/>
                <a:cs typeface="+mn-cs"/>
              </a:rPr>
              <a:t>разницу</a:t>
            </a:r>
            <a:r>
              <a:rPr lang="ru-RU" sz="2800" dirty="0" smtClean="0"/>
              <a:t> прибавляем)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21328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</a:t>
            </a:r>
            <a:r>
              <a:rPr lang="ru-RU" sz="2800" dirty="0" smtClean="0">
                <a:latin typeface="+mn-lt"/>
                <a:cs typeface="+mn-cs"/>
              </a:rPr>
              <a:t>разницу</a:t>
            </a:r>
            <a:r>
              <a:rPr lang="ru-RU" sz="2800" dirty="0" smtClean="0"/>
              <a:t> вычитаем)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9"/>
          <p:cNvSpPr txBox="1">
            <a:spLocks noChangeArrowheads="1"/>
          </p:cNvSpPr>
          <p:nvPr/>
        </p:nvSpPr>
        <p:spPr bwMode="auto">
          <a:xfrm>
            <a:off x="179512" y="188640"/>
            <a:ext cx="8712968" cy="113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2) </a:t>
            </a:r>
            <a:r>
              <a:rPr lang="ru-RU" sz="2400" dirty="0" smtClean="0"/>
              <a:t>  Дед </a:t>
            </a:r>
            <a:r>
              <a:rPr lang="ru-RU" sz="2400" dirty="0"/>
              <a:t>старше папы на 22 года, а вместе им 110 </a:t>
            </a:r>
            <a:r>
              <a:rPr lang="ru-RU" sz="2400" dirty="0" smtClean="0"/>
              <a:t>лет. Сколько </a:t>
            </a:r>
            <a:r>
              <a:rPr lang="ru-RU" sz="2400" dirty="0"/>
              <a:t>лет папе и сколько лет деду?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5A58"/>
      </a:dk1>
      <a:lt1>
        <a:srgbClr val="FFFFFF"/>
      </a:lt1>
      <a:dk2>
        <a:srgbClr val="003300"/>
      </a:dk2>
      <a:lt2>
        <a:srgbClr val="FFFF99"/>
      </a:lt2>
      <a:accent1>
        <a:srgbClr val="006462"/>
      </a:accent1>
      <a:accent2>
        <a:srgbClr val="6D6FC7"/>
      </a:accent2>
      <a:accent3>
        <a:srgbClr val="AAADAA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5A58"/>
        </a:dk1>
        <a:lt1>
          <a:srgbClr val="FFFFFF"/>
        </a:lt1>
        <a:dk2>
          <a:srgbClr val="0033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D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5A58"/>
        </a:dk1>
        <a:lt1>
          <a:srgbClr val="FFFFFF"/>
        </a:lt1>
        <a:dk2>
          <a:srgbClr val="003300"/>
        </a:dk2>
        <a:lt2>
          <a:srgbClr val="99FF66"/>
        </a:lt2>
        <a:accent1>
          <a:srgbClr val="006462"/>
        </a:accent1>
        <a:accent2>
          <a:srgbClr val="6D6FC7"/>
        </a:accent2>
        <a:accent3>
          <a:srgbClr val="AAAD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</TotalTime>
  <Words>449</Words>
  <Application>Microsoft Office PowerPoint</Application>
  <PresentationFormat>Экран (4:3)</PresentationFormat>
  <Paragraphs>102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школа</cp:lastModifiedBy>
  <cp:revision>182</cp:revision>
  <cp:lastPrinted>2013-12-09T10:58:14Z</cp:lastPrinted>
  <dcterms:created xsi:type="dcterms:W3CDTF">2006-03-25T09:08:13Z</dcterms:created>
  <dcterms:modified xsi:type="dcterms:W3CDTF">2020-08-28T07:19:19Z</dcterms:modified>
</cp:coreProperties>
</file>