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7"/>
  </p:notesMasterIdLst>
  <p:sldIdLst>
    <p:sldId id="620" r:id="rId2"/>
    <p:sldId id="634" r:id="rId3"/>
    <p:sldId id="623" r:id="rId4"/>
    <p:sldId id="624" r:id="rId5"/>
    <p:sldId id="625" r:id="rId6"/>
    <p:sldId id="626" r:id="rId7"/>
    <p:sldId id="627" r:id="rId8"/>
    <p:sldId id="637" r:id="rId9"/>
    <p:sldId id="630" r:id="rId10"/>
    <p:sldId id="638" r:id="rId11"/>
    <p:sldId id="639" r:id="rId12"/>
    <p:sldId id="640" r:id="rId13"/>
    <p:sldId id="641" r:id="rId14"/>
    <p:sldId id="642" r:id="rId15"/>
    <p:sldId id="643" r:id="rId16"/>
    <p:sldId id="636" r:id="rId17"/>
    <p:sldId id="628" r:id="rId18"/>
    <p:sldId id="644" r:id="rId19"/>
    <p:sldId id="645" r:id="rId20"/>
    <p:sldId id="646" r:id="rId21"/>
    <p:sldId id="647" r:id="rId22"/>
    <p:sldId id="631" r:id="rId23"/>
    <p:sldId id="632" r:id="rId24"/>
    <p:sldId id="633" r:id="rId25"/>
    <p:sldId id="62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00CC"/>
    <a:srgbClr val="FF6600"/>
    <a:srgbClr val="D7590B"/>
    <a:srgbClr val="F3650D"/>
    <a:srgbClr val="EE8260"/>
    <a:srgbClr val="FF964F"/>
    <a:srgbClr val="F66400"/>
    <a:srgbClr val="FFE947"/>
    <a:srgbClr val="FD3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00" autoAdjust="0"/>
  </p:normalViewPr>
  <p:slideViewPr>
    <p:cSldViewPr>
      <p:cViewPr>
        <p:scale>
          <a:sx n="43" d="100"/>
          <a:sy n="43" d="100"/>
        </p:scale>
        <p:origin x="-2578" y="-8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14.08.2020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61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61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3105-F399-4519-8885-082EE027F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38033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42698.html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ownloads\&#1060;&#1080;&#1079;&#1082;&#1091;&#1083;&#1100;&#1090;&#1084;&#1080;&#1085;&#1091;&#1090;&#1082;&#1080;\&#1076;&#1080;&#1085;&#1072;&#1084;.&#1092;&#1080;&#1079;&#1084;&#1080;&#1085;&#1091;&#1090;&#1082;&#1080;\&#1084;&#1086;&#1076;&#1072;.mp3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4.gif"/><Relationship Id="rId5" Type="http://schemas.openxmlformats.org/officeDocument/2006/relationships/image" Target="../media/image20.png"/><Relationship Id="rId10" Type="http://schemas.openxmlformats.org/officeDocument/2006/relationships/hyperlink" Target="http://bestgif.narod.ru/jivotnie/bestgif.narod.ru_533.gif" TargetMode="External"/><Relationship Id="rId4" Type="http://schemas.openxmlformats.org/officeDocument/2006/relationships/image" Target="../media/image19.gif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5637010" cy="57606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             Школа 2100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196753"/>
            <a:ext cx="7175351" cy="2376264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  Урок математики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в 1 </a:t>
            </a:r>
            <a:r>
              <a:rPr lang="ru-RU" dirty="0" smtClean="0"/>
              <a:t>классе</a:t>
            </a:r>
            <a:br>
              <a:rPr lang="ru-RU" dirty="0" smtClean="0"/>
            </a:br>
            <a:r>
              <a:rPr lang="ru-RU" dirty="0" smtClean="0"/>
              <a:t>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Уравнение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9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857224" y="3461894"/>
            <a:ext cx="185738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 + 3 = 8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78099" y="1920151"/>
            <a:ext cx="8533527" cy="461666"/>
            <a:chOff x="182155" y="5991670"/>
            <a:chExt cx="8533527" cy="461666"/>
          </a:xfrm>
        </p:grpSpPr>
        <p:sp>
          <p:nvSpPr>
            <p:cNvPr id="26" name="TextBox 25"/>
            <p:cNvSpPr txBox="1"/>
            <p:nvPr/>
          </p:nvSpPr>
          <p:spPr>
            <a:xfrm>
              <a:off x="2409083" y="5991671"/>
              <a:ext cx="3677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часть + часть = целое</a:t>
              </a:r>
              <a:endParaRPr lang="ru-RU" sz="2400" i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2155" y="5991671"/>
              <a:ext cx="2552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ПОДСКАЗКА!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06906" y="5991670"/>
              <a:ext cx="3008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целое – часть = часть</a:t>
              </a:r>
              <a:endParaRPr lang="ru-RU" sz="2400" i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8099" y="114965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Решите уравнения с объяснением и проверкой.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80048" y="3481844"/>
            <a:ext cx="185738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9 – у = 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0" y="2393159"/>
            <a:ext cx="2356788" cy="10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73794"/>
            <a:ext cx="2356788" cy="10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33531" y="346685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1603" y="346685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3402" y="3453914"/>
            <a:ext cx="36420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0482" y="346890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1328" y="3473568"/>
            <a:ext cx="36420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1173" y="346926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857224" y="3459480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+ 3 = 8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78099" y="1917737"/>
            <a:ext cx="8533527" cy="461666"/>
            <a:chOff x="182155" y="5991670"/>
            <a:chExt cx="8533527" cy="461666"/>
          </a:xfrm>
        </p:grpSpPr>
        <p:sp>
          <p:nvSpPr>
            <p:cNvPr id="26" name="TextBox 25"/>
            <p:cNvSpPr txBox="1"/>
            <p:nvPr/>
          </p:nvSpPr>
          <p:spPr>
            <a:xfrm>
              <a:off x="2409083" y="5991671"/>
              <a:ext cx="3677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часть + часть = целое</a:t>
              </a:r>
              <a:endParaRPr lang="ru-RU" sz="2400" i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2155" y="5991671"/>
              <a:ext cx="2552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ПОДСКАЗКА!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06906" y="5991670"/>
              <a:ext cx="3008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целое – часть = часть</a:t>
              </a:r>
              <a:endParaRPr lang="ru-RU" sz="2400" i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8099" y="114724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80048" y="3479430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– у =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0" y="2390745"/>
            <a:ext cx="2356788" cy="10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71380"/>
            <a:ext cx="2356788" cy="10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8521" y="346444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1603" y="346444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0460" y="34515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0482" y="346649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1328" y="34515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66163" y="34818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1194" y="5991671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6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4624E-7 L 0.01823 -0.0693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3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8092E-6 L 0.10087 -0.061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4335E-6 L -0.06789 -0.166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-8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8092E-6 L 0.0481 -0.176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8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21965E-6 L 0.01303 -0.0633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-3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0559 -0.0788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3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5450916" y="4725144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–     =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7224" y="2788908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 + 3 </a:t>
            </a:r>
            <a:r>
              <a:rPr lang="ru-RU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8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7224" y="3217536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8   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38686" y="319381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57224" y="3717602"/>
            <a:ext cx="114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7224" y="4221088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Проверка: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42404" y="4744308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+ 3 = 8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03648" y="371760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35254" y="47280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75656" y="5229200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= 8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57224" y="5766150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  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78099" y="1247165"/>
            <a:ext cx="8533527" cy="461666"/>
            <a:chOff x="182155" y="5991670"/>
            <a:chExt cx="8533527" cy="461666"/>
          </a:xfrm>
        </p:grpSpPr>
        <p:sp>
          <p:nvSpPr>
            <p:cNvPr id="26" name="TextBox 25"/>
            <p:cNvSpPr txBox="1"/>
            <p:nvPr/>
          </p:nvSpPr>
          <p:spPr>
            <a:xfrm>
              <a:off x="2409083" y="5991671"/>
              <a:ext cx="3677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часть + часть = целое</a:t>
              </a:r>
              <a:endParaRPr lang="ru-RU" sz="2400" i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2155" y="5991671"/>
              <a:ext cx="2552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ПОДСКАЗКА!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06906" y="5991670"/>
              <a:ext cx="3008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целое – часть = часть</a:t>
              </a:r>
              <a:endParaRPr lang="ru-RU" sz="2400" i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8099" y="47667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71703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80048" y="2808858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– у =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80048" y="3237486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= 9   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61510" y="321376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80048" y="3737552"/>
            <a:ext cx="114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=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80048" y="4241038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Проверка: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94568" y="373072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58854" y="470751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43636" y="5249150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=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52056" y="5786100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  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66333" y="371703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0" y="1720173"/>
            <a:ext cx="2356788" cy="10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2356788" cy="10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8606" y="23488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12506" y="234888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58078" y="160963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13338" y="228474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07238" y="23297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52810" y="159047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6994E-6 L -0.06042 0.1505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58382E-6 L 0.05781 0.308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15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5896E-6 L 0.0125 0.148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7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8382E-6 L 0.06284 0.308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5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8" grpId="0"/>
      <p:bldP spid="28" grpId="1"/>
      <p:bldP spid="29" grpId="0"/>
      <p:bldP spid="30" grpId="0"/>
      <p:bldP spid="32" grpId="0"/>
      <p:bldP spid="45" grpId="0"/>
      <p:bldP spid="46" grpId="0"/>
      <p:bldP spid="46" grpId="1"/>
      <p:bldP spid="47" grpId="0"/>
      <p:bldP spid="47" grpId="1"/>
      <p:bldP spid="48" grpId="0"/>
      <p:bldP spid="49" grpId="0"/>
      <p:bldP spid="3" grpId="0"/>
      <p:bldP spid="3" grpId="1"/>
      <p:bldP spid="20" grpId="0"/>
      <p:bldP spid="20" grpId="1"/>
      <p:bldP spid="21" grpId="0"/>
      <p:bldP spid="22" grpId="0"/>
      <p:bldP spid="23" grpId="0"/>
      <p:bldP spid="34" grpId="0"/>
      <p:bldP spid="34" grpId="1"/>
      <p:bldP spid="35" grpId="0"/>
      <p:bldP spid="35" grpId="1"/>
      <p:bldP spid="36" grpId="0"/>
      <p:bldP spid="37" grpId="0"/>
      <p:bldP spid="38" grpId="0"/>
      <p:bldP spid="3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217225" y="1047594"/>
            <a:ext cx="3346664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 Пети 7 грибов, а у Вовы 5 грибов. На сколько  грибов у Пети больше, чем у Вовы?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3387" y="2916146"/>
            <a:ext cx="3357332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 Катиной бабушки 2 козы. Это на 5 меньше, чем кур. Сколько кур у Катиной бабушки?                                                               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3387" y="4791644"/>
            <a:ext cx="334050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 и Лена собрали 7 грибов. Катя нашла 5 грибов. Сколько грибов нашла Лена?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67" y="956020"/>
            <a:ext cx="2201631" cy="92257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67" y="1964302"/>
            <a:ext cx="2205309" cy="161239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53" y="3684973"/>
            <a:ext cx="2183846" cy="16016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07451"/>
            <a:ext cx="2178480" cy="9738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224" y="471524"/>
            <a:ext cx="737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Подбери к каждой схеме задачу.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9191E-6 L -0.32066 -0.124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6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217225" y="1047594"/>
            <a:ext cx="3346664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 Пети 7 грибов, а у Вовы 5 грибов. На сколько  грибов у Пети больше, чем у Вовы?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3387" y="2916146"/>
            <a:ext cx="3357332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 Катиной бабушки 2 козы. Это на 5 меньше, чем кур. Сколько кур у Катиной бабушки?                                                               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3387" y="4791644"/>
            <a:ext cx="334050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 и Лена собрали 7 грибов. Катя нашла 5 грибов. Сколько грибов нашла Лена?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67" y="956020"/>
            <a:ext cx="2201631" cy="92257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67" y="1964302"/>
            <a:ext cx="2205309" cy="161239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53" y="3684973"/>
            <a:ext cx="2183846" cy="16016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07451"/>
            <a:ext cx="2178480" cy="9738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224" y="471524"/>
            <a:ext cx="737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Подбери к каждой схеме задачу.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00108"/>
            <a:ext cx="2205309" cy="161239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5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46 L -0.31268 0.5863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42" y="29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217225" y="1047594"/>
            <a:ext cx="3346664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 Пети 7 грибов, а у Вовы 5 грибов. На сколько  грибов у Пети больше, чем у Вовы?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3387" y="2916146"/>
            <a:ext cx="3357332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 Катиной бабушки 2 козы. Это на 5 меньше, чем кур. Сколько кур у Катиной бабушки?                                                               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3387" y="4791644"/>
            <a:ext cx="334050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 и Лена собрали 7 грибов. Катя нашла 5 грибов. Сколько грибов нашла Лена?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67" y="956020"/>
            <a:ext cx="2201631" cy="92257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67" y="1964302"/>
            <a:ext cx="2205309" cy="161239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53" y="3684973"/>
            <a:ext cx="2183846" cy="16016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07451"/>
            <a:ext cx="2178480" cy="9738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224" y="471524"/>
            <a:ext cx="737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Подбери к каждой схеме задачу.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00108"/>
            <a:ext cx="2205309" cy="161239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67" y="5357826"/>
            <a:ext cx="2201631" cy="92257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6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32934 -0.122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Прямоугольник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554038"/>
            <a:ext cx="65595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1" descr="s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29162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10"/>
          <p:cNvSpPr>
            <a:spLocks noChangeArrowheads="1"/>
          </p:cNvSpPr>
          <p:nvPr/>
        </p:nvSpPr>
        <p:spPr bwMode="auto">
          <a:xfrm>
            <a:off x="500063" y="1785938"/>
            <a:ext cx="457200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altLang="ru-RU" sz="1800" b="1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Дети по лесу гуляли,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За природой наблюдали!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 Вверх на солнце посмотрели,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 И их лучики погрели.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 Бабочки летали,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 Крылышками махали.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 Дружно хлопнем: </a:t>
            </a:r>
            <a:r>
              <a:rPr lang="ru-RU" altLang="ru-RU" sz="2400" b="1">
                <a:solidFill>
                  <a:srgbClr val="0000FF"/>
                </a:solidFill>
                <a:latin typeface="Arial" charset="0"/>
              </a:rPr>
              <a:t>р</a:t>
            </a:r>
            <a:r>
              <a:rPr lang="ru-RU" altLang="ru-RU" sz="2400" b="1">
                <a:solidFill>
                  <a:srgbClr val="0000FF"/>
                </a:solidFill>
              </a:rPr>
              <a:t>аз, два, три, четыре, пять,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 Нам пора букет собрать.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 i="1">
                <a:solidFill>
                  <a:srgbClr val="0000FF"/>
                </a:solidFill>
              </a:rPr>
              <a:t> </a:t>
            </a:r>
            <a:r>
              <a:rPr lang="ru-RU" altLang="ru-RU" sz="2400" b="1">
                <a:solidFill>
                  <a:srgbClr val="0000FF"/>
                </a:solidFill>
              </a:rPr>
              <a:t>Раз присели, два присели,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 В руках ландыши запели. </a:t>
            </a:r>
          </a:p>
        </p:txBody>
      </p:sp>
      <p:pic>
        <p:nvPicPr>
          <p:cNvPr id="12" name="м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000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a4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765175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a3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214688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7aa69dac83194fc69a0626e2ebac3057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50018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7" descr="Картинка 77 из 824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785938"/>
            <a:ext cx="338455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7944" y="504825"/>
            <a:ext cx="4176464" cy="14398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b="0" dirty="0" smtClean="0">
                <a:solidFill>
                  <a:srgbClr val="FF0000"/>
                </a:solidFill>
                <a:latin typeface="Comic Sans MS" pitchFamily="66" charset="0"/>
              </a:rPr>
              <a:t>Работа в </a:t>
            </a:r>
            <a:r>
              <a:rPr lang="ru-RU" b="0" dirty="0" smtClean="0">
                <a:solidFill>
                  <a:srgbClr val="FF0000"/>
                </a:solidFill>
              </a:rPr>
              <a:t>парах</a:t>
            </a:r>
            <a:br>
              <a:rPr lang="ru-RU" b="0" dirty="0" smtClean="0">
                <a:solidFill>
                  <a:srgbClr val="FF0000"/>
                </a:solidFill>
              </a:rPr>
            </a:br>
            <a:endParaRPr lang="ru-RU" b="0" dirty="0" smtClean="0">
              <a:solidFill>
                <a:srgbClr val="FF0000"/>
              </a:solidFill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654050" y="3717032"/>
            <a:ext cx="7380288" cy="2393256"/>
          </a:xfrm>
          <a:prstGeom prst="rect">
            <a:avLst/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Comic Sans MS" pitchFamily="66" charset="0"/>
              </a:rPr>
              <a:t>Учебник </a:t>
            </a:r>
            <a:r>
              <a:rPr lang="ru-RU" altLang="ru-RU" b="1" smtClean="0">
                <a:solidFill>
                  <a:srgbClr val="FF0000"/>
                </a:solidFill>
                <a:latin typeface="Comic Sans MS" pitchFamily="66" charset="0"/>
              </a:rPr>
              <a:t>стр.67 </a:t>
            </a:r>
            <a:r>
              <a:rPr lang="ru-RU" altLang="ru-RU" b="1" dirty="0" smtClean="0">
                <a:solidFill>
                  <a:srgbClr val="FF0000"/>
                </a:solidFill>
                <a:latin typeface="Comic Sans MS" pitchFamily="66" charset="0"/>
              </a:rPr>
              <a:t>№ 4,5 . </a:t>
            </a:r>
            <a:endParaRPr lang="ru-RU" altLang="ru-RU" b="1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112649" name="Picture 9" descr="i?id=135166742-23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52463"/>
            <a:ext cx="3455987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62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7504" y="818831"/>
            <a:ext cx="9073008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некоторых тройках одно число равно сумме двух других. Найди все такие тройки.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8666" y="2708920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   5,   5;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7528" y="1916832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   1,   4;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29322" y="1916832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   4,   5;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916832"/>
            <a:ext cx="1680268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   9,   6;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7528" y="2708920"/>
            <a:ext cx="1680268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   0,   1;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2708920"/>
            <a:ext cx="1680268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6,   3,   3;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7504" y="3573016"/>
            <a:ext cx="8856984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процесс 6"/>
          <p:cNvSpPr/>
          <p:nvPr/>
        </p:nvSpPr>
        <p:spPr>
          <a:xfrm>
            <a:off x="299444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99444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299444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299444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299444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07504" y="5013176"/>
            <a:ext cx="8856984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5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7504" y="818831"/>
            <a:ext cx="9073008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некоторых тройках одно число равно сумме двух других. Найди все такие тройки.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8666" y="2708920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   5,   5;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7528" y="1916832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   1,   4;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29322" y="1916832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   4,   5;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916832"/>
            <a:ext cx="1680268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   9,   6;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7528" y="2708920"/>
            <a:ext cx="1680268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   0,   1;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2708920"/>
            <a:ext cx="1680268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6,   3,   3;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7504" y="3573016"/>
            <a:ext cx="8856984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21194" y="5991671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40312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60993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184190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151360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151360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25240" y="3697868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+ 6 = 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5856" y="3717032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+ 0 =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2160" y="3717032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6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07504" y="5013176"/>
            <a:ext cx="8856984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8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208 L 0.05434 -0.56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28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50289E-6 L 0.33855 -0.449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2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416 L 0.63003 -0.442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-21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611560" y="304800"/>
            <a:ext cx="8075240" cy="3340224"/>
          </a:xfrm>
          <a:prstGeom prst="cloudCallout">
            <a:avLst>
              <a:gd name="adj1" fmla="val 21005"/>
              <a:gd name="adj2" fmla="val 7077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/>
              <a:t>Прозвенел </a:t>
            </a:r>
            <a:r>
              <a:rPr lang="ru-RU" altLang="ru-RU" sz="2400" b="1" i="1" dirty="0"/>
              <a:t>и смолк звонок,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/>
              <a:t>Начинается урок.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/>
              <a:t>Проверьте всё ль в порядке: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/>
              <a:t>Книжки, ручки и тетрадки</a:t>
            </a:r>
            <a:r>
              <a:rPr lang="ru-RU" altLang="ru-RU" sz="2400" b="1" i="1" dirty="0" smtClean="0"/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err="1" smtClean="0"/>
              <a:t>Смело,чётко</a:t>
            </a:r>
            <a:r>
              <a:rPr lang="ru-RU" altLang="ru-RU" sz="2400" b="1" i="1" dirty="0" smtClean="0"/>
              <a:t> говорим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/>
              <a:t>И тихонечко сидим!</a:t>
            </a:r>
            <a:endParaRPr lang="ru-RU" altLang="ru-RU" sz="2400" b="1" i="1" dirty="0"/>
          </a:p>
        </p:txBody>
      </p:sp>
      <p:pic>
        <p:nvPicPr>
          <p:cNvPr id="5" name="Picture 2" descr="C:\Users\Елена\Desktop\с рабочего стола\100SSCAM\SL37429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853" y="3653263"/>
            <a:ext cx="365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1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79512" y="843552"/>
            <a:ext cx="8784976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некоторых тройках одно число равно разности  двух других. Найди все такие тройки.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1384" y="2214555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   8,  4;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26899" y="2214554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   4,   4;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22414" y="2214554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   7,   5;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7928" y="2214554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   2,   2;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3573016"/>
            <a:ext cx="8856984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504" y="5013176"/>
            <a:ext cx="8856984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процесс 10"/>
          <p:cNvSpPr/>
          <p:nvPr/>
        </p:nvSpPr>
        <p:spPr>
          <a:xfrm>
            <a:off x="299444" y="4365104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99444" y="4365104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99444" y="4365104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99444" y="4365104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99444" y="4365104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79512" y="843552"/>
            <a:ext cx="8784976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некоторых тройках одно число равно разности  двух других. Найди все такие тройки.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1384" y="2214555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   8,  4;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26899" y="2214554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   4,   4;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22414" y="2214554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   7,   5;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7928" y="2214554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   2,   2;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3573016"/>
            <a:ext cx="8856984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504" y="5013176"/>
            <a:ext cx="8856984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21194" y="5991671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55566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76247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99444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66614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66614" y="5770155"/>
            <a:ext cx="1680268" cy="523220"/>
          </a:xfrm>
          <a:prstGeom prst="flowChartProcess">
            <a:avLst/>
          </a:prstGeom>
          <a:solidFill>
            <a:srgbClr val="00FFFF">
              <a:alpha val="3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39552" y="3697868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4 =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2414" y="3588658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2 = 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6016" y="4221088"/>
            <a:ext cx="171451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5 = 2</a:t>
            </a:r>
          </a:p>
        </p:txBody>
      </p:sp>
    </p:spTree>
    <p:extLst>
      <p:ext uri="{BB962C8B-B14F-4D97-AF65-F5344CB8AC3E}">
        <p14:creationId xmlns:p14="http://schemas.microsoft.com/office/powerpoint/2010/main" val="253253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902 L 0.03108 -0.51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26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1.50289E-6 L 0.4882 -0.5153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0" y="-25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963613"/>
            <a:ext cx="8385175" cy="2640013"/>
          </a:xfrm>
        </p:spPr>
        <p:txBody>
          <a:bodyPr/>
          <a:lstStyle/>
          <a:p>
            <a:pPr eaLnBrk="1" hangingPunct="1">
              <a:defRPr/>
            </a:pPr>
            <a:r>
              <a:rPr lang="ru-RU" b="0" dirty="0" smtClean="0">
                <a:solidFill>
                  <a:srgbClr val="FFFF00"/>
                </a:solidFill>
              </a:rPr>
              <a:t>      </a:t>
            </a:r>
            <a:br>
              <a:rPr lang="ru-RU" b="0" dirty="0" smtClean="0">
                <a:solidFill>
                  <a:srgbClr val="FFFF00"/>
                </a:solidFill>
              </a:rPr>
            </a:br>
            <a:r>
              <a:rPr lang="ru-RU" b="0" dirty="0">
                <a:solidFill>
                  <a:srgbClr val="FFFF00"/>
                </a:solidFill>
              </a:rPr>
              <a:t/>
            </a:r>
            <a:br>
              <a:rPr lang="ru-RU" b="0" dirty="0">
                <a:solidFill>
                  <a:srgbClr val="FFFF00"/>
                </a:solidFill>
              </a:rPr>
            </a:br>
            <a:r>
              <a:rPr lang="ru-RU" b="0" dirty="0" smtClean="0">
                <a:solidFill>
                  <a:srgbClr val="FFFF00"/>
                </a:solidFill>
              </a:rPr>
              <a:t/>
            </a:r>
            <a:br>
              <a:rPr lang="ru-RU" b="0" dirty="0" smtClean="0">
                <a:solidFill>
                  <a:srgbClr val="FFFF00"/>
                </a:solidFill>
              </a:rPr>
            </a:br>
            <a:r>
              <a:rPr lang="ru-RU" b="0" dirty="0">
                <a:solidFill>
                  <a:srgbClr val="FFFF00"/>
                </a:solidFill>
              </a:rPr>
              <a:t/>
            </a:r>
            <a:br>
              <a:rPr lang="ru-RU" b="0" dirty="0">
                <a:solidFill>
                  <a:srgbClr val="FFFF00"/>
                </a:solidFill>
              </a:rPr>
            </a:br>
            <a:r>
              <a:rPr lang="ru-RU" b="0" dirty="0" smtClean="0">
                <a:solidFill>
                  <a:srgbClr val="FFFF00"/>
                </a:solidFill>
              </a:rPr>
              <a:t/>
            </a:r>
            <a:br>
              <a:rPr lang="ru-RU" b="0" dirty="0" smtClean="0">
                <a:solidFill>
                  <a:srgbClr val="FFFF00"/>
                </a:solidFill>
              </a:rPr>
            </a:br>
            <a:r>
              <a:rPr lang="ru-RU" b="0" dirty="0">
                <a:solidFill>
                  <a:srgbClr val="FFFF00"/>
                </a:solidFill>
              </a:rPr>
              <a:t> </a:t>
            </a:r>
            <a:r>
              <a:rPr lang="ru-RU" b="0" dirty="0" smtClean="0">
                <a:solidFill>
                  <a:srgbClr val="FFFF00"/>
                </a:solidFill>
              </a:rPr>
              <a:t>    </a:t>
            </a:r>
            <a:br>
              <a:rPr lang="ru-RU" b="0" dirty="0" smtClean="0">
                <a:solidFill>
                  <a:srgbClr val="FFFF00"/>
                </a:solidFill>
              </a:rPr>
            </a:br>
            <a:r>
              <a:rPr lang="ru-RU" b="0" dirty="0">
                <a:solidFill>
                  <a:srgbClr val="FFFF00"/>
                </a:solidFill>
              </a:rPr>
              <a:t/>
            </a:r>
            <a:br>
              <a:rPr lang="ru-RU" b="0" dirty="0">
                <a:solidFill>
                  <a:srgbClr val="FFFF00"/>
                </a:solidFill>
              </a:rPr>
            </a:br>
            <a:r>
              <a:rPr lang="ru-RU" b="0" dirty="0" smtClean="0">
                <a:solidFill>
                  <a:srgbClr val="FFFF00"/>
                </a:solidFill>
              </a:rPr>
              <a:t>        </a:t>
            </a:r>
            <a:r>
              <a:rPr lang="ru-RU" b="0" dirty="0" smtClean="0">
                <a:solidFill>
                  <a:srgbClr val="FF0000"/>
                </a:solidFill>
              </a:rPr>
              <a:t>Работа в группах.</a:t>
            </a:r>
            <a:br>
              <a:rPr lang="ru-RU" b="0" dirty="0" smtClean="0">
                <a:solidFill>
                  <a:srgbClr val="FF0000"/>
                </a:solidFill>
              </a:rPr>
            </a:br>
            <a:r>
              <a:rPr lang="ru-RU" b="0" dirty="0" smtClean="0">
                <a:solidFill>
                  <a:srgbClr val="FF0000"/>
                </a:solidFill>
              </a:rPr>
              <a:t/>
            </a:r>
            <a:br>
              <a:rPr lang="ru-RU" b="0" dirty="0" smtClean="0">
                <a:solidFill>
                  <a:srgbClr val="FF0000"/>
                </a:solidFill>
              </a:rPr>
            </a:br>
            <a:r>
              <a:rPr lang="ru-RU" b="0" dirty="0">
                <a:solidFill>
                  <a:srgbClr val="FF0000"/>
                </a:solidFill>
              </a:rPr>
              <a:t> </a:t>
            </a:r>
            <a:r>
              <a:rPr lang="ru-RU" b="0" dirty="0" smtClean="0">
                <a:solidFill>
                  <a:srgbClr val="FF0000"/>
                </a:solidFill>
              </a:rPr>
              <a:t>   </a:t>
            </a:r>
            <a:br>
              <a:rPr lang="ru-RU" b="0" dirty="0" smtClean="0">
                <a:solidFill>
                  <a:srgbClr val="FF0000"/>
                </a:solidFill>
              </a:rPr>
            </a:br>
            <a:r>
              <a:rPr lang="ru-RU" b="0" dirty="0" smtClean="0">
                <a:solidFill>
                  <a:srgbClr val="FF0000"/>
                </a:solidFill>
              </a:rPr>
              <a:t/>
            </a:r>
            <a:br>
              <a:rPr lang="ru-RU" b="0" dirty="0" smtClean="0">
                <a:solidFill>
                  <a:srgbClr val="FF0000"/>
                </a:solidFill>
              </a:rPr>
            </a:br>
            <a:r>
              <a:rPr lang="ru-RU" b="0" dirty="0">
                <a:solidFill>
                  <a:srgbClr val="FFFF00"/>
                </a:solidFill>
              </a:rPr>
              <a:t/>
            </a:r>
            <a:br>
              <a:rPr lang="ru-RU" b="0" dirty="0">
                <a:solidFill>
                  <a:srgbClr val="FFFF00"/>
                </a:solidFill>
              </a:rPr>
            </a:br>
            <a:r>
              <a:rPr lang="ru-RU" b="0" dirty="0" smtClean="0">
                <a:solidFill>
                  <a:srgbClr val="FFFF00"/>
                </a:solidFill>
              </a:rPr>
              <a:t/>
            </a:r>
            <a:br>
              <a:rPr lang="ru-RU" b="0" dirty="0" smtClean="0">
                <a:solidFill>
                  <a:srgbClr val="FFFF00"/>
                </a:solidFill>
              </a:rPr>
            </a:br>
            <a:endParaRPr lang="ru-RU" b="0" dirty="0" smtClean="0">
              <a:solidFill>
                <a:srgbClr val="FFFF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i="1" dirty="0" smtClean="0">
              <a:solidFill>
                <a:srgbClr val="800000"/>
              </a:solidFill>
            </a:endParaRPr>
          </a:p>
        </p:txBody>
      </p:sp>
      <p:pic>
        <p:nvPicPr>
          <p:cNvPr id="20484" name="Picture 6" descr="i?id=365668175-16-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568640"/>
            <a:ext cx="4752528" cy="35385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8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WordArt 2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424862" cy="1728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FF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Monotype Corsiva"/>
              </a:rPr>
              <a:t>ИТОГ УРОКА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539750" y="2671763"/>
            <a:ext cx="828040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6100">
                <a:effectLst>
                  <a:outerShdw blurRad="38100" dist="38100" dir="2700000" algn="tl">
                    <a:srgbClr val="000000"/>
                  </a:outerShdw>
                </a:effectLst>
              </a:rPr>
              <a:t>Чем занимались?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6100">
                <a:effectLst>
                  <a:outerShdw blurRad="38100" dist="38100" dir="2700000" algn="tl">
                    <a:srgbClr val="000000"/>
                  </a:outerShdw>
                </a:effectLst>
              </a:rPr>
              <a:t>Что повторили?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6100">
                <a:effectLst>
                  <a:outerShdw blurRad="38100" dist="38100" dir="2700000" algn="tl">
                    <a:srgbClr val="000000"/>
                  </a:outerShdw>
                </a:effectLst>
              </a:rPr>
              <a:t>Что узнали нового?</a:t>
            </a:r>
          </a:p>
        </p:txBody>
      </p:sp>
    </p:spTree>
    <p:extLst>
      <p:ext uri="{BB962C8B-B14F-4D97-AF65-F5344CB8AC3E}">
        <p14:creationId xmlns:p14="http://schemas.microsoft.com/office/powerpoint/2010/main" val="1740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1258888" y="836613"/>
            <a:ext cx="60499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Рефлексия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763713" y="1557338"/>
            <a:ext cx="70056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i="1">
                <a:latin typeface="Bookman Old Style" pitchFamily="18" charset="0"/>
              </a:rPr>
              <a:t>Оцени свою работу на уроке.</a:t>
            </a:r>
          </a:p>
        </p:txBody>
      </p:sp>
      <p:sp>
        <p:nvSpPr>
          <p:cNvPr id="22532" name="AutoShape 6"/>
          <p:cNvSpPr>
            <a:spLocks noChangeArrowheads="1"/>
          </p:cNvSpPr>
          <p:nvPr/>
        </p:nvSpPr>
        <p:spPr bwMode="auto">
          <a:xfrm>
            <a:off x="827088" y="2133600"/>
            <a:ext cx="914400" cy="9144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22533" name="AutoShape 7"/>
          <p:cNvSpPr>
            <a:spLocks noChangeArrowheads="1"/>
          </p:cNvSpPr>
          <p:nvPr/>
        </p:nvSpPr>
        <p:spPr bwMode="auto">
          <a:xfrm>
            <a:off x="827088" y="3284538"/>
            <a:ext cx="914400" cy="9144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22534" name="AutoShape 8"/>
          <p:cNvSpPr>
            <a:spLocks noChangeArrowheads="1"/>
          </p:cNvSpPr>
          <p:nvPr/>
        </p:nvSpPr>
        <p:spPr bwMode="auto">
          <a:xfrm>
            <a:off x="900113" y="4437063"/>
            <a:ext cx="914400" cy="9144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2195513" y="2205038"/>
            <a:ext cx="6284912" cy="915987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>
                <a:latin typeface="Bookman Old Style" pitchFamily="18" charset="0"/>
              </a:rPr>
              <a:t>Вы считаете, что урок прошёл для вас плодотворно, с пользой. Вы научились и можете помочь другим.</a:t>
            </a: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2195513" y="3429000"/>
            <a:ext cx="6284912" cy="915988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>
                <a:latin typeface="Bookman Old Style" pitchFamily="18" charset="0"/>
              </a:rPr>
              <a:t>Вы считаете, что научились решать примеры и задачи, знаете отличие фигур друг от друга, но вам ещё нужна помощь.</a:t>
            </a:r>
          </a:p>
        </p:txBody>
      </p:sp>
      <p:sp>
        <p:nvSpPr>
          <p:cNvPr id="22537" name="Text Box 16"/>
          <p:cNvSpPr txBox="1">
            <a:spLocks noChangeArrowheads="1"/>
          </p:cNvSpPr>
          <p:nvPr/>
        </p:nvSpPr>
        <p:spPr bwMode="auto">
          <a:xfrm>
            <a:off x="2195513" y="4652963"/>
            <a:ext cx="6284912" cy="36671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>
                <a:latin typeface="Bookman Old Style" pitchFamily="18" charset="0"/>
              </a:rPr>
              <a:t>Вы считаете, что было трудно на уроке.</a:t>
            </a:r>
          </a:p>
        </p:txBody>
      </p:sp>
    </p:spTree>
    <p:extLst>
      <p:ext uri="{BB962C8B-B14F-4D97-AF65-F5344CB8AC3E}">
        <p14:creationId xmlns:p14="http://schemas.microsoft.com/office/powerpoint/2010/main" val="20741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229600" cy="11521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 smtClean="0">
                <a:solidFill>
                  <a:srgbClr val="EE0E49"/>
                </a:solidFill>
              </a:rPr>
              <a:t>Спасибо за урок!</a:t>
            </a:r>
            <a:endParaRPr lang="ru-RU" altLang="ru-RU" dirty="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>
          <a:xfrm rot="10801451" flipV="1">
            <a:off x="323850" y="5707063"/>
            <a:ext cx="8494713" cy="1150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800" smtClean="0">
                <a:solidFill>
                  <a:srgbClr val="EE0E49"/>
                </a:solidFill>
              </a:rPr>
              <a:t>Молодцы!</a:t>
            </a:r>
          </a:p>
        </p:txBody>
      </p:sp>
      <p:pic>
        <p:nvPicPr>
          <p:cNvPr id="13317" name="Picture 6" descr="DD0100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91" y="3356992"/>
            <a:ext cx="190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DD0100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2060848"/>
            <a:ext cx="190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t="9547"/>
          <a:stretch>
            <a:fillRect/>
          </a:stretch>
        </p:blipFill>
        <p:spPr bwMode="auto">
          <a:xfrm>
            <a:off x="2771800" y="1106710"/>
            <a:ext cx="3930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987138" y="4042048"/>
            <a:ext cx="8229600" cy="21859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58004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7333" name="Picture 5" descr="25639379_solninn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1209551"/>
            <a:ext cx="3657600" cy="4022725"/>
          </a:xfrm>
          <a:prstGeom prst="rect">
            <a:avLst/>
          </a:prstGeom>
        </p:spPr>
      </p:pic>
      <p:sp>
        <p:nvSpPr>
          <p:cNvPr id="227332" name="WordArt 4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71294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моё настроение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3963525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i?id=76001932-19-2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980728"/>
            <a:ext cx="3841750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2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 rot="-1202468">
            <a:off x="1187450" y="4868863"/>
            <a:ext cx="8636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684213" y="3789363"/>
            <a:ext cx="1152525" cy="11525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900113" y="260350"/>
            <a:ext cx="7632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ru-RU" altLang="ru-RU" sz="6000" b="1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476375" y="260350"/>
            <a:ext cx="662463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400" b="1">
                <a:solidFill>
                  <a:srgbClr val="FFFF00"/>
                </a:solidFill>
              </a:rPr>
              <a:t>Найди ответ к примеру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979613" y="1341438"/>
            <a:ext cx="15128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/>
              <a:t>4+3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995738" y="1341438"/>
            <a:ext cx="1439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/>
              <a:t>5-2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724525" y="1341438"/>
            <a:ext cx="129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/>
              <a:t>7-2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7380288" y="1341438"/>
            <a:ext cx="17637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/>
              <a:t>3+3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2051050" y="2420938"/>
            <a:ext cx="504825" cy="771525"/>
          </a:xfrm>
          <a:prstGeom prst="rect">
            <a:avLst/>
          </a:prstGeom>
          <a:solidFill>
            <a:srgbClr val="AFEC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400">
                <a:solidFill>
                  <a:srgbClr val="C83000"/>
                </a:solidFill>
              </a:rPr>
              <a:t>4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2987675" y="2420938"/>
            <a:ext cx="504825" cy="771525"/>
          </a:xfrm>
          <a:prstGeom prst="rect">
            <a:avLst/>
          </a:prstGeom>
          <a:solidFill>
            <a:srgbClr val="AFEC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400">
                <a:solidFill>
                  <a:srgbClr val="C83000"/>
                </a:solidFill>
              </a:rPr>
              <a:t>7</a:t>
            </a: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3851275" y="2420938"/>
            <a:ext cx="503238" cy="771525"/>
          </a:xfrm>
          <a:prstGeom prst="rect">
            <a:avLst/>
          </a:prstGeom>
          <a:solidFill>
            <a:srgbClr val="AFEC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400">
                <a:solidFill>
                  <a:srgbClr val="C83000"/>
                </a:solidFill>
              </a:rPr>
              <a:t>2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4716463" y="2420938"/>
            <a:ext cx="504825" cy="771525"/>
          </a:xfrm>
          <a:prstGeom prst="rect">
            <a:avLst/>
          </a:prstGeom>
          <a:solidFill>
            <a:srgbClr val="AFEC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400">
                <a:solidFill>
                  <a:srgbClr val="C83000"/>
                </a:solidFill>
              </a:rPr>
              <a:t>5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5580063" y="2420938"/>
            <a:ext cx="504825" cy="771525"/>
          </a:xfrm>
          <a:prstGeom prst="rect">
            <a:avLst/>
          </a:prstGeom>
          <a:solidFill>
            <a:srgbClr val="AFEC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400">
                <a:solidFill>
                  <a:srgbClr val="C83000"/>
                </a:solidFill>
              </a:rPr>
              <a:t>1</a:t>
            </a: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6516688" y="2420938"/>
            <a:ext cx="503237" cy="771525"/>
          </a:xfrm>
          <a:prstGeom prst="rect">
            <a:avLst/>
          </a:prstGeom>
          <a:solidFill>
            <a:srgbClr val="AFEC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400">
                <a:solidFill>
                  <a:srgbClr val="C83000"/>
                </a:solidFill>
              </a:rPr>
              <a:t>3</a:t>
            </a: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7380288" y="2420938"/>
            <a:ext cx="504825" cy="771525"/>
          </a:xfrm>
          <a:prstGeom prst="rect">
            <a:avLst/>
          </a:prstGeom>
          <a:solidFill>
            <a:srgbClr val="AFEC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400">
                <a:solidFill>
                  <a:srgbClr val="C83000"/>
                </a:solidFill>
              </a:rPr>
              <a:t>6</a:t>
            </a:r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8243888" y="2420938"/>
            <a:ext cx="504825" cy="771525"/>
          </a:xfrm>
          <a:prstGeom prst="rect">
            <a:avLst/>
          </a:prstGeom>
          <a:solidFill>
            <a:srgbClr val="AFEC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400">
                <a:solidFill>
                  <a:srgbClr val="C83000"/>
                </a:solidFill>
              </a:rPr>
              <a:t>8</a:t>
            </a:r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2268538" y="3644900"/>
            <a:ext cx="1366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>
                <a:solidFill>
                  <a:schemeClr val="hlink"/>
                </a:solidFill>
              </a:rPr>
              <a:t>6-4</a:t>
            </a:r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3924300" y="3644900"/>
            <a:ext cx="1511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>
                <a:solidFill>
                  <a:schemeClr val="hlink"/>
                </a:solidFill>
              </a:rPr>
              <a:t>1+3</a:t>
            </a:r>
          </a:p>
        </p:txBody>
      </p:sp>
      <p:sp>
        <p:nvSpPr>
          <p:cNvPr id="7188" name="Text Box 21"/>
          <p:cNvSpPr txBox="1">
            <a:spLocks noChangeArrowheads="1"/>
          </p:cNvSpPr>
          <p:nvPr/>
        </p:nvSpPr>
        <p:spPr bwMode="auto">
          <a:xfrm>
            <a:off x="5724525" y="3644900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>
                <a:solidFill>
                  <a:schemeClr val="hlink"/>
                </a:solidFill>
              </a:rPr>
              <a:t>6-5</a:t>
            </a:r>
          </a:p>
        </p:txBody>
      </p:sp>
      <p:sp>
        <p:nvSpPr>
          <p:cNvPr id="7189" name="Text Box 22"/>
          <p:cNvSpPr txBox="1">
            <a:spLocks noChangeArrowheads="1"/>
          </p:cNvSpPr>
          <p:nvPr/>
        </p:nvSpPr>
        <p:spPr bwMode="auto">
          <a:xfrm>
            <a:off x="7235825" y="3644900"/>
            <a:ext cx="1908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>
                <a:solidFill>
                  <a:schemeClr val="hlink"/>
                </a:solidFill>
              </a:rPr>
              <a:t>10-2</a:t>
            </a:r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>
            <a:off x="2771775" y="1989138"/>
            <a:ext cx="504825" cy="433387"/>
          </a:xfrm>
          <a:prstGeom prst="line">
            <a:avLst/>
          </a:prstGeom>
          <a:noFill/>
          <a:ln w="38100">
            <a:solidFill>
              <a:srgbClr val="6D56F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>
            <a:off x="4643438" y="2133600"/>
            <a:ext cx="2089150" cy="287338"/>
          </a:xfrm>
          <a:prstGeom prst="line">
            <a:avLst/>
          </a:prstGeom>
          <a:noFill/>
          <a:ln w="38100">
            <a:solidFill>
              <a:srgbClr val="6D56F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1" name="Line 25"/>
          <p:cNvSpPr>
            <a:spLocks noChangeShapeType="1"/>
          </p:cNvSpPr>
          <p:nvPr/>
        </p:nvSpPr>
        <p:spPr bwMode="auto">
          <a:xfrm flipH="1">
            <a:off x="5076825" y="2060575"/>
            <a:ext cx="1295400" cy="360363"/>
          </a:xfrm>
          <a:prstGeom prst="line">
            <a:avLst/>
          </a:prstGeom>
          <a:noFill/>
          <a:ln w="38100">
            <a:solidFill>
              <a:srgbClr val="6D56F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 flipH="1">
            <a:off x="7667625" y="2060575"/>
            <a:ext cx="433388" cy="360363"/>
          </a:xfrm>
          <a:prstGeom prst="line">
            <a:avLst/>
          </a:prstGeom>
          <a:noFill/>
          <a:ln w="38100">
            <a:solidFill>
              <a:srgbClr val="6D56F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3" name="Line 27"/>
          <p:cNvSpPr>
            <a:spLocks noChangeShapeType="1"/>
          </p:cNvSpPr>
          <p:nvPr/>
        </p:nvSpPr>
        <p:spPr bwMode="auto">
          <a:xfrm flipV="1">
            <a:off x="2916238" y="3213100"/>
            <a:ext cx="1150937" cy="792163"/>
          </a:xfrm>
          <a:prstGeom prst="line">
            <a:avLst/>
          </a:prstGeom>
          <a:noFill/>
          <a:ln w="38100">
            <a:solidFill>
              <a:srgbClr val="6D56F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 flipH="1" flipV="1">
            <a:off x="2268538" y="3213100"/>
            <a:ext cx="2374900" cy="647700"/>
          </a:xfrm>
          <a:prstGeom prst="line">
            <a:avLst/>
          </a:prstGeom>
          <a:noFill/>
          <a:ln w="38100">
            <a:solidFill>
              <a:srgbClr val="6D56F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5" name="Line 29"/>
          <p:cNvSpPr>
            <a:spLocks noChangeShapeType="1"/>
          </p:cNvSpPr>
          <p:nvPr/>
        </p:nvSpPr>
        <p:spPr bwMode="auto">
          <a:xfrm flipH="1" flipV="1">
            <a:off x="5867400" y="3213100"/>
            <a:ext cx="504825" cy="792163"/>
          </a:xfrm>
          <a:prstGeom prst="line">
            <a:avLst/>
          </a:prstGeom>
          <a:noFill/>
          <a:ln w="38100">
            <a:solidFill>
              <a:srgbClr val="6D56F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6" name="Line 30"/>
          <p:cNvSpPr>
            <a:spLocks noChangeShapeType="1"/>
          </p:cNvSpPr>
          <p:nvPr/>
        </p:nvSpPr>
        <p:spPr bwMode="auto">
          <a:xfrm flipV="1">
            <a:off x="8243888" y="3213100"/>
            <a:ext cx="288925" cy="792163"/>
          </a:xfrm>
          <a:prstGeom prst="line">
            <a:avLst/>
          </a:prstGeom>
          <a:noFill/>
          <a:ln w="38100">
            <a:solidFill>
              <a:srgbClr val="6D56F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3924300" y="4868863"/>
            <a:ext cx="3743325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 b="1">
                <a:solidFill>
                  <a:srgbClr val="C83000"/>
                </a:solidFill>
              </a:rPr>
              <a:t>Здорово!</a:t>
            </a:r>
          </a:p>
        </p:txBody>
      </p:sp>
      <p:pic>
        <p:nvPicPr>
          <p:cNvPr id="7199" name="Picture 3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21388"/>
            <a:ext cx="606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3" descr="i?id=9305004-06-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205105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39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9" grpId="0" animBg="1"/>
      <p:bldP spid="101400" grpId="0" animBg="1"/>
      <p:bldP spid="101401" grpId="0" animBg="1"/>
      <p:bldP spid="101402" grpId="0" animBg="1"/>
      <p:bldP spid="101403" grpId="0" animBg="1"/>
      <p:bldP spid="101404" grpId="0" animBg="1"/>
      <p:bldP spid="101405" grpId="0" animBg="1"/>
      <p:bldP spid="101406" grpId="0" animBg="1"/>
      <p:bldP spid="1014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 rot="-1687881">
            <a:off x="8172450" y="4292600"/>
            <a:ext cx="5032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476375" y="333375"/>
            <a:ext cx="6264275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>
                <a:solidFill>
                  <a:srgbClr val="FFFF00"/>
                </a:solidFill>
              </a:rPr>
              <a:t>Найди ошибку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844675"/>
            <a:ext cx="28797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>
                <a:solidFill>
                  <a:schemeClr val="hlink"/>
                </a:solidFill>
              </a:rPr>
              <a:t>8-4=4 3+4=6 7+2=9 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851275" y="1844675"/>
            <a:ext cx="23764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>
                <a:solidFill>
                  <a:schemeClr val="hlink"/>
                </a:solidFill>
              </a:rPr>
              <a:t>9-3=5 6-2=4 8-3=4</a:t>
            </a:r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H="1">
            <a:off x="2268538" y="2997200"/>
            <a:ext cx="503237" cy="576263"/>
          </a:xfrm>
          <a:prstGeom prst="line">
            <a:avLst/>
          </a:prstGeom>
          <a:noFill/>
          <a:ln w="38100">
            <a:solidFill>
              <a:srgbClr val="C83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700338" y="2781300"/>
            <a:ext cx="43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>
                <a:solidFill>
                  <a:srgbClr val="6D56F8"/>
                </a:solidFill>
              </a:rPr>
              <a:t>7</a:t>
            </a:r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H="1">
            <a:off x="5508625" y="1989138"/>
            <a:ext cx="431800" cy="647700"/>
          </a:xfrm>
          <a:prstGeom prst="line">
            <a:avLst/>
          </a:prstGeom>
          <a:noFill/>
          <a:ln w="38100">
            <a:solidFill>
              <a:srgbClr val="C83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5795963" y="1844675"/>
            <a:ext cx="647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>
                <a:solidFill>
                  <a:srgbClr val="6D56F8"/>
                </a:solidFill>
              </a:rPr>
              <a:t>6</a:t>
            </a: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 flipH="1">
            <a:off x="5435600" y="3789363"/>
            <a:ext cx="576263" cy="719137"/>
          </a:xfrm>
          <a:prstGeom prst="line">
            <a:avLst/>
          </a:prstGeom>
          <a:noFill/>
          <a:ln w="38100">
            <a:solidFill>
              <a:srgbClr val="C83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5795963" y="3716338"/>
            <a:ext cx="5762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>
                <a:solidFill>
                  <a:srgbClr val="6D56F8"/>
                </a:solidFill>
              </a:rPr>
              <a:t>5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611188" y="4652963"/>
            <a:ext cx="54737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6000" b="1">
                <a:solidFill>
                  <a:srgbClr val="C83000"/>
                </a:solidFill>
              </a:rPr>
              <a:t>Какие умные!</a:t>
            </a:r>
          </a:p>
        </p:txBody>
      </p:sp>
      <p:pic>
        <p:nvPicPr>
          <p:cNvPr id="8205" name="Picture 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21388"/>
            <a:ext cx="606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5" descr="i?id=120401869-23-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3213100"/>
            <a:ext cx="19288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1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nimBg="1"/>
      <p:bldP spid="102408" grpId="0"/>
      <p:bldP spid="102409" grpId="0" animBg="1"/>
      <p:bldP spid="102411" grpId="0" animBg="1"/>
      <p:bldP spid="102412" grpId="0"/>
      <p:bldP spid="1024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845550" cy="609600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4800" b="1" dirty="0" smtClean="0"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4800" b="1" dirty="0" smtClean="0">
                <a:latin typeface="Arial Black" pitchFamily="34" charset="0"/>
              </a:rPr>
              <a:t>а-4    а+4</a:t>
            </a:r>
          </a:p>
          <a:p>
            <a:pPr eaLnBrk="1" hangingPunct="1">
              <a:buFontTx/>
              <a:buNone/>
            </a:pPr>
            <a:endParaRPr lang="ru-RU" altLang="ru-RU" sz="4800" b="1" dirty="0" smtClean="0"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4800" b="1" dirty="0" smtClean="0">
                <a:latin typeface="Arial Black" pitchFamily="34" charset="0"/>
              </a:rPr>
              <a:t>    -5=4             </a:t>
            </a:r>
            <a:r>
              <a:rPr lang="en-US" altLang="ru-RU" sz="4800" b="1" dirty="0" smtClean="0">
                <a:latin typeface="Arial Black" pitchFamily="34" charset="0"/>
              </a:rPr>
              <a:t>k</a:t>
            </a:r>
            <a:r>
              <a:rPr lang="ru-RU" altLang="ru-RU" sz="4800" b="1" dirty="0" smtClean="0">
                <a:latin typeface="Arial Black" pitchFamily="34" charset="0"/>
              </a:rPr>
              <a:t>+5     </a:t>
            </a:r>
            <a:r>
              <a:rPr lang="en-US" altLang="ru-RU" sz="4800" b="1" dirty="0" smtClean="0">
                <a:latin typeface="Arial Black" pitchFamily="34" charset="0"/>
              </a:rPr>
              <a:t>k</a:t>
            </a:r>
            <a:r>
              <a:rPr lang="ru-RU" altLang="ru-RU" sz="4800" b="1" dirty="0" smtClean="0">
                <a:latin typeface="Arial Black" pitchFamily="34" charset="0"/>
              </a:rPr>
              <a:t>+3</a:t>
            </a:r>
          </a:p>
          <a:p>
            <a:pPr eaLnBrk="1" hangingPunct="1">
              <a:buFontTx/>
              <a:buNone/>
            </a:pPr>
            <a:endParaRPr lang="ru-RU" altLang="ru-RU" sz="4800" b="1" dirty="0" smtClean="0"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4800" b="1">
                <a:latin typeface="Arial Black" pitchFamily="34" charset="0"/>
              </a:rPr>
              <a:t> </a:t>
            </a:r>
            <a:r>
              <a:rPr lang="ru-RU" altLang="ru-RU" sz="4800" b="1" smtClean="0">
                <a:latin typeface="Arial Black" pitchFamily="34" charset="0"/>
              </a:rPr>
              <a:t>                      </a:t>
            </a:r>
            <a:r>
              <a:rPr lang="ru-RU" altLang="ru-RU" sz="4800" b="1" dirty="0" smtClean="0">
                <a:latin typeface="Arial Black" pitchFamily="34" charset="0"/>
              </a:rPr>
              <a:t>а-8      а-7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258888" y="765175"/>
            <a:ext cx="2174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7200" b="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187450" y="836613"/>
            <a:ext cx="6477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187450" y="836613"/>
            <a:ext cx="647700" cy="720725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636838"/>
            <a:ext cx="720725" cy="79216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6300788" y="2636838"/>
            <a:ext cx="720725" cy="79216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6156325" y="4437063"/>
            <a:ext cx="720725" cy="79216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187450" y="620713"/>
            <a:ext cx="6477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7200" b="0">
                <a:solidFill>
                  <a:srgbClr val="E81F0A"/>
                </a:solidFill>
              </a:rPr>
              <a:t>&lt;</a:t>
            </a:r>
            <a:endParaRPr lang="ru-RU" altLang="ru-RU" sz="7200" b="0">
              <a:solidFill>
                <a:srgbClr val="E81F0A"/>
              </a:solidFill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0" y="2492375"/>
            <a:ext cx="6842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7200" b="0">
                <a:solidFill>
                  <a:srgbClr val="E81F0A"/>
                </a:solidFill>
              </a:rPr>
              <a:t>9</a:t>
            </a:r>
            <a:endParaRPr lang="ru-RU" altLang="ru-RU" sz="7200" b="0">
              <a:solidFill>
                <a:srgbClr val="E81F0A"/>
              </a:solidFill>
            </a:endParaRP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4427538" y="692150"/>
            <a:ext cx="41767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b="0"/>
              <a:t>10-k    10-</a:t>
            </a:r>
            <a:r>
              <a:rPr lang="ru-RU" altLang="ru-RU" b="0"/>
              <a:t>а</a:t>
            </a: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6227763" y="765175"/>
            <a:ext cx="649287" cy="6477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6300788" y="2492375"/>
            <a:ext cx="7191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7200" b="0">
                <a:solidFill>
                  <a:srgbClr val="E81F0A"/>
                </a:solidFill>
              </a:rPr>
              <a:t>&gt;</a:t>
            </a:r>
            <a:endParaRPr lang="ru-RU" altLang="ru-RU" sz="7200" b="0">
              <a:solidFill>
                <a:srgbClr val="E81F0A"/>
              </a:solidFill>
            </a:endParaRP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6084888" y="4221163"/>
            <a:ext cx="7207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7200" b="0">
                <a:solidFill>
                  <a:srgbClr val="E81F0A"/>
                </a:solidFill>
              </a:rPr>
              <a:t>&lt;</a:t>
            </a:r>
            <a:endParaRPr lang="ru-RU" altLang="ru-RU" sz="7200" b="0">
              <a:solidFill>
                <a:srgbClr val="E81F0A"/>
              </a:solidFill>
            </a:endParaRP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0" y="2420938"/>
            <a:ext cx="6842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7200" b="0">
                <a:solidFill>
                  <a:srgbClr val="00FF00"/>
                </a:solidFill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21472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0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0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  <p:bldP spid="50185" grpId="0" animBg="1"/>
      <p:bldP spid="50186" grpId="0" animBg="1"/>
      <p:bldP spid="50188" grpId="0" animBg="1"/>
      <p:bldP spid="50189" grpId="0"/>
      <p:bldP spid="50190" grpId="0"/>
      <p:bldP spid="50190" grpId="1"/>
      <p:bldP spid="50200" grpId="0" animBg="1"/>
      <p:bldP spid="502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42844" y="857232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«Уравнение»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3" y="1484785"/>
            <a:ext cx="4987793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0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74638"/>
            <a:ext cx="8424863" cy="9937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b="0" dirty="0">
                <a:solidFill>
                  <a:srgbClr val="A50021"/>
                </a:solidFill>
              </a:rPr>
              <a:t> </a:t>
            </a:r>
            <a:r>
              <a:rPr lang="ru-RU" b="0" dirty="0" smtClean="0">
                <a:solidFill>
                  <a:srgbClr val="A50021"/>
                </a:solidFill>
              </a:rPr>
              <a:t>Работа с учебником</a:t>
            </a:r>
            <a:br>
              <a:rPr lang="ru-RU" b="0" dirty="0" smtClean="0">
                <a:solidFill>
                  <a:srgbClr val="A50021"/>
                </a:solidFill>
              </a:rPr>
            </a:br>
            <a:endParaRPr lang="ru-RU" b="0" dirty="0" smtClean="0">
              <a:solidFill>
                <a:srgbClr val="A50021"/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132138" y="2708275"/>
            <a:ext cx="20161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3995936" y="1773238"/>
            <a:ext cx="4897239" cy="19431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ru-RU" altLang="ru-RU" sz="2800" b="1" dirty="0">
                <a:solidFill>
                  <a:srgbClr val="800000"/>
                </a:solidFill>
                <a:latin typeface="Tahoma" pitchFamily="34" charset="0"/>
              </a:rPr>
              <a:t>с. </a:t>
            </a:r>
            <a:r>
              <a:rPr lang="ru-RU" altLang="ru-RU" sz="2800" b="1" dirty="0" smtClean="0">
                <a:solidFill>
                  <a:srgbClr val="800000"/>
                </a:solidFill>
                <a:latin typeface="Tahoma" pitchFamily="34" charset="0"/>
              </a:rPr>
              <a:t>66№ 1,2,3,4,5,6</a:t>
            </a:r>
            <a:endParaRPr lang="ru-RU" altLang="ru-RU" sz="2800" b="1" dirty="0">
              <a:solidFill>
                <a:srgbClr val="800000"/>
              </a:solidFill>
              <a:latin typeface="Tahoma" pitchFamily="34" charset="0"/>
            </a:endParaRPr>
          </a:p>
        </p:txBody>
      </p:sp>
      <p:pic>
        <p:nvPicPr>
          <p:cNvPr id="17414" name="Picture 5" descr="Картинка 201 из 13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24479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13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6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7164</TotalTime>
  <Words>835</Words>
  <Application>Microsoft Office PowerPoint</Application>
  <PresentationFormat>Экран (4:3)</PresentationFormat>
  <Paragraphs>187</Paragraphs>
  <Slides>25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   Урок математики        в 1 классе                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Работа с учебником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парах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Работа в группах.          </vt:lpstr>
      <vt:lpstr>Презентация PowerPoint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Лукашина</cp:lastModifiedBy>
  <cp:revision>838</cp:revision>
  <dcterms:created xsi:type="dcterms:W3CDTF">2010-10-26T14:31:01Z</dcterms:created>
  <dcterms:modified xsi:type="dcterms:W3CDTF">2020-08-14T13:07:48Z</dcterms:modified>
</cp:coreProperties>
</file>