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56" r:id="rId4"/>
    <p:sldId id="259" r:id="rId5"/>
    <p:sldId id="261" r:id="rId6"/>
    <p:sldId id="271" r:id="rId7"/>
    <p:sldId id="262" r:id="rId8"/>
    <p:sldId id="260" r:id="rId9"/>
    <p:sldId id="270" r:id="rId10"/>
    <p:sldId id="263" r:id="rId11"/>
    <p:sldId id="272" r:id="rId12"/>
    <p:sldId id="264" r:id="rId13"/>
    <p:sldId id="273" r:id="rId14"/>
    <p:sldId id="265" r:id="rId15"/>
    <p:sldId id="274" r:id="rId16"/>
    <p:sldId id="266" r:id="rId17"/>
    <p:sldId id="267" r:id="rId18"/>
    <p:sldId id="275" r:id="rId19"/>
    <p:sldId id="269" r:id="rId20"/>
    <p:sldId id="276" r:id="rId21"/>
    <p:sldId id="268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C1C1C"/>
    <a:srgbClr val="292929"/>
    <a:srgbClr val="006600"/>
    <a:srgbClr val="FF5050"/>
    <a:srgbClr val="99FF66"/>
    <a:srgbClr val="FF3300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AC7EF-C153-4F99-9625-7DF3737B8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65FEA-4024-4FB2-ADAA-6EFC7F1FF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7E65A-9046-42CC-81D8-FE4A18FB6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B3760-3B44-4514-BCE5-69FB5BB9E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BD68E-2E98-4655-9F5B-68CA01708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F6E0E-216B-49CB-AF25-7516FEE30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A621B-63BB-457F-8058-10DD394CF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F0B5D-347E-4465-8FE9-C6DAB5DC9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9A5FE-3F98-4501-BB82-4E30FC8D3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597F9-7843-43EC-ADA3-7804052CE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775CD-D0E6-4C0E-B99C-76ADEA1E7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F8CFC-FA35-4C7D-9110-A20704A50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01EB2-5321-4AD7-ADBF-C5FC14442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A3011-FD20-4969-A998-FFE4179DB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66"/>
            </a:gs>
            <a:gs pos="100000">
              <a:srgbClr val="FF5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B8D41D6-76BA-4308-B8C1-6EF092BD2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  <p:sldLayoutId id="2147483662" r:id="rId14"/>
  </p:sldLayoutIdLst>
  <p:transition advClick="0" advTm="10000"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44;&#1077;&#1090;&#1089;&#1082;&#1080;&#1077;%20&#1088;&#1072;&#1073;&#1086;&#1090;&#1099;\&#1055;&#1054;&#1052;&#1053;&#1048;%20&#1055;&#1056;&#1040;&#1042;&#1048;&#1051;&#1040;%20&#1044;&#1042;&#1048;&#1046;&#1045;&#1053;&#1048;&#1071;%20&#1050;&#1040;&#1050;%20&#1058;&#1040;&#1041;&#1051;&#1048;&#1062;&#1059;%20&#1059;&#1052;&#1053;&#1054;&#1046;&#1045;&#1053;&#1048;&#1071;%20&#1096;&#1082;%201149\&#1050;&#1086;&#1075;&#1076;&#1072;%20&#1087;&#1086;&#1102;&#1090;%20&#1089;&#1074;&#1077;&#1090;&#1086;&#1092;&#1086;&#1088;&#1099;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Monotype Corsiva" pitchFamily="66" charset="0"/>
              </a:rPr>
              <a:t>«ПОМНИ  ПРАВИЛА  ДВИЖЕНИЯ КАК  ТАБЛИЦУ  УМНОЖЕНИЯ»</a:t>
            </a:r>
          </a:p>
        </p:txBody>
      </p:sp>
      <p:pic>
        <p:nvPicPr>
          <p:cNvPr id="5" name="Picture 12" descr="svetoforch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44196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blinds/>
      </p:transition>
    </mc:Choice>
    <mc:Fallback>
      <p:transition>
        <p:blinds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dirty="0">
                <a:solidFill>
                  <a:srgbClr val="006600"/>
                </a:solidFill>
                <a:latin typeface="Monotype Corsiva" pitchFamily="66" charset="0"/>
              </a:rPr>
              <a:t>Знак "Осторожно Дети"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b="1"/>
          </a:p>
          <a:p>
            <a:pPr eaLnBrk="1" hangingPunct="1">
              <a:buFontTx/>
              <a:buNone/>
            </a:pPr>
            <a:r>
              <a:rPr lang="ru-RU" sz="2800" b="1">
                <a:latin typeface="Verdana" pitchFamily="34" charset="0"/>
              </a:rPr>
              <a:t>   </a:t>
            </a:r>
            <a:r>
              <a:rPr lang="ru-RU" sz="2800" b="1">
                <a:solidFill>
                  <a:srgbClr val="006600"/>
                </a:solidFill>
                <a:latin typeface="Verdana" pitchFamily="34" charset="0"/>
              </a:rPr>
              <a:t>Посреди дороги дети,</a:t>
            </a:r>
            <a:br>
              <a:rPr lang="ru-RU" sz="2800" b="1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>
                <a:solidFill>
                  <a:srgbClr val="006600"/>
                </a:solidFill>
                <a:latin typeface="Verdana" pitchFamily="34" charset="0"/>
              </a:rPr>
              <a:t>Мы всегда за них в ответе.</a:t>
            </a:r>
            <a:br>
              <a:rPr lang="ru-RU" sz="2800" b="1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>
                <a:solidFill>
                  <a:srgbClr val="006600"/>
                </a:solidFill>
                <a:latin typeface="Verdana" pitchFamily="34" charset="0"/>
              </a:rPr>
              <a:t>Чтоб не плакал их родитель,</a:t>
            </a:r>
            <a:br>
              <a:rPr lang="ru-RU" sz="2800" b="1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>
                <a:solidFill>
                  <a:srgbClr val="006600"/>
                </a:solidFill>
                <a:latin typeface="Verdana" pitchFamily="34" charset="0"/>
              </a:rPr>
              <a:t>Будь внимательней, водитель! </a:t>
            </a:r>
          </a:p>
        </p:txBody>
      </p:sp>
      <p:pic>
        <p:nvPicPr>
          <p:cNvPr id="8196" name="Picture 14" descr="8bd690c1ccdc225791a49244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851025"/>
            <a:ext cx="40322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машинка1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692150"/>
            <a:ext cx="3686175" cy="3992563"/>
          </a:xfrm>
        </p:spPr>
      </p:pic>
      <p:pic>
        <p:nvPicPr>
          <p:cNvPr id="33798" name="Picture 6" descr="машинка2"/>
          <p:cNvPicPr>
            <a:picLocks noChangeAspect="1" noChangeArrowheads="1"/>
          </p:cNvPicPr>
          <p:nvPr/>
        </p:nvPicPr>
        <p:blipFill>
          <a:blip r:embed="rId4" cstate="print"/>
          <a:srcRect l="10449"/>
          <a:stretch>
            <a:fillRect/>
          </a:stretch>
        </p:blipFill>
        <p:spPr bwMode="auto">
          <a:xfrm>
            <a:off x="-973138" y="1484313"/>
            <a:ext cx="5221288" cy="7545387"/>
          </a:xfrm>
          <a:prstGeom prst="rect">
            <a:avLst/>
          </a:prstGeom>
          <a:noFill/>
        </p:spPr>
      </p:pic>
      <p:pic>
        <p:nvPicPr>
          <p:cNvPr id="33801" name="Picture 9" descr="мальчи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3900" y="620713"/>
            <a:ext cx="1577975" cy="2085975"/>
          </a:xfrm>
          <a:prstGeom prst="rect">
            <a:avLst/>
          </a:prstGeom>
          <a:noFill/>
        </p:spPr>
      </p:pic>
      <p:pic>
        <p:nvPicPr>
          <p:cNvPr id="33800" name="Picture 8" descr="девочка с лисичкой"/>
          <p:cNvPicPr>
            <a:picLocks noChangeAspect="1" noChangeArrowheads="1"/>
          </p:cNvPicPr>
          <p:nvPr/>
        </p:nvPicPr>
        <p:blipFill>
          <a:blip r:embed="rId6" cstate="print"/>
          <a:srcRect b="5536"/>
          <a:stretch>
            <a:fillRect/>
          </a:stretch>
        </p:blipFill>
        <p:spPr bwMode="auto">
          <a:xfrm>
            <a:off x="4479925" y="0"/>
            <a:ext cx="2363788" cy="32416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61E-6 C -0.00295 0.08073 -0.00573 0.16146 0.01736 0.19893 C 0.04063 0.23641 0.11927 0.18598 0.13906 0.22438 C 0.15868 0.26278 0.12535 0.37312 0.13559 0.42933 C 0.14584 0.48531 0.16563 0.51839 0.20087 0.56118 C 0.23611 0.60374 0.32275 0.6544 0.3474 0.68517 C 0.37222 0.71593 0.34913 0.73398 0.34844 0.74624 C 0.34775 0.75826 0.34514 0.75526 0.34306 0.7578 C 0.34115 0.76035 0.33889 0.76104 0.33663 0.76197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38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-3.86306E-6 C 0.0125 0.05483 0.03733 0.10988 0.02987 0.18043 C 0.02257 0.25122 -0.02048 0.35231 -0.05572 0.42471 C -0.09114 0.49711 -0.17968 0.55864 -0.18177 0.61462 C -0.18368 0.67083 -0.12604 0.7164 -0.06822 0.76221 " pathEditMode="relative" rAng="0" ptsTypes="aaaaA">
                                      <p:cBhvr>
                                        <p:cTn id="8" dur="5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381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81448E-6 L 0.80643 0.00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00" y="1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30789E-6 L 0.8408 -0.003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>
                <a:solidFill>
                  <a:srgbClr val="006600"/>
                </a:solidFill>
                <a:latin typeface="Monotype Corsiva" pitchFamily="66" charset="0"/>
              </a:rPr>
              <a:t>Знак "Место остановки автобуса, троллейбуса, трамвая и такси"</a:t>
            </a:r>
            <a:r>
              <a:rPr lang="ru-RU" sz="4000"/>
              <a:t> 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>
                <a:latin typeface="Verdana" pitchFamily="34" charset="0"/>
              </a:rPr>
              <a:t>  </a:t>
            </a:r>
            <a:r>
              <a:rPr lang="ru-RU" b="1">
                <a:solidFill>
                  <a:srgbClr val="006600"/>
                </a:solidFill>
                <a:latin typeface="Verdana" pitchFamily="34" charset="0"/>
              </a:rPr>
              <a:t>В этом месте пешеход</a:t>
            </a:r>
            <a:br>
              <a:rPr lang="ru-RU" b="1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>
                <a:solidFill>
                  <a:srgbClr val="006600"/>
                </a:solidFill>
                <a:latin typeface="Verdana" pitchFamily="34" charset="0"/>
              </a:rPr>
              <a:t>Терпеливо транспорт ждет.</a:t>
            </a:r>
            <a:br>
              <a:rPr lang="ru-RU" b="1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>
                <a:solidFill>
                  <a:srgbClr val="006600"/>
                </a:solidFill>
                <a:latin typeface="Verdana" pitchFamily="34" charset="0"/>
              </a:rPr>
              <a:t>Он пешком устал шагать,</a:t>
            </a:r>
            <a:br>
              <a:rPr lang="ru-RU" b="1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>
                <a:solidFill>
                  <a:srgbClr val="006600"/>
                </a:solidFill>
                <a:latin typeface="Verdana" pitchFamily="34" charset="0"/>
              </a:rPr>
              <a:t>Хочет пассажиром стать. </a:t>
            </a:r>
          </a:p>
        </p:txBody>
      </p:sp>
      <p:pic>
        <p:nvPicPr>
          <p:cNvPr id="9220" name="Picture 8" descr="dorozhnye_znaki_3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92613" y="2349500"/>
            <a:ext cx="4751387" cy="1947863"/>
          </a:xfrm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мальчик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7538" y="1412875"/>
            <a:ext cx="1549400" cy="2049463"/>
          </a:xfrm>
        </p:spPr>
      </p:pic>
      <p:pic>
        <p:nvPicPr>
          <p:cNvPr id="35846" name="Picture 6" descr="автобу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13000" y="-674688"/>
            <a:ext cx="6264275" cy="73453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21 2.96296E-6 L 0.30121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2963E-6 C -0.02483 -0.00092 -0.03594 -0.00138 -0.05712 -0.00786 C -0.06788 -0.0074 -0.07847 -0.0074 -0.08924 -0.00624 C -0.09323 -0.00578 -0.10122 -0.003 -0.10122 -0.003 C -0.1151 0.00904 -0.1059 0.05255 -0.1059 0.06204 " pathEditMode="relative" ptsTypes="ffffA">
                                      <p:cBhvr>
                                        <p:cTn id="8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121 2.96296E-6 L 0.96475 2.96296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906 0.08172 L 0.47448 0.0817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>
                <a:solidFill>
                  <a:srgbClr val="006600"/>
                </a:solidFill>
                <a:latin typeface="Monotype Corsiva" pitchFamily="66" charset="0"/>
              </a:rPr>
              <a:t>Знак "Железнодорожный переезд"</a:t>
            </a:r>
            <a:r>
              <a:rPr lang="ru-RU"/>
              <a:t> 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>
                <a:solidFill>
                  <a:srgbClr val="006600"/>
                </a:solidFill>
                <a:latin typeface="Verdana" pitchFamily="34" charset="0"/>
              </a:rPr>
              <a:t>   Не один здесь знак, а много:</a:t>
            </a:r>
            <a:br>
              <a:rPr lang="ru-RU" sz="2800" b="1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>
                <a:solidFill>
                  <a:srgbClr val="006600"/>
                </a:solidFill>
                <a:latin typeface="Verdana" pitchFamily="34" charset="0"/>
              </a:rPr>
              <a:t>Здесь железная дорога!</a:t>
            </a:r>
            <a:br>
              <a:rPr lang="ru-RU" sz="2800" b="1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>
                <a:solidFill>
                  <a:srgbClr val="006600"/>
                </a:solidFill>
                <a:latin typeface="Verdana" pitchFamily="34" charset="0"/>
              </a:rPr>
              <a:t>Рельсы, шпалы и пути –</a:t>
            </a:r>
            <a:br>
              <a:rPr lang="ru-RU" sz="2800" b="1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>
                <a:solidFill>
                  <a:srgbClr val="006600"/>
                </a:solidFill>
                <a:latin typeface="Verdana" pitchFamily="34" charset="0"/>
              </a:rPr>
              <a:t>С электричкой не шути. </a:t>
            </a:r>
          </a:p>
        </p:txBody>
      </p:sp>
      <p:pic>
        <p:nvPicPr>
          <p:cNvPr id="10244" name="Picture 8" descr="512px-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063750"/>
            <a:ext cx="4038600" cy="3597275"/>
          </a:xfrm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Picture 7" descr="паровозик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 r="4002" b="3607"/>
          <a:stretch>
            <a:fillRect/>
          </a:stretch>
        </p:blipFill>
        <p:spPr>
          <a:xfrm>
            <a:off x="-1189038" y="-892175"/>
            <a:ext cx="4032251" cy="5640388"/>
          </a:xfrm>
        </p:spPr>
      </p:pic>
      <p:pic>
        <p:nvPicPr>
          <p:cNvPr id="37897" name="Picture 9" descr="brysonproject-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5229225"/>
            <a:ext cx="2786063" cy="18811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5022E-6 L 0.97656 0.0090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00" y="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0.3044 " pathEditMode="relative" ptsTypes="AA">
                                      <p:cBhvr>
                                        <p:cTn id="8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3044 L 0.02361 -0.88843 " pathEditMode="relative" ptsTypes="AA">
                                      <p:cBhvr>
                                        <p:cTn id="11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>
                <a:solidFill>
                  <a:srgbClr val="006600"/>
                </a:solidFill>
                <a:latin typeface="Monotype Corsiva" pitchFamily="66" charset="0"/>
              </a:rPr>
              <a:t>Знак "Дорожные работы":</a:t>
            </a:r>
            <a:br>
              <a:rPr lang="ru-RU" sz="4000" b="1"/>
            </a:br>
            <a:endParaRPr lang="ru-RU" sz="4000" b="1"/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b="1">
                <a:solidFill>
                  <a:srgbClr val="006600"/>
                </a:solidFill>
                <a:latin typeface="Verdana" pitchFamily="34" charset="0"/>
              </a:rPr>
              <a:t>   Знак "дорожные работы".</a:t>
            </a:r>
            <a:br>
              <a:rPr lang="ru-RU" sz="2800" b="1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>
                <a:solidFill>
                  <a:srgbClr val="006600"/>
                </a:solidFill>
                <a:latin typeface="Verdana" pitchFamily="34" charset="0"/>
              </a:rPr>
              <a:t>Чинит здесь дорогу кто-то.</a:t>
            </a:r>
            <a:br>
              <a:rPr lang="ru-RU" sz="2800" b="1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>
                <a:solidFill>
                  <a:srgbClr val="006600"/>
                </a:solidFill>
                <a:latin typeface="Verdana" pitchFamily="34" charset="0"/>
              </a:rPr>
              <a:t>Скорость сбавить нужно будет,</a:t>
            </a:r>
            <a:br>
              <a:rPr lang="ru-RU" sz="2800" b="1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>
                <a:solidFill>
                  <a:srgbClr val="006600"/>
                </a:solidFill>
                <a:latin typeface="Verdana" pitchFamily="34" charset="0"/>
              </a:rPr>
              <a:t>Там ведь на дороге люди. </a:t>
            </a:r>
          </a:p>
        </p:txBody>
      </p:sp>
      <p:pic>
        <p:nvPicPr>
          <p:cNvPr id="11268" name="Picture 10" descr="1306766963_211144393_1---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049463"/>
            <a:ext cx="4038600" cy="3627437"/>
          </a:xfrm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dirty="0">
                <a:solidFill>
                  <a:srgbClr val="006600"/>
                </a:solidFill>
                <a:latin typeface="Monotype Corsiva" pitchFamily="66" charset="0"/>
              </a:rPr>
              <a:t>Знак "Больница"</a:t>
            </a:r>
            <a:r>
              <a:rPr lang="ru-RU" dirty="0"/>
              <a:t> 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b="1">
                <a:solidFill>
                  <a:srgbClr val="006600"/>
                </a:solidFill>
                <a:latin typeface="Verdana" pitchFamily="34" charset="0"/>
              </a:rPr>
              <a:t>   Если нужно вам лечиться,</a:t>
            </a:r>
            <a:br>
              <a:rPr lang="ru-RU" sz="2800" b="1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>
                <a:solidFill>
                  <a:srgbClr val="006600"/>
                </a:solidFill>
                <a:latin typeface="Verdana" pitchFamily="34" charset="0"/>
              </a:rPr>
              <a:t>Знак подскажет, где больница.</a:t>
            </a:r>
            <a:br>
              <a:rPr lang="ru-RU" sz="2800" b="1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>
                <a:solidFill>
                  <a:srgbClr val="006600"/>
                </a:solidFill>
                <a:latin typeface="Verdana" pitchFamily="34" charset="0"/>
              </a:rPr>
              <a:t>Сто серьезных докторов</a:t>
            </a:r>
            <a:br>
              <a:rPr lang="ru-RU" sz="2800" b="1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>
                <a:solidFill>
                  <a:srgbClr val="006600"/>
                </a:solidFill>
                <a:latin typeface="Verdana" pitchFamily="34" charset="0"/>
              </a:rPr>
              <a:t>Там вам скажут: "Будь здоров!" </a:t>
            </a:r>
          </a:p>
        </p:txBody>
      </p:sp>
      <p:pic>
        <p:nvPicPr>
          <p:cNvPr id="12292" name="Picture 7" descr="0015-021-Punkt-pervoj-meditsinskoj-pomosc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628775"/>
            <a:ext cx="3263900" cy="46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мальч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825" y="2997200"/>
            <a:ext cx="1609725" cy="2130425"/>
          </a:xfrm>
          <a:prstGeom prst="rect">
            <a:avLst/>
          </a:prstGeom>
          <a:noFill/>
        </p:spPr>
      </p:pic>
      <p:pic>
        <p:nvPicPr>
          <p:cNvPr id="39941" name="Picture 5" descr="машинка1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3850" y="3357563"/>
            <a:ext cx="2754313" cy="2984500"/>
          </a:xfrm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2767E-6 L 0.90469 0.0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00" y="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1.91071E-6 C 0.05763 0.0007 0.11076 0.00093 0.16701 0.00463 C 0.171 0.00578 0.17517 0.00555 0.17881 0.00764 C 0.18263 0.00972 0.18576 0.01319 0.1894 0.0155 C 0.19895 0.02822 0.21093 0.03308 0.22361 0.03748 C 0.23767 0.03655 0.2519 0.03586 0.26597 0.03447 C 0.2743 0.03354 0.26788 0.03354 0.27291 0.02822 C 0.2776 0.02337 0.28732 0.02313 0.29305 0.02175 C 0.30381 -0.00023 0.28802 -0.02059 0.3059 -0.03608 C 0.30729 -0.0414 0.30954 -0.04696 0.3118 -0.05181 C 0.31371 -0.05552 0.3177 -0.06269 0.3177 -0.06269 C 0.32083 -0.07541 0.31892 -0.06592 0.31892 -0.09253 L 0.32239 -0.12237 " pathEditMode="relative" ptsTypes="fffffffffffAA">
                                      <p:cBhvr>
                                        <p:cTn id="8" dur="3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>
                <a:solidFill>
                  <a:srgbClr val="006600"/>
                </a:solidFill>
                <a:latin typeface="Monotype Corsiva" pitchFamily="66" charset="0"/>
              </a:rPr>
              <a:t>Знак  "</a:t>
            </a:r>
            <a:r>
              <a:rPr lang="ru-RU" sz="4800" b="1" i="1" dirty="0">
                <a:solidFill>
                  <a:srgbClr val="006600"/>
                </a:solidFill>
                <a:latin typeface="Monotype Corsiva" pitchFamily="66" charset="0"/>
              </a:rPr>
              <a:t>Велосипедная дорога</a:t>
            </a:r>
            <a:r>
              <a:rPr lang="ru-RU" sz="4800" b="1" dirty="0">
                <a:solidFill>
                  <a:srgbClr val="006600"/>
                </a:solidFill>
                <a:latin typeface="Monotype Corsiva" pitchFamily="66" charset="0"/>
              </a:rPr>
              <a:t>"</a:t>
            </a:r>
            <a:r>
              <a:rPr lang="ru-RU" sz="4800" b="1" i="1" dirty="0">
                <a:solidFill>
                  <a:srgbClr val="006600"/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4038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rgbClr val="006600"/>
                </a:solidFill>
                <a:latin typeface="Verdana" pitchFamily="34" charset="0"/>
              </a:rPr>
              <a:t>   </a:t>
            </a:r>
            <a:r>
              <a:rPr lang="ru-RU" sz="2000" b="1">
                <a:solidFill>
                  <a:srgbClr val="006600"/>
                </a:solidFill>
                <a:latin typeface="Verdana" pitchFamily="34" charset="0"/>
              </a:rPr>
              <a:t>У кого велосипед-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>
                <a:solidFill>
                  <a:srgbClr val="006600"/>
                </a:solidFill>
                <a:latin typeface="Verdana" pitchFamily="34" charset="0"/>
              </a:rPr>
              <a:t>   Говорят: «Проблемы нет,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>
                <a:solidFill>
                  <a:srgbClr val="006600"/>
                </a:solidFill>
                <a:latin typeface="Verdana" pitchFamily="34" charset="0"/>
              </a:rPr>
              <a:t>   Сел, педалями крути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>
                <a:solidFill>
                  <a:srgbClr val="006600"/>
                </a:solidFill>
                <a:latin typeface="Verdana" pitchFamily="34" charset="0"/>
              </a:rPr>
              <a:t>   Где захочешь- там кати!»</a:t>
            </a:r>
            <a:endParaRPr lang="ru-RU" sz="2000" b="1" u="sng">
              <a:solidFill>
                <a:srgbClr val="006600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>
                <a:solidFill>
                  <a:srgbClr val="006600"/>
                </a:solidFill>
                <a:latin typeface="Verdana" pitchFamily="34" charset="0"/>
              </a:rPr>
              <a:t>   </a:t>
            </a:r>
            <a:r>
              <a:rPr lang="ru-RU" sz="2000" b="1" u="sng">
                <a:solidFill>
                  <a:srgbClr val="006600"/>
                </a:solidFill>
                <a:latin typeface="Verdana" pitchFamily="34" charset="0"/>
              </a:rPr>
              <a:t>Всё не просто, всё не так</a:t>
            </a:r>
            <a:r>
              <a:rPr lang="ru-RU" sz="2000" b="1">
                <a:solidFill>
                  <a:srgbClr val="006600"/>
                </a:solidFill>
                <a:latin typeface="Verdana" pitchFamily="34" charset="0"/>
              </a:rPr>
              <a:t>,-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>
                <a:solidFill>
                  <a:srgbClr val="006600"/>
                </a:solidFill>
                <a:latin typeface="Verdana" pitchFamily="34" charset="0"/>
              </a:rPr>
              <a:t>   </a:t>
            </a:r>
            <a:r>
              <a:rPr lang="ru-RU" sz="2000" b="1" u="sng">
                <a:solidFill>
                  <a:srgbClr val="006600"/>
                </a:solidFill>
                <a:latin typeface="Verdana" pitchFamily="34" charset="0"/>
              </a:rPr>
              <a:t>Ездим там, где этот знак:</a:t>
            </a:r>
            <a:endParaRPr lang="ru-RU" sz="2000" b="1">
              <a:solidFill>
                <a:srgbClr val="006600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>
                <a:solidFill>
                  <a:srgbClr val="006600"/>
                </a:solidFill>
                <a:latin typeface="Verdana" pitchFamily="34" charset="0"/>
              </a:rPr>
              <a:t>   Круг окрашен в синий цвет,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>
                <a:solidFill>
                  <a:srgbClr val="006600"/>
                </a:solidFill>
                <a:latin typeface="Verdana" pitchFamily="34" charset="0"/>
              </a:rPr>
              <a:t>   А в кругу- велосипед.</a:t>
            </a:r>
          </a:p>
          <a:p>
            <a:pPr>
              <a:lnSpc>
                <a:spcPct val="90000"/>
              </a:lnSpc>
            </a:pPr>
            <a:endParaRPr lang="ru-RU" sz="2000" b="1">
              <a:solidFill>
                <a:srgbClr val="006600"/>
              </a:solidFill>
            </a:endParaRPr>
          </a:p>
        </p:txBody>
      </p:sp>
      <p:sp>
        <p:nvSpPr>
          <p:cNvPr id="27656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000"/>
          </a:p>
        </p:txBody>
      </p:sp>
      <p:pic>
        <p:nvPicPr>
          <p:cNvPr id="27660" name="Picture 12" descr="traffic-sign-6639_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1950" y="1412875"/>
            <a:ext cx="4972050" cy="49720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7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7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7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6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6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76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/>
              <a:t>    </a:t>
            </a:r>
            <a:r>
              <a:rPr lang="ru-RU" sz="2400" b="1">
                <a:solidFill>
                  <a:srgbClr val="006600"/>
                </a:solidFill>
                <a:latin typeface="Verdana" pitchFamily="34" charset="0"/>
              </a:rPr>
              <a:t>Делаем ребятам </a:t>
            </a:r>
            <a:br>
              <a:rPr lang="ru-RU" sz="2400" b="1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>
                <a:solidFill>
                  <a:srgbClr val="006600"/>
                </a:solidFill>
                <a:latin typeface="Verdana" pitchFamily="34" charset="0"/>
              </a:rPr>
              <a:t>Предостережение: </a:t>
            </a:r>
            <a:br>
              <a:rPr lang="ru-RU" sz="2400" b="1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>
                <a:solidFill>
                  <a:srgbClr val="006600"/>
                </a:solidFill>
                <a:latin typeface="Verdana" pitchFamily="34" charset="0"/>
              </a:rPr>
              <a:t>Выучите срочно </a:t>
            </a:r>
            <a:br>
              <a:rPr lang="ru-RU" sz="2400" b="1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>
                <a:solidFill>
                  <a:srgbClr val="006600"/>
                </a:solidFill>
                <a:latin typeface="Verdana" pitchFamily="34" charset="0"/>
              </a:rPr>
              <a:t>Правила движения,</a:t>
            </a:r>
            <a:br>
              <a:rPr lang="ru-RU" sz="2400" b="1">
                <a:solidFill>
                  <a:srgbClr val="006600"/>
                </a:solidFill>
                <a:latin typeface="Verdana" pitchFamily="34" charset="0"/>
              </a:rPr>
            </a:br>
            <a:br>
              <a:rPr lang="ru-RU" sz="2400" b="1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>
                <a:solidFill>
                  <a:srgbClr val="006600"/>
                </a:solidFill>
                <a:latin typeface="Verdana" pitchFamily="34" charset="0"/>
              </a:rPr>
              <a:t>Чтоб не волновались </a:t>
            </a:r>
            <a:br>
              <a:rPr lang="ru-RU" sz="2400" b="1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>
                <a:solidFill>
                  <a:srgbClr val="006600"/>
                </a:solidFill>
                <a:latin typeface="Verdana" pitchFamily="34" charset="0"/>
              </a:rPr>
              <a:t>Каждый день родители, </a:t>
            </a:r>
            <a:br>
              <a:rPr lang="ru-RU" sz="2400" b="1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>
                <a:solidFill>
                  <a:srgbClr val="006600"/>
                </a:solidFill>
                <a:latin typeface="Verdana" pitchFamily="34" charset="0"/>
              </a:rPr>
              <a:t>Чтоб спокойно мчались </a:t>
            </a:r>
            <a:br>
              <a:rPr lang="ru-RU" sz="2400" b="1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>
                <a:solidFill>
                  <a:srgbClr val="006600"/>
                </a:solidFill>
                <a:latin typeface="Verdana" pitchFamily="34" charset="0"/>
              </a:rPr>
              <a:t>Улицей водители!</a:t>
            </a:r>
          </a:p>
        </p:txBody>
      </p:sp>
      <p:pic>
        <p:nvPicPr>
          <p:cNvPr id="2051" name="Picture 8" descr="82215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052513"/>
            <a:ext cx="3268663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Когда поют светофоры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30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оп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2700338" y="1916113"/>
            <a:ext cx="4619626" cy="3273425"/>
          </a:xfrm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55556E-6 C 0.02136 -0.02825 0.04271 -0.05626 0.11198 -0.07131 C 0.18125 -0.08635 0.33472 -0.06876 0.41545 -0.09029 C 0.49618 -0.11181 0.5224 -0.18103 0.59636 -0.20001 C 0.67049 -0.21899 0.8092 -0.2014 0.85955 -0.20464 C 0.9099 -0.20788 0.90434 -0.21343 0.89879 -0.21899 " pathEditMode="relative" ptsTypes="aaaaaA">
                                      <p:cBhvr>
                                        <p:cTn id="6" dur="3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>
                <a:solidFill>
                  <a:srgbClr val="006600"/>
                </a:solidFill>
                <a:latin typeface="Verdana" pitchFamily="34" charset="0"/>
              </a:rPr>
              <a:t>Дорогие дети на дороге надо :</a:t>
            </a:r>
          </a:p>
        </p:txBody>
      </p:sp>
      <p:sp>
        <p:nvSpPr>
          <p:cNvPr id="13315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b="1">
                <a:solidFill>
                  <a:schemeClr val="bg1"/>
                </a:solidFill>
              </a:rPr>
              <a:t>   </a:t>
            </a:r>
            <a:r>
              <a:rPr lang="ru-RU" b="1">
                <a:solidFill>
                  <a:srgbClr val="006600"/>
                </a:solidFill>
                <a:latin typeface="Verdana" pitchFamily="34" charset="0"/>
              </a:rPr>
              <a:t>Быть очень осторожными,</a:t>
            </a:r>
          </a:p>
          <a:p>
            <a:pPr eaLnBrk="1" hangingPunct="1">
              <a:buFontTx/>
              <a:buNone/>
            </a:pPr>
            <a:r>
              <a:rPr lang="ru-RU" b="1">
                <a:solidFill>
                  <a:srgbClr val="006600"/>
                </a:solidFill>
                <a:latin typeface="Verdana" pitchFamily="34" charset="0"/>
              </a:rPr>
              <a:t>   Чтоб нас не     огорчить!</a:t>
            </a:r>
          </a:p>
          <a:p>
            <a:pPr>
              <a:buFontTx/>
              <a:buNone/>
            </a:pPr>
            <a:r>
              <a:rPr lang="ru-RU" b="1">
                <a:solidFill>
                  <a:srgbClr val="006600"/>
                </a:solidFill>
                <a:latin typeface="Verdana" pitchFamily="34" charset="0"/>
              </a:rPr>
              <a:t>   И правила   дорожные</a:t>
            </a:r>
          </a:p>
          <a:p>
            <a:pPr>
              <a:buFontTx/>
              <a:buNone/>
            </a:pPr>
            <a:r>
              <a:rPr lang="ru-RU" b="1">
                <a:solidFill>
                  <a:srgbClr val="006600"/>
                </a:solidFill>
                <a:latin typeface="Verdana" pitchFamily="34" charset="0"/>
              </a:rPr>
              <a:t>   Как следует учить!</a:t>
            </a:r>
          </a:p>
          <a:p>
            <a:pPr eaLnBrk="1" hangingPunct="1">
              <a:buFontTx/>
              <a:buNone/>
            </a:pPr>
            <a:endParaRPr lang="ru-RU" sz="3200">
              <a:latin typeface="Verdana" pitchFamily="34" charset="0"/>
            </a:endParaRPr>
          </a:p>
        </p:txBody>
      </p:sp>
      <p:pic>
        <p:nvPicPr>
          <p:cNvPr id="13318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1989138"/>
            <a:ext cx="3575050" cy="3006725"/>
          </a:xfrm>
          <a:noFill/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148263" y="4762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Б</a:t>
            </a: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51482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5148263" y="13414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З</a:t>
            </a: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51482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5148263" y="22050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П</a:t>
            </a: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5148263" y="26368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А</a:t>
            </a: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51482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С</a:t>
            </a: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5148263" y="35004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Н</a:t>
            </a: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5148263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5148263" y="43656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С</a:t>
            </a: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5148263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5148263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Ь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2555875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3419475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И</a:t>
            </a: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2987675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Д</a:t>
            </a: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2124075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В</a:t>
            </a:r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3851275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4284663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4716463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Л</a:t>
            </a:r>
          </a:p>
        </p:txBody>
      </p:sp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4284663" y="6092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И</a:t>
            </a: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4284663" y="56610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auto">
          <a:xfrm>
            <a:off x="4284663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Д</a:t>
            </a:r>
          </a:p>
        </p:txBody>
      </p:sp>
      <p:sp>
        <p:nvSpPr>
          <p:cNvPr id="3112" name="Rectangle 40"/>
          <p:cNvSpPr>
            <a:spLocks noChangeArrowheads="1"/>
          </p:cNvSpPr>
          <p:nvPr/>
        </p:nvSpPr>
        <p:spPr bwMode="auto">
          <a:xfrm>
            <a:off x="2555875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2555875" y="35004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2555875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Л</a:t>
            </a: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2555875" y="43656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2555875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Ф</a:t>
            </a:r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2555875" y="56610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Н</a:t>
            </a: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7740650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Р</a:t>
            </a: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7308850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А</a:t>
            </a:r>
          </a:p>
        </p:txBody>
      </p: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6877050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У</a:t>
            </a: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6443663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auto">
          <a:xfrm>
            <a:off x="6011863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23" name="Rectangle 51"/>
          <p:cNvSpPr>
            <a:spLocks noChangeArrowheads="1"/>
          </p:cNvSpPr>
          <p:nvPr/>
        </p:nvSpPr>
        <p:spPr bwMode="auto">
          <a:xfrm>
            <a:off x="5580063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Р</a:t>
            </a:r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auto">
          <a:xfrm>
            <a:off x="3851275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Д</a:t>
            </a:r>
          </a:p>
        </p:txBody>
      </p:sp>
      <p:sp>
        <p:nvSpPr>
          <p:cNvPr id="3125" name="Rectangle 53"/>
          <p:cNvSpPr>
            <a:spLocks noChangeArrowheads="1"/>
          </p:cNvSpPr>
          <p:nvPr/>
        </p:nvSpPr>
        <p:spPr bwMode="auto">
          <a:xfrm>
            <a:off x="6011863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А</a:t>
            </a:r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auto">
          <a:xfrm>
            <a:off x="5580063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Г</a:t>
            </a:r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4284663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auto">
          <a:xfrm>
            <a:off x="4716463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Р</a:t>
            </a:r>
          </a:p>
        </p:txBody>
      </p:sp>
      <p:sp>
        <p:nvSpPr>
          <p:cNvPr id="3129" name="Rectangle 57"/>
          <p:cNvSpPr>
            <a:spLocks noChangeArrowheads="1"/>
          </p:cNvSpPr>
          <p:nvPr/>
        </p:nvSpPr>
        <p:spPr bwMode="auto">
          <a:xfrm>
            <a:off x="3419475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В</a:t>
            </a:r>
          </a:p>
        </p:txBody>
      </p:sp>
      <p:sp>
        <p:nvSpPr>
          <p:cNvPr id="3130" name="Rectangle 58"/>
          <p:cNvSpPr>
            <a:spLocks noChangeArrowheads="1"/>
          </p:cNvSpPr>
          <p:nvPr/>
        </p:nvSpPr>
        <p:spPr bwMode="auto">
          <a:xfrm>
            <a:off x="3851275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auto">
          <a:xfrm>
            <a:off x="42846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Л</a:t>
            </a:r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auto">
          <a:xfrm>
            <a:off x="47164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auto">
          <a:xfrm>
            <a:off x="6877050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Д</a:t>
            </a:r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auto">
          <a:xfrm>
            <a:off x="64436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35" name="Rectangle 63"/>
          <p:cNvSpPr>
            <a:spLocks noChangeArrowheads="1"/>
          </p:cNvSpPr>
          <p:nvPr/>
        </p:nvSpPr>
        <p:spPr bwMode="auto">
          <a:xfrm>
            <a:off x="60118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П</a:t>
            </a:r>
          </a:p>
        </p:txBody>
      </p:sp>
      <p:sp>
        <p:nvSpPr>
          <p:cNvPr id="3136" name="Rectangle 64"/>
          <p:cNvSpPr>
            <a:spLocks noChangeArrowheads="1"/>
          </p:cNvSpPr>
          <p:nvPr/>
        </p:nvSpPr>
        <p:spPr bwMode="auto">
          <a:xfrm>
            <a:off x="55800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И</a:t>
            </a:r>
          </a:p>
        </p:txBody>
      </p:sp>
      <p:sp>
        <p:nvSpPr>
          <p:cNvPr id="3137" name="Rectangle 65"/>
          <p:cNvSpPr>
            <a:spLocks noChangeArrowheads="1"/>
          </p:cNvSpPr>
          <p:nvPr/>
        </p:nvSpPr>
        <p:spPr bwMode="auto">
          <a:xfrm>
            <a:off x="64436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Р</a:t>
            </a:r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auto">
          <a:xfrm>
            <a:off x="60118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auto">
          <a:xfrm>
            <a:off x="55800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Ф</a:t>
            </a:r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auto">
          <a:xfrm>
            <a:off x="3419475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С</a:t>
            </a:r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auto">
          <a:xfrm>
            <a:off x="3851275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В</a:t>
            </a:r>
          </a:p>
        </p:txBody>
      </p:sp>
      <p:sp>
        <p:nvSpPr>
          <p:cNvPr id="3142" name="Rectangle 70"/>
          <p:cNvSpPr>
            <a:spLocks noChangeArrowheads="1"/>
          </p:cNvSpPr>
          <p:nvPr/>
        </p:nvSpPr>
        <p:spPr bwMode="auto">
          <a:xfrm>
            <a:off x="42846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43" name="Rectangle 71"/>
          <p:cNvSpPr>
            <a:spLocks noChangeArrowheads="1"/>
          </p:cNvSpPr>
          <p:nvPr/>
        </p:nvSpPr>
        <p:spPr bwMode="auto">
          <a:xfrm>
            <a:off x="47164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144" name="Rectangle 72"/>
          <p:cNvSpPr>
            <a:spLocks noChangeArrowheads="1"/>
          </p:cNvSpPr>
          <p:nvPr/>
        </p:nvSpPr>
        <p:spPr bwMode="auto">
          <a:xfrm>
            <a:off x="3851275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П</a:t>
            </a:r>
          </a:p>
        </p:txBody>
      </p:sp>
      <p:sp>
        <p:nvSpPr>
          <p:cNvPr id="3145" name="Rectangle 73"/>
          <p:cNvSpPr>
            <a:spLocks noChangeArrowheads="1"/>
          </p:cNvSpPr>
          <p:nvPr/>
        </p:nvSpPr>
        <p:spPr bwMode="auto">
          <a:xfrm>
            <a:off x="55800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Х</a:t>
            </a:r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auto">
          <a:xfrm>
            <a:off x="60118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auto">
          <a:xfrm>
            <a:off x="64436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Д</a:t>
            </a:r>
          </a:p>
        </p:txBody>
      </p:sp>
      <p:sp>
        <p:nvSpPr>
          <p:cNvPr id="3148" name="Rectangle 76"/>
          <p:cNvSpPr>
            <a:spLocks noChangeArrowheads="1"/>
          </p:cNvSpPr>
          <p:nvPr/>
        </p:nvSpPr>
        <p:spPr bwMode="auto">
          <a:xfrm>
            <a:off x="42846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49" name="Rectangle 77"/>
          <p:cNvSpPr>
            <a:spLocks noChangeArrowheads="1"/>
          </p:cNvSpPr>
          <p:nvPr/>
        </p:nvSpPr>
        <p:spPr bwMode="auto">
          <a:xfrm>
            <a:off x="47164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Ш</a:t>
            </a:r>
          </a:p>
        </p:txBody>
      </p:sp>
      <p:sp>
        <p:nvSpPr>
          <p:cNvPr id="3152" name="Rectangle 80"/>
          <p:cNvSpPr>
            <a:spLocks noChangeArrowheads="1"/>
          </p:cNvSpPr>
          <p:nvPr/>
        </p:nvSpPr>
        <p:spPr bwMode="auto">
          <a:xfrm>
            <a:off x="179388" y="1196975"/>
            <a:ext cx="3240087" cy="33115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CC"/>
              </a:gs>
              <a:gs pos="100000">
                <a:srgbClr val="FF3300"/>
              </a:gs>
            </a:gsLst>
            <a:lin ang="18900000" scaled="1"/>
          </a:gradFill>
          <a:ln w="76200" cmpd="tri">
            <a:solidFill>
              <a:srgbClr val="FF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Человек, находящийся вне транспортного средства, участник движения</a:t>
            </a:r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auto">
          <a:xfrm>
            <a:off x="395288" y="2420938"/>
            <a:ext cx="3565525" cy="27368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189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Техническое средство, регулирующее дорожное движение на перекрёстке</a:t>
            </a:r>
          </a:p>
        </p:txBody>
      </p:sp>
      <p:sp>
        <p:nvSpPr>
          <p:cNvPr id="3155" name="Rectangle 83"/>
          <p:cNvSpPr>
            <a:spLocks noChangeArrowheads="1"/>
          </p:cNvSpPr>
          <p:nvPr/>
        </p:nvSpPr>
        <p:spPr bwMode="auto">
          <a:xfrm>
            <a:off x="250825" y="260350"/>
            <a:ext cx="4392613" cy="22320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rgbClr val="CCFF33"/>
              </a:gs>
              <a:gs pos="100000">
                <a:schemeClr val="folHlink"/>
              </a:gs>
            </a:gsLst>
            <a:lin ang="18900000" scaled="1"/>
          </a:gradFill>
          <a:ln w="76200" cmpd="tri">
            <a:solidFill>
              <a:schemeClr val="folHlink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У него два колеса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И седло на раме,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Две педали есть внизу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Крутят их ногами.</a:t>
            </a:r>
          </a:p>
        </p:txBody>
      </p:sp>
      <p:pic>
        <p:nvPicPr>
          <p:cNvPr id="3160" name="Picture 88" descr="ar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98107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1" name="Picture 89" descr="ar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184467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2" name="Picture 90" descr="ar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3068638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63" name="Rectangle 91"/>
          <p:cNvSpPr>
            <a:spLocks noChangeArrowheads="1"/>
          </p:cNvSpPr>
          <p:nvPr/>
        </p:nvSpPr>
        <p:spPr bwMode="auto">
          <a:xfrm>
            <a:off x="4787900" y="908050"/>
            <a:ext cx="3887788" cy="273685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CC"/>
              </a:gs>
              <a:gs pos="100000">
                <a:srgbClr val="FF3300"/>
              </a:gs>
            </a:gsLst>
            <a:lin ang="18900000" scaled="1"/>
          </a:gradFill>
          <a:ln w="76200" cmpd="tri">
            <a:solidFill>
              <a:srgbClr val="FF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Полоса земли чаще  покрытая асфальтом для движения транспортных средств</a:t>
            </a:r>
          </a:p>
        </p:txBody>
      </p:sp>
      <p:pic>
        <p:nvPicPr>
          <p:cNvPr id="3164" name="Picture 92" descr="ar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39338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65" name="Rectangle 93"/>
          <p:cNvSpPr>
            <a:spLocks noChangeArrowheads="1"/>
          </p:cNvSpPr>
          <p:nvPr/>
        </p:nvSpPr>
        <p:spPr bwMode="auto">
          <a:xfrm>
            <a:off x="4859338" y="2492375"/>
            <a:ext cx="3960812" cy="16573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189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Часть дороги для передвижения пешеходов</a:t>
            </a:r>
          </a:p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endParaRPr kumimoji="0" lang="ru-RU" sz="2800" b="1">
              <a:solidFill>
                <a:srgbClr val="663300"/>
              </a:solidFill>
            </a:endParaRPr>
          </a:p>
        </p:txBody>
      </p:sp>
      <p:pic>
        <p:nvPicPr>
          <p:cNvPr id="3166" name="Picture 94" descr="ar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4797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7" name="Picture 95" descr="ar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5300663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68" name="Rectangle 96"/>
          <p:cNvSpPr>
            <a:spLocks noChangeArrowheads="1"/>
          </p:cNvSpPr>
          <p:nvPr/>
        </p:nvSpPr>
        <p:spPr bwMode="auto">
          <a:xfrm>
            <a:off x="1476375" y="2708275"/>
            <a:ext cx="3455988" cy="22320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rgbClr val="CCFF33"/>
              </a:gs>
              <a:gs pos="100000">
                <a:schemeClr val="folHlink"/>
              </a:gs>
            </a:gsLst>
            <a:lin ang="18900000" scaled="1"/>
          </a:gradFill>
          <a:ln w="76200" cmpd="tri">
            <a:solidFill>
              <a:schemeClr val="folHlink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   Человек, управляющий каким-либо транспортным средством</a:t>
            </a:r>
          </a:p>
        </p:txBody>
      </p:sp>
      <p:pic>
        <p:nvPicPr>
          <p:cNvPr id="3169" name="Picture 97" descr="ar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3068638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0" name="Rectangle 98"/>
          <p:cNvSpPr>
            <a:spLocks noChangeArrowheads="1"/>
          </p:cNvSpPr>
          <p:nvPr/>
        </p:nvSpPr>
        <p:spPr bwMode="auto">
          <a:xfrm>
            <a:off x="3348038" y="3573463"/>
            <a:ext cx="4968875" cy="1871662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CC"/>
              </a:gs>
              <a:gs pos="100000">
                <a:srgbClr val="FF3300"/>
              </a:gs>
            </a:gsLst>
            <a:lin ang="18900000" scaled="1"/>
          </a:gradFill>
          <a:ln w="76200" cmpd="tri">
            <a:solidFill>
              <a:srgbClr val="FF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Аппарат для передачи информации на расстоянии. (мобильный …)</a:t>
            </a:r>
          </a:p>
        </p:txBody>
      </p:sp>
      <p:pic>
        <p:nvPicPr>
          <p:cNvPr id="3171" name="Picture 99" descr="ar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4797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2" name="Picture 100" descr="ar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476250"/>
            <a:ext cx="3587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3" name="Rectangle 101"/>
          <p:cNvSpPr>
            <a:spLocks noChangeArrowheads="1"/>
          </p:cNvSpPr>
          <p:nvPr/>
        </p:nvSpPr>
        <p:spPr bwMode="auto">
          <a:xfrm>
            <a:off x="5076825" y="2781300"/>
            <a:ext cx="3816350" cy="26638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189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3200" b="1">
                <a:solidFill>
                  <a:srgbClr val="663300"/>
                </a:solidFill>
              </a:rPr>
              <a:t>Дорожный знак, который  устанавливают вблизи школ? «Осторожно…»</a:t>
            </a:r>
            <a:r>
              <a:rPr kumimoji="0" lang="ru-RU" sz="3200"/>
              <a:t> </a:t>
            </a:r>
          </a:p>
        </p:txBody>
      </p:sp>
      <p:sp>
        <p:nvSpPr>
          <p:cNvPr id="3174" name="Rectangle 102"/>
          <p:cNvSpPr>
            <a:spLocks noChangeArrowheads="1"/>
          </p:cNvSpPr>
          <p:nvPr/>
        </p:nvSpPr>
        <p:spPr bwMode="auto">
          <a:xfrm>
            <a:off x="539750" y="1557338"/>
            <a:ext cx="4033838" cy="49688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rgbClr val="CCFF33"/>
              </a:gs>
              <a:gs pos="100000">
                <a:schemeClr val="folHlink"/>
              </a:gs>
            </a:gsLst>
            <a:lin ang="18900000" scaled="1"/>
          </a:gradFill>
          <a:ln w="76200" cmpd="tri">
            <a:solidFill>
              <a:schemeClr val="folHlink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Состояние, когда не угрожает опасность.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Оно может быть обеспечено, при условии соблюдения правил всеми участниками дорожного движения.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0"/>
                                        <p:tgtEl>
                                          <p:spTgt spid="3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3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3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3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3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3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3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3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3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000"/>
                                        <p:tgtEl>
                                          <p:spTgt spid="3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3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3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500"/>
                            </p:stCondLst>
                            <p:childTnLst>
                              <p:par>
                                <p:cTn id="2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2" dur="500"/>
                                        <p:tgtEl>
                                          <p:spTgt spid="3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000"/>
                            </p:stCondLst>
                            <p:childTnLst>
                              <p:par>
                                <p:cTn id="2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500"/>
                                        <p:tgtEl>
                                          <p:spTgt spid="3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2000"/>
                                        <p:tgtEl>
                                          <p:spTgt spid="3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2000"/>
                                        <p:tgtEl>
                                          <p:spTgt spid="3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0"/>
                                        <p:tgtEl>
                                          <p:spTgt spid="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500"/>
                                        <p:tgtEl>
                                          <p:spTgt spid="3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6" dur="500"/>
                                        <p:tgtEl>
                                          <p:spTgt spid="3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500"/>
                            </p:stCondLst>
                            <p:childTnLst>
                              <p:par>
                                <p:cTn id="2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500"/>
                                        <p:tgtEl>
                                          <p:spTgt spid="3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000"/>
                            </p:stCondLst>
                            <p:childTnLst>
                              <p:par>
                                <p:cTn id="2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"/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500"/>
                            </p:stCondLst>
                            <p:childTnLst>
                              <p:par>
                                <p:cTn id="2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8" dur="500"/>
                                        <p:tgtEl>
                                          <p:spTgt spid="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3000"/>
                            </p:stCondLst>
                            <p:childTnLst>
                              <p:par>
                                <p:cTn id="2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2" dur="500"/>
                                        <p:tgtEl>
                                          <p:spTgt spid="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3500"/>
                            </p:stCondLst>
                            <p:childTnLst>
                              <p:par>
                                <p:cTn id="2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6" dur="500"/>
                                        <p:tgtEl>
                                          <p:spTgt spid="3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20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20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8" dur="500"/>
                                        <p:tgtEl>
                                          <p:spTgt spid="3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"/>
                            </p:stCondLst>
                            <p:childTnLst>
                              <p:par>
                                <p:cTn id="3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2" dur="500"/>
                                        <p:tgtEl>
                                          <p:spTgt spid="3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6" dur="500"/>
                                        <p:tgtEl>
                                          <p:spTgt spid="3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500"/>
                            </p:stCondLst>
                            <p:childTnLst>
                              <p:par>
                                <p:cTn id="3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0" dur="500"/>
                                        <p:tgtEl>
                                          <p:spTgt spid="3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4" dur="500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2500"/>
                            </p:stCondLst>
                            <p:childTnLst>
                              <p:par>
                                <p:cTn id="3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8" dur="500"/>
                                        <p:tgtEl>
                                          <p:spTgt spid="3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2000"/>
                                        <p:tgtEl>
                                          <p:spTgt spid="3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2000"/>
                                        <p:tgtEl>
                                          <p:spTgt spid="3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3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3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3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3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0" dur="500"/>
                                        <p:tgtEl>
                                          <p:spTgt spid="3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4" dur="500"/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8" dur="500"/>
                                        <p:tgtEl>
                                          <p:spTgt spid="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2000"/>
                                        <p:tgtEl>
                                          <p:spTgt spid="3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2000"/>
                                        <p:tgtEl>
                                          <p:spTgt spid="3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3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3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3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3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0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500"/>
                            </p:stCondLst>
                            <p:childTnLst>
                              <p:par>
                                <p:cTn id="3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4" dur="500"/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000"/>
                            </p:stCondLst>
                            <p:childTnLst>
                              <p:par>
                                <p:cTn id="3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8" dur="500"/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500"/>
                            </p:stCondLst>
                            <p:childTnLst>
                              <p:par>
                                <p:cTn id="3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2" dur="500"/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2000"/>
                            </p:stCondLst>
                            <p:childTnLst>
                              <p:par>
                                <p:cTn id="3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6" dur="500"/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2500"/>
                            </p:stCondLst>
                            <p:childTnLst>
                              <p:par>
                                <p:cTn id="3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0" dur="500"/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2000"/>
                                        <p:tgtEl>
                                          <p:spTgt spid="3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2000"/>
                                        <p:tgtEl>
                                          <p:spTgt spid="3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2" grpId="0" animBg="1"/>
      <p:bldP spid="3152" grpId="1" animBg="1"/>
      <p:bldP spid="3154" grpId="0" animBg="1"/>
      <p:bldP spid="3154" grpId="1" animBg="1"/>
      <p:bldP spid="3155" grpId="0" animBg="1"/>
      <p:bldP spid="3155" grpId="1" animBg="1"/>
      <p:bldP spid="3163" grpId="0" animBg="1"/>
      <p:bldP spid="3163" grpId="1" animBg="1"/>
      <p:bldP spid="3165" grpId="0" animBg="1"/>
      <p:bldP spid="3165" grpId="1" animBg="1"/>
      <p:bldP spid="3168" grpId="0" animBg="1"/>
      <p:bldP spid="3168" grpId="1" animBg="1"/>
      <p:bldP spid="3170" grpId="0" animBg="1"/>
      <p:bldP spid="3170" grpId="1" animBg="1"/>
      <p:bldP spid="3173" grpId="0" animBg="1"/>
      <p:bldP spid="3173" grpId="1" animBg="1"/>
      <p:bldP spid="3174" grpId="0" animBg="1"/>
      <p:bldP spid="317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>
                <a:solidFill>
                  <a:srgbClr val="006600"/>
                </a:solidFill>
                <a:latin typeface="Monotype Corsiva" pitchFamily="66" charset="0"/>
              </a:rPr>
              <a:t>Правила дорожного движения детям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/>
              <a:t>    </a:t>
            </a:r>
            <a:r>
              <a:rPr lang="ru-RU" b="1">
                <a:solidFill>
                  <a:srgbClr val="006600"/>
                </a:solidFill>
                <a:latin typeface="Verdana" pitchFamily="34" charset="0"/>
              </a:rPr>
              <a:t>Там, где шумный перекресток, </a:t>
            </a:r>
            <a:br>
              <a:rPr lang="ru-RU" b="1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>
                <a:solidFill>
                  <a:srgbClr val="006600"/>
                </a:solidFill>
                <a:latin typeface="Verdana" pitchFamily="34" charset="0"/>
              </a:rPr>
              <a:t>Где машин не сосчитать, </a:t>
            </a:r>
            <a:br>
              <a:rPr lang="ru-RU" b="1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>
                <a:solidFill>
                  <a:srgbClr val="006600"/>
                </a:solidFill>
                <a:latin typeface="Verdana" pitchFamily="34" charset="0"/>
              </a:rPr>
              <a:t>Перейти не так уж просто, </a:t>
            </a:r>
            <a:br>
              <a:rPr lang="ru-RU" b="1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>
                <a:solidFill>
                  <a:srgbClr val="006600"/>
                </a:solidFill>
                <a:latin typeface="Verdana" pitchFamily="34" charset="0"/>
              </a:rPr>
              <a:t>Если правила не знать. </a:t>
            </a:r>
            <a:br>
              <a:rPr lang="ru-RU" b="1">
                <a:solidFill>
                  <a:srgbClr val="006600"/>
                </a:solidFill>
                <a:latin typeface="Verdana" pitchFamily="34" charset="0"/>
              </a:rPr>
            </a:br>
            <a:endParaRPr lang="ru-RU" b="1">
              <a:solidFill>
                <a:srgbClr val="006600"/>
              </a:solidFill>
              <a:latin typeface="Verdana" pitchFamily="34" charset="0"/>
            </a:endParaRPr>
          </a:p>
        </p:txBody>
      </p:sp>
      <p:pic>
        <p:nvPicPr>
          <p:cNvPr id="3076" name="Picture 12" descr="svetoforch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412875"/>
            <a:ext cx="44196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>
                <a:solidFill>
                  <a:srgbClr val="006600"/>
                </a:solidFill>
                <a:latin typeface="Monotype Corsiva" pitchFamily="66" charset="0"/>
              </a:rPr>
              <a:t>Знак «ПЕРЕХОД»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rgbClr val="006600"/>
                </a:solidFill>
                <a:latin typeface="Verdana" pitchFamily="34" charset="0"/>
              </a:rPr>
              <a:t>   Объяснить надо запросто, </a:t>
            </a:r>
            <a:br>
              <a:rPr lang="ru-RU" sz="2400" b="1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>
                <a:solidFill>
                  <a:srgbClr val="006600"/>
                </a:solidFill>
                <a:latin typeface="Verdana" pitchFamily="34" charset="0"/>
              </a:rPr>
              <a:t>Будь ты юн или стар: </a:t>
            </a:r>
            <a:br>
              <a:rPr lang="ru-RU" sz="2400" b="1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>
                <a:solidFill>
                  <a:srgbClr val="006600"/>
                </a:solidFill>
                <a:latin typeface="Verdana" pitchFamily="34" charset="0"/>
              </a:rPr>
              <a:t>Мостовая — для транспорта, </a:t>
            </a:r>
            <a:br>
              <a:rPr lang="ru-RU" sz="2400" b="1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>
                <a:solidFill>
                  <a:srgbClr val="006600"/>
                </a:solidFill>
                <a:latin typeface="Verdana" pitchFamily="34" charset="0"/>
              </a:rPr>
              <a:t>Для тебя — тротуар!    </a:t>
            </a:r>
            <a:br>
              <a:rPr lang="ru-RU" sz="2400" b="1">
                <a:solidFill>
                  <a:srgbClr val="006600"/>
                </a:solidFill>
                <a:latin typeface="Verdana" pitchFamily="34" charset="0"/>
              </a:rPr>
            </a:br>
            <a:br>
              <a:rPr lang="ru-RU" sz="2400" b="1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>
                <a:solidFill>
                  <a:srgbClr val="006600"/>
                </a:solidFill>
                <a:latin typeface="Verdana" pitchFamily="34" charset="0"/>
              </a:rPr>
              <a:t>Иди через улицу там, пешеход, </a:t>
            </a:r>
            <a:br>
              <a:rPr lang="ru-RU" sz="2400" b="1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>
                <a:solidFill>
                  <a:srgbClr val="006600"/>
                </a:solidFill>
                <a:latin typeface="Verdana" pitchFamily="34" charset="0"/>
              </a:rPr>
              <a:t>Где знаком указан тебе «переход»!</a:t>
            </a:r>
            <a:br>
              <a:rPr lang="ru-RU" sz="2400" b="1">
                <a:solidFill>
                  <a:srgbClr val="006600"/>
                </a:solidFill>
                <a:latin typeface="Verdana" pitchFamily="34" charset="0"/>
              </a:rPr>
            </a:br>
            <a:br>
              <a:rPr lang="ru-RU" sz="2400" b="1">
                <a:solidFill>
                  <a:srgbClr val="006600"/>
                </a:solidFill>
                <a:latin typeface="Verdana" pitchFamily="34" charset="0"/>
              </a:rPr>
            </a:br>
            <a:endParaRPr lang="ru-RU" sz="2400" b="1">
              <a:solidFill>
                <a:srgbClr val="006600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400"/>
          </a:p>
        </p:txBody>
      </p:sp>
      <p:pic>
        <p:nvPicPr>
          <p:cNvPr id="4100" name="Picture 7" descr="60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2425" y="1484313"/>
            <a:ext cx="498157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blinds/>
      </p:transition>
    </mc:Choice>
    <mc:Fallback>
      <p:transition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b="1">
                <a:solidFill>
                  <a:srgbClr val="006600"/>
                </a:solidFill>
                <a:latin typeface="Verdana" pitchFamily="34" charset="0"/>
              </a:rPr>
              <a:t>  Где улицу надо тебе перейти,</a:t>
            </a:r>
            <a:br>
              <a:rPr lang="ru-RU" b="1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>
                <a:solidFill>
                  <a:srgbClr val="006600"/>
                </a:solidFill>
                <a:latin typeface="Verdana" pitchFamily="34" charset="0"/>
              </a:rPr>
              <a:t>О правиле помни простом:</a:t>
            </a:r>
            <a:br>
              <a:rPr lang="ru-RU" b="1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>
                <a:solidFill>
                  <a:srgbClr val="006600"/>
                </a:solidFill>
                <a:latin typeface="Verdana" pitchFamily="34" charset="0"/>
              </a:rPr>
              <a:t>С вниманьем налево сперва погляди,</a:t>
            </a:r>
            <a:br>
              <a:rPr lang="ru-RU" b="1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>
                <a:solidFill>
                  <a:srgbClr val="006600"/>
                </a:solidFill>
                <a:latin typeface="Verdana" pitchFamily="34" charset="0"/>
              </a:rPr>
              <a:t>Направо взгляни потом!</a:t>
            </a:r>
            <a:br>
              <a:rPr lang="ru-RU" b="1">
                <a:solidFill>
                  <a:srgbClr val="006600"/>
                </a:solidFill>
                <a:latin typeface="Verdana" pitchFamily="34" charset="0"/>
              </a:rPr>
            </a:br>
            <a:br>
              <a:rPr lang="ru-RU"/>
            </a:br>
            <a:endParaRPr lang="ru-RU"/>
          </a:p>
        </p:txBody>
      </p:sp>
      <p:pic>
        <p:nvPicPr>
          <p:cNvPr id="6147" name="Picture 9" descr="svetoforch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7775" y="3573463"/>
            <a:ext cx="28162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машинка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900113" y="1006475"/>
            <a:ext cx="5111751" cy="5851525"/>
          </a:xfrm>
        </p:spPr>
      </p:pic>
      <p:pic>
        <p:nvPicPr>
          <p:cNvPr id="31750" name="Picture 6" descr="мальч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404813"/>
            <a:ext cx="1687512" cy="22320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1101 L 0.00243 0.777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0.00023 L 0.29323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23 0.00023 L 0.81892 0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>
                <a:solidFill>
                  <a:srgbClr val="006600"/>
                </a:solidFill>
                <a:latin typeface="Monotype Corsiva" pitchFamily="66" charset="0"/>
              </a:rPr>
              <a:t>СВЕТОФОР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400" b="1">
                <a:solidFill>
                  <a:srgbClr val="006600"/>
                </a:solidFill>
                <a:latin typeface="Verdana" pitchFamily="34" charset="0"/>
              </a:rPr>
              <a:t>   Если свет зажегся красный, </a:t>
            </a:r>
            <a:br>
              <a:rPr lang="ru-RU" sz="2400" b="1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>
                <a:solidFill>
                  <a:srgbClr val="006600"/>
                </a:solidFill>
                <a:latin typeface="Verdana" pitchFamily="34" charset="0"/>
              </a:rPr>
              <a:t>Значит, двигаться опасно. </a:t>
            </a:r>
            <a:br>
              <a:rPr lang="ru-RU" sz="2400" b="1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>
                <a:solidFill>
                  <a:srgbClr val="006600"/>
                </a:solidFill>
                <a:latin typeface="Verdana" pitchFamily="34" charset="0"/>
              </a:rPr>
              <a:t>Свет зеленый говорит: </a:t>
            </a:r>
            <a:br>
              <a:rPr lang="ru-RU" sz="2400" b="1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>
                <a:solidFill>
                  <a:srgbClr val="006600"/>
                </a:solidFill>
                <a:latin typeface="Verdana" pitchFamily="34" charset="0"/>
              </a:rPr>
              <a:t>«Проходите, путь открыт!» </a:t>
            </a:r>
            <a:br>
              <a:rPr lang="ru-RU" sz="2400" b="1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>
                <a:solidFill>
                  <a:srgbClr val="006600"/>
                </a:solidFill>
                <a:latin typeface="Verdana" pitchFamily="34" charset="0"/>
              </a:rPr>
              <a:t>Желтый свет — предупрежденье: </a:t>
            </a:r>
            <a:br>
              <a:rPr lang="ru-RU" sz="2400" b="1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>
                <a:solidFill>
                  <a:srgbClr val="006600"/>
                </a:solidFill>
                <a:latin typeface="Verdana" pitchFamily="34" charset="0"/>
              </a:rPr>
              <a:t>Жди сигнала для</a:t>
            </a:r>
            <a:r>
              <a:rPr lang="ru-RU" sz="2400">
                <a:solidFill>
                  <a:srgbClr val="006600"/>
                </a:solidFill>
              </a:rPr>
              <a:t> </a:t>
            </a:r>
            <a:r>
              <a:rPr lang="ru-RU" sz="2400" b="1">
                <a:solidFill>
                  <a:srgbClr val="006600"/>
                </a:solidFill>
                <a:latin typeface="Verdana" pitchFamily="34" charset="0"/>
              </a:rPr>
              <a:t>движенья </a:t>
            </a:r>
          </a:p>
        </p:txBody>
      </p:sp>
      <p:pic>
        <p:nvPicPr>
          <p:cNvPr id="5124" name="Picture 8" descr="svetofor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125538"/>
            <a:ext cx="329565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dirty="0">
                <a:solidFill>
                  <a:srgbClr val="006600"/>
                </a:solidFill>
                <a:latin typeface="Monotype Corsiva" pitchFamily="66" charset="0"/>
              </a:rPr>
              <a:t>Знак «ПОДЗЕМНЫЙ ПЕРЕХОД»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dirty="0">
                <a:solidFill>
                  <a:srgbClr val="006600"/>
                </a:solidFill>
                <a:latin typeface="Verdana" pitchFamily="34" charset="0"/>
              </a:rPr>
              <a:t>  </a:t>
            </a:r>
            <a:r>
              <a:rPr lang="ru-RU" sz="2800" b="1" dirty="0">
                <a:solidFill>
                  <a:srgbClr val="006600"/>
                </a:solidFill>
                <a:latin typeface="Verdana" pitchFamily="34" charset="0"/>
              </a:rPr>
              <a:t>Знает каждый пешеход</a:t>
            </a:r>
            <a:br>
              <a:rPr lang="ru-RU" sz="2800" b="1" dirty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dirty="0">
                <a:solidFill>
                  <a:srgbClr val="006600"/>
                </a:solidFill>
                <a:latin typeface="Verdana" pitchFamily="34" charset="0"/>
              </a:rPr>
              <a:t>Про подземный этот ход.</a:t>
            </a:r>
            <a:br>
              <a:rPr lang="ru-RU" sz="2800" b="1" dirty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dirty="0">
                <a:solidFill>
                  <a:srgbClr val="006600"/>
                </a:solidFill>
                <a:latin typeface="Verdana" pitchFamily="34" charset="0"/>
              </a:rPr>
              <a:t>Город он не украшает,</a:t>
            </a:r>
            <a:br>
              <a:rPr lang="ru-RU" sz="2800" b="1" dirty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dirty="0">
                <a:solidFill>
                  <a:srgbClr val="006600"/>
                </a:solidFill>
                <a:latin typeface="Verdana" pitchFamily="34" charset="0"/>
              </a:rPr>
              <a:t>Но машинам не мешает! </a:t>
            </a:r>
          </a:p>
        </p:txBody>
      </p:sp>
      <p:pic>
        <p:nvPicPr>
          <p:cNvPr id="7172" name="Picture 9" descr="162753_w640_h640_5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557338"/>
            <a:ext cx="47879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6600"/>
                </a:solidFill>
                <a:latin typeface="Monotype Corsiva" pitchFamily="66" charset="0"/>
              </a:rPr>
              <a:t>Знак Пешеходу проход запрещён.</a:t>
            </a:r>
            <a:r>
              <a:rPr lang="ru-RU" dirty="0"/>
              <a:t> 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b="1"/>
              <a:t>    </a:t>
            </a:r>
            <a:r>
              <a:rPr lang="ru-RU" sz="2000" b="1">
                <a:solidFill>
                  <a:srgbClr val="006600"/>
                </a:solidFill>
                <a:latin typeface="Verdana" pitchFamily="34" charset="0"/>
              </a:rPr>
              <a:t>Если ты поставил ногу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>
                <a:solidFill>
                  <a:srgbClr val="006600"/>
                </a:solidFill>
                <a:latin typeface="Verdana" pitchFamily="34" charset="0"/>
              </a:rPr>
              <a:t>    На проезжую дорогу,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>
                <a:solidFill>
                  <a:srgbClr val="006600"/>
                </a:solidFill>
                <a:latin typeface="Verdana" pitchFamily="34" charset="0"/>
              </a:rPr>
              <a:t>    Обрати вниманье друг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>
                <a:solidFill>
                  <a:srgbClr val="006600"/>
                </a:solidFill>
                <a:latin typeface="Verdana" pitchFamily="34" charset="0"/>
              </a:rPr>
              <a:t>    Знак дорожный- красный круг,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>
                <a:solidFill>
                  <a:srgbClr val="006600"/>
                </a:solidFill>
                <a:latin typeface="Verdana" pitchFamily="34" charset="0"/>
              </a:rPr>
              <a:t>    Человек идущий в чёрном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>
                <a:solidFill>
                  <a:srgbClr val="006600"/>
                </a:solidFill>
                <a:latin typeface="Verdana" pitchFamily="34" charset="0"/>
              </a:rPr>
              <a:t>    Красной чёрточкой зачёркнут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>
                <a:solidFill>
                  <a:srgbClr val="006600"/>
                </a:solidFill>
                <a:latin typeface="Verdana" pitchFamily="34" charset="0"/>
              </a:rPr>
              <a:t>    И дорога вроде, но..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>
                <a:solidFill>
                  <a:srgbClr val="006600"/>
                </a:solidFill>
                <a:latin typeface="Verdana" pitchFamily="34" charset="0"/>
              </a:rPr>
              <a:t>    Здесь ходить запрещено!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>
              <a:solidFill>
                <a:srgbClr val="006600"/>
              </a:solidFill>
              <a:latin typeface="Verdana" pitchFamily="34" charset="0"/>
            </a:endParaRPr>
          </a:p>
        </p:txBody>
      </p:sp>
      <p:sp>
        <p:nvSpPr>
          <p:cNvPr id="28680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800"/>
          </a:p>
        </p:txBody>
      </p:sp>
      <p:pic>
        <p:nvPicPr>
          <p:cNvPr id="28684" name="Picture 12" descr="verbott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700213"/>
            <a:ext cx="4211637" cy="421163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2000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 uiExpand="1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402</Words>
  <Application>Microsoft Office PowerPoint</Application>
  <PresentationFormat>Экран (4:3)</PresentationFormat>
  <Paragraphs>118</Paragraphs>
  <Slides>22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Monotype Corsiva</vt:lpstr>
      <vt:lpstr>Verdana</vt:lpstr>
      <vt:lpstr>Wingdings</vt:lpstr>
      <vt:lpstr>Оформление по умолчанию</vt:lpstr>
      <vt:lpstr>«ПОМНИ  ПРАВИЛА  ДВИЖЕНИЯ КАК  ТАБЛИЦУ  УМНОЖЕНИЯ»</vt:lpstr>
      <vt:lpstr>Презентация PowerPoint</vt:lpstr>
      <vt:lpstr>Правила дорожного движения детям</vt:lpstr>
      <vt:lpstr>Знак «ПЕРЕХОД»</vt:lpstr>
      <vt:lpstr>Презентация PowerPoint</vt:lpstr>
      <vt:lpstr>Презентация PowerPoint</vt:lpstr>
      <vt:lpstr>СВЕТОФОР</vt:lpstr>
      <vt:lpstr>Знак «ПОДЗЕМНЫЙ ПЕРЕХОД»</vt:lpstr>
      <vt:lpstr>Знак Пешеходу проход запрещён. </vt:lpstr>
      <vt:lpstr>Знак "Осторожно Дети"</vt:lpstr>
      <vt:lpstr>Презентация PowerPoint</vt:lpstr>
      <vt:lpstr>Знак "Место остановки автобуса, троллейбуса, трамвая и такси" </vt:lpstr>
      <vt:lpstr>Презентация PowerPoint</vt:lpstr>
      <vt:lpstr>Знак "Железнодорожный переезд" </vt:lpstr>
      <vt:lpstr>Презентация PowerPoint</vt:lpstr>
      <vt:lpstr>Знак "Дорожные работы": </vt:lpstr>
      <vt:lpstr>Знак "Больница" </vt:lpstr>
      <vt:lpstr>Презентация PowerPoint</vt:lpstr>
      <vt:lpstr>Знак  "Велосипедная дорога".</vt:lpstr>
      <vt:lpstr>Презентация PowerPoint</vt:lpstr>
      <vt:lpstr>Дорогие дети на дороге надо 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123</cp:lastModifiedBy>
  <cp:revision>27</cp:revision>
  <dcterms:created xsi:type="dcterms:W3CDTF">2011-11-16T06:42:43Z</dcterms:created>
  <dcterms:modified xsi:type="dcterms:W3CDTF">2019-01-13T13:22:04Z</dcterms:modified>
</cp:coreProperties>
</file>