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6"/>
  </p:notesMasterIdLst>
  <p:sldIdLst>
    <p:sldId id="269" r:id="rId2"/>
    <p:sldId id="265" r:id="rId3"/>
    <p:sldId id="266" r:id="rId4"/>
    <p:sldId id="267" r:id="rId5"/>
    <p:sldId id="256" r:id="rId6"/>
    <p:sldId id="257" r:id="rId7"/>
    <p:sldId id="258" r:id="rId8"/>
    <p:sldId id="263" r:id="rId9"/>
    <p:sldId id="259" r:id="rId10"/>
    <p:sldId id="260" r:id="rId11"/>
    <p:sldId id="261" r:id="rId12"/>
    <p:sldId id="262" r:id="rId13"/>
    <p:sldId id="264" r:id="rId14"/>
    <p:sldId id="268" r:id="rId15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9933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ED7F"/>
    <a:srgbClr val="3366FF"/>
    <a:srgbClr val="E51F74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0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658EEE86-FB58-4F1C-A3FB-908788C783FE}" type="datetimeFigureOut">
              <a:rPr lang="ru-RU" smtClean="0"/>
              <a:pPr/>
              <a:t>27.06.2020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8FEDCCB3-A55E-43A5-AEF6-5916C6B5A5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09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EDCCB3-A55E-43A5-AEF6-5916C6B5A556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EDCCB3-A55E-43A5-AEF6-5916C6B5A556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EDCCB3-A55E-43A5-AEF6-5916C6B5A556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1DA35-C09A-4EAB-BDD2-AD752C1C63A2}" type="datetimeFigureOut">
              <a:rPr lang="ru-RU" smtClean="0"/>
              <a:pPr/>
              <a:t>27.06.2020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376E-AD64-4665-818B-0412C66F6E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1DA35-C09A-4EAB-BDD2-AD752C1C63A2}" type="datetimeFigureOut">
              <a:rPr lang="ru-RU" smtClean="0"/>
              <a:pPr/>
              <a:t>27.06.2020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376E-AD64-4665-818B-0412C66F6E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1DA35-C09A-4EAB-BDD2-AD752C1C63A2}" type="datetimeFigureOut">
              <a:rPr lang="ru-RU" smtClean="0"/>
              <a:pPr/>
              <a:t>27.06.2020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376E-AD64-4665-818B-0412C66F6E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1DA35-C09A-4EAB-BDD2-AD752C1C63A2}" type="datetimeFigureOut">
              <a:rPr lang="ru-RU" smtClean="0"/>
              <a:pPr/>
              <a:t>27.06.2020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376E-AD64-4665-818B-0412C66F6E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1DA35-C09A-4EAB-BDD2-AD752C1C63A2}" type="datetimeFigureOut">
              <a:rPr lang="ru-RU" smtClean="0"/>
              <a:pPr/>
              <a:t>27.06.2020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376E-AD64-4665-818B-0412C66F6E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1DA35-C09A-4EAB-BDD2-AD752C1C63A2}" type="datetimeFigureOut">
              <a:rPr lang="ru-RU" smtClean="0"/>
              <a:pPr/>
              <a:t>27.06.2020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376E-AD64-4665-818B-0412C66F6E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1DA35-C09A-4EAB-BDD2-AD752C1C63A2}" type="datetimeFigureOut">
              <a:rPr lang="ru-RU" smtClean="0"/>
              <a:pPr/>
              <a:t>27.06.2020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376E-AD64-4665-818B-0412C66F6E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1DA35-C09A-4EAB-BDD2-AD752C1C63A2}" type="datetimeFigureOut">
              <a:rPr lang="ru-RU" smtClean="0"/>
              <a:pPr/>
              <a:t>27.06.2020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376E-AD64-4665-818B-0412C66F6E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1DA35-C09A-4EAB-BDD2-AD752C1C63A2}" type="datetimeFigureOut">
              <a:rPr lang="ru-RU" smtClean="0"/>
              <a:pPr/>
              <a:t>27.06.2020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376E-AD64-4665-818B-0412C66F6E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1DA35-C09A-4EAB-BDD2-AD752C1C63A2}" type="datetimeFigureOut">
              <a:rPr lang="ru-RU" smtClean="0"/>
              <a:pPr/>
              <a:t>27.06.2020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376E-AD64-4665-818B-0412C66F6E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1DA35-C09A-4EAB-BDD2-AD752C1C63A2}" type="datetimeFigureOut">
              <a:rPr lang="ru-RU" smtClean="0"/>
              <a:pPr/>
              <a:t>27.06.2020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F9F376E-AD64-4665-818B-0412C66F6E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D61DA35-C09A-4EAB-BDD2-AD752C1C63A2}" type="datetimeFigureOut">
              <a:rPr lang="ru-RU" smtClean="0"/>
              <a:pPr/>
              <a:t>27.06.2020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F9F376E-AD64-4665-818B-0412C66F6EE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ru-RU" b="1" dirty="0"/>
              <a:t>Муниципальное бюджетное образовательное учреждение</a:t>
            </a:r>
            <a:endParaRPr lang="ru-RU" dirty="0"/>
          </a:p>
          <a:p>
            <a:pPr algn="ctr"/>
            <a:r>
              <a:rPr lang="ru-RU" b="1" dirty="0"/>
              <a:t>«Средняя общеобразовательная школа №83»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pPr algn="ctr"/>
            <a:r>
              <a:rPr lang="ru-RU" b="1" dirty="0"/>
              <a:t>Обобщающий  урок по теме «Причастие»</a:t>
            </a:r>
            <a:endParaRPr lang="ru-RU" dirty="0"/>
          </a:p>
          <a:p>
            <a:pPr algn="ctr"/>
            <a:r>
              <a:rPr lang="ru-RU" b="1" dirty="0"/>
              <a:t>(Работа с интерактивной доской)</a:t>
            </a:r>
            <a:endParaRPr lang="ru-RU" dirty="0"/>
          </a:p>
          <a:p>
            <a:pPr algn="ctr"/>
            <a:r>
              <a:rPr lang="ru-RU" b="1" dirty="0"/>
              <a:t>7 класс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	Учитель русского языка и литературы:  Афанасьева Ольга Викторовна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pPr algn="ctr"/>
            <a:r>
              <a:rPr lang="ru-RU" b="1" dirty="0"/>
              <a:t>г. СЕВЕРСК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59362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928802"/>
            <a:ext cx="91440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700" i="1" dirty="0" smtClean="0"/>
              <a:t/>
            </a:r>
            <a:br>
              <a:rPr lang="en-US" sz="2700" i="1" dirty="0" smtClean="0"/>
            </a:br>
            <a:r>
              <a:rPr lang="en-US" sz="2700" i="1" dirty="0" smtClean="0"/>
              <a:t/>
            </a:r>
            <a:br>
              <a:rPr lang="en-US" sz="2700" i="1" dirty="0" smtClean="0"/>
            </a:br>
            <a:r>
              <a:rPr lang="en-US" sz="2700" i="1" dirty="0" smtClean="0"/>
              <a:t/>
            </a:r>
            <a:br>
              <a:rPr lang="en-US" sz="2700" i="1" dirty="0" smtClean="0"/>
            </a:br>
            <a:r>
              <a:rPr lang="en-US" sz="2700" i="1" dirty="0" smtClean="0"/>
              <a:t/>
            </a:r>
            <a:br>
              <a:rPr lang="en-US" sz="2700" i="1" dirty="0" smtClean="0"/>
            </a:br>
            <a:r>
              <a:rPr sz="2700" i="1" smtClean="0"/>
              <a:t/>
            </a:r>
            <a:br>
              <a:rPr sz="2700" i="1" smtClean="0"/>
            </a:br>
            <a:r>
              <a:rPr sz="2700" i="1" smtClean="0"/>
              <a:t/>
            </a:r>
            <a:br>
              <a:rPr sz="2700" i="1" smtClean="0"/>
            </a:br>
            <a:r>
              <a:rPr sz="2700" i="1" smtClean="0"/>
              <a:t/>
            </a:r>
            <a:br>
              <a:rPr sz="2700" i="1" smtClean="0"/>
            </a:br>
            <a:r>
              <a:rPr sz="2700" i="1" smtClean="0"/>
              <a:t/>
            </a:r>
            <a:br>
              <a:rPr sz="2700" i="1" smtClean="0"/>
            </a:br>
            <a:r>
              <a:rPr sz="2700" i="1" smtClean="0"/>
              <a:t/>
            </a:r>
            <a:br>
              <a:rPr sz="2700" i="1" smtClean="0"/>
            </a:br>
            <a:r>
              <a:rPr sz="2700" i="1" smtClean="0"/>
              <a:t/>
            </a:r>
            <a:br>
              <a:rPr sz="2700" i="1" smtClean="0"/>
            </a:br>
            <a:r>
              <a:rPr lang="ru-RU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6.Спишите, согласуя причастия и прилагательные с определяемыми словами и вставляя пропущенные буквы и знаки препинания.	  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 </a:t>
            </a:r>
            <a:endParaRPr lang="ru-RU" b="1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214422"/>
            <a:ext cx="9144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1. На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елов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…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ветке унизан…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бур…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шишками  сидит зверек с красив… 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пышн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…   хвостом.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2. В долине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главн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…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реки окружен…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горн… хребтами 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защищающ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…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от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постоян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…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циклонов есть все необходимые условия для жизни белки.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3.Леса из камен…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березы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преобладающ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…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 Камчатке оказались плохими угодьями для белки.    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500"/>
                            </p:stCondLst>
                            <p:childTnLst>
                              <p:par>
                                <p:cTn id="5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500"/>
                            </p:stCondLst>
                            <p:childTnLst>
                              <p:par>
                                <p:cTn id="6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5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00034" y="2071678"/>
            <a:ext cx="7772400" cy="1509712"/>
          </a:xfrm>
        </p:spPr>
        <p:txBody>
          <a:bodyPr>
            <a:noAutofit/>
          </a:bodyPr>
          <a:lstStyle/>
          <a:p>
            <a:pPr marL="514350" indent="-514350"/>
            <a:r>
              <a:rPr lang="ru-RU" sz="2800" dirty="0" smtClean="0"/>
              <a:t>	</a:t>
            </a:r>
          </a:p>
          <a:p>
            <a:pPr marL="514350" indent="-514350">
              <a:buAutoNum type="arabicParenR"/>
            </a:pPr>
            <a:r>
              <a:rPr lang="ru-RU" sz="2800" dirty="0" smtClean="0"/>
              <a:t>Грубо вырезанная из дерева  фигура была …</a:t>
            </a:r>
          </a:p>
          <a:p>
            <a:pPr marL="514350" indent="-514350">
              <a:buAutoNum type="arabicParenR"/>
            </a:pPr>
            <a:r>
              <a:rPr lang="ru-RU" sz="2800" dirty="0" smtClean="0"/>
              <a:t>…  люди жившие много  … </a:t>
            </a:r>
          </a:p>
          <a:p>
            <a:pPr marL="514350" indent="-514350">
              <a:buAutoNum type="arabicParenR"/>
            </a:pPr>
            <a:r>
              <a:rPr lang="ru-RU" sz="2800" dirty="0" smtClean="0"/>
              <a:t>Встревоженные они были …</a:t>
            </a:r>
          </a:p>
          <a:p>
            <a:pPr marL="514350" indent="-514350">
              <a:buAutoNum type="arabicParenR"/>
            </a:pPr>
            <a:r>
              <a:rPr lang="ru-RU" sz="2800" dirty="0" smtClean="0"/>
              <a:t>… машину поливающую улицы…</a:t>
            </a:r>
          </a:p>
          <a:p>
            <a:pPr marL="514350" indent="-514350">
              <a:buAutoNum type="arabicParenR"/>
            </a:pPr>
            <a:r>
              <a:rPr lang="ru-RU" sz="2800" dirty="0" smtClean="0"/>
              <a:t>Уехавшие недавно из родных мест мы …</a:t>
            </a:r>
          </a:p>
          <a:p>
            <a:pPr marL="514350" indent="-514350"/>
            <a:endParaRPr lang="ru-RU" sz="2800" dirty="0" smtClean="0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214678" y="1428736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	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ea typeface="Calibri" pitchFamily="34" charset="0"/>
                <a:cs typeface="Times New Roman" pitchFamily="18" charset="0"/>
              </a:rPr>
              <a:t>	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7772400" cy="1362456"/>
          </a:xfrm>
        </p:spPr>
        <p:txBody>
          <a:bodyPr anchor="ctr">
            <a:noAutofit/>
          </a:bodyPr>
          <a:lstStyle/>
          <a:p>
            <a:pPr algn="ctr"/>
            <a:r>
              <a:rPr lang="ru-RU" sz="3200" b="1" i="1" dirty="0" smtClean="0">
                <a:solidFill>
                  <a:srgbClr val="FFFF00"/>
                </a:solidFill>
              </a:rPr>
              <a:t>7. Расставьте в ходе письма знаки препинания в «отрезках» предложений.</a:t>
            </a:r>
            <a:br>
              <a:rPr lang="ru-RU" sz="3200" b="1" i="1" dirty="0" smtClean="0">
                <a:solidFill>
                  <a:srgbClr val="FFFF00"/>
                </a:solidFill>
              </a:rPr>
            </a:br>
            <a:endParaRPr lang="ru-RU" sz="3200" b="1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28800"/>
          </a:xfrm>
        </p:spPr>
        <p:txBody>
          <a:bodyPr/>
          <a:lstStyle/>
          <a:p>
            <a:pPr algn="ctr"/>
            <a:r>
              <a:rPr sz="2800" b="1" i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sz="2800" b="1" i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 smtClean="0">
                <a:solidFill>
                  <a:srgbClr val="C00000"/>
                </a:solidFill>
              </a:rPr>
              <a:t/>
            </a:r>
            <a:br>
              <a:rPr lang="ru-RU" sz="2800" dirty="0" smtClean="0">
                <a:solidFill>
                  <a:srgbClr val="C00000"/>
                </a:solidFill>
              </a:rPr>
            </a:b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34" y="1571612"/>
            <a:ext cx="7924800" cy="4714908"/>
          </a:xfrm>
        </p:spPr>
        <p:txBody>
          <a:bodyPr>
            <a:normAutofit/>
          </a:bodyPr>
          <a:lstStyle/>
          <a:p>
            <a:r>
              <a:rPr lang="en-US" dirty="0" smtClean="0"/>
              <a:t>	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214678" y="2214554"/>
            <a:ext cx="1571636" cy="1428760"/>
          </a:xfrm>
          <a:prstGeom prst="ellipse">
            <a:avLst/>
          </a:prstGeom>
          <a:solidFill>
            <a:srgbClr val="92D05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143240" y="2714620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Причастие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5143504" y="2714620"/>
            <a:ext cx="785818" cy="500066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143504" y="2786058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П.О.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2428860" y="857232"/>
            <a:ext cx="1285884" cy="928694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500562" y="857232"/>
            <a:ext cx="1357322" cy="1000132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5DED7F"/>
                </a:solidFill>
              </a:ln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428728" y="1643050"/>
            <a:ext cx="1143008" cy="928694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500166" y="2786058"/>
            <a:ext cx="1214446" cy="78581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2143108" y="3857628"/>
            <a:ext cx="1071570" cy="107157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3428992" y="3929066"/>
            <a:ext cx="785818" cy="785818"/>
          </a:xfrm>
          <a:prstGeom prst="ellipse">
            <a:avLst/>
          </a:prstGeom>
          <a:solidFill>
            <a:srgbClr val="00B0F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4786314" y="3929066"/>
            <a:ext cx="857256" cy="785818"/>
          </a:xfrm>
          <a:prstGeom prst="ellipse">
            <a:avLst/>
          </a:prstGeom>
          <a:solidFill>
            <a:srgbClr val="00B0F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2857488" y="5286388"/>
            <a:ext cx="785818" cy="928694"/>
          </a:xfrm>
          <a:prstGeom prst="ellipse">
            <a:avLst/>
          </a:prstGeom>
          <a:solidFill>
            <a:srgbClr val="00B0F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3857620" y="5286388"/>
            <a:ext cx="785818" cy="928694"/>
          </a:xfrm>
          <a:prstGeom prst="ellipse">
            <a:avLst/>
          </a:prstGeom>
          <a:solidFill>
            <a:srgbClr val="00B0F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4857752" y="5214950"/>
            <a:ext cx="785818" cy="928694"/>
          </a:xfrm>
          <a:prstGeom prst="ellipse">
            <a:avLst/>
          </a:prstGeom>
          <a:solidFill>
            <a:srgbClr val="00B0F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5857884" y="5286388"/>
            <a:ext cx="785818" cy="928694"/>
          </a:xfrm>
          <a:prstGeom prst="ellipse">
            <a:avLst/>
          </a:prstGeom>
          <a:solidFill>
            <a:srgbClr val="00B0F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5929322" y="3357562"/>
            <a:ext cx="1214446" cy="785818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 стрелкой 18"/>
          <p:cNvCxnSpPr/>
          <p:nvPr/>
        </p:nvCxnSpPr>
        <p:spPr>
          <a:xfrm rot="16200000" flipV="1">
            <a:off x="3178959" y="1821645"/>
            <a:ext cx="500066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endCxn id="7" idx="3"/>
          </p:cNvCxnSpPr>
          <p:nvPr/>
        </p:nvCxnSpPr>
        <p:spPr>
          <a:xfrm rot="5400000" flipH="1" flipV="1">
            <a:off x="4240964" y="1756182"/>
            <a:ext cx="503656" cy="4130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10800000" flipV="1">
            <a:off x="2643174" y="2786058"/>
            <a:ext cx="57150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10800000">
            <a:off x="2571736" y="2214554"/>
            <a:ext cx="78581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endCxn id="5" idx="1"/>
          </p:cNvCxnSpPr>
          <p:nvPr/>
        </p:nvCxnSpPr>
        <p:spPr>
          <a:xfrm flipV="1">
            <a:off x="4786314" y="2970724"/>
            <a:ext cx="357190" cy="29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endCxn id="10" idx="0"/>
          </p:cNvCxnSpPr>
          <p:nvPr/>
        </p:nvCxnSpPr>
        <p:spPr>
          <a:xfrm rot="5400000">
            <a:off x="2411001" y="3053951"/>
            <a:ext cx="1071570" cy="5357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endCxn id="11" idx="0"/>
          </p:cNvCxnSpPr>
          <p:nvPr/>
        </p:nvCxnSpPr>
        <p:spPr>
          <a:xfrm rot="5400000">
            <a:off x="3696885" y="3768331"/>
            <a:ext cx="285752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endCxn id="12" idx="1"/>
          </p:cNvCxnSpPr>
          <p:nvPr/>
        </p:nvCxnSpPr>
        <p:spPr>
          <a:xfrm>
            <a:off x="4429124" y="3571876"/>
            <a:ext cx="482732" cy="4722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endCxn id="17" idx="2"/>
          </p:cNvCxnSpPr>
          <p:nvPr/>
        </p:nvCxnSpPr>
        <p:spPr>
          <a:xfrm>
            <a:off x="4714876" y="3286124"/>
            <a:ext cx="1214446" cy="4643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11" idx="4"/>
            <a:endCxn id="13" idx="0"/>
          </p:cNvCxnSpPr>
          <p:nvPr/>
        </p:nvCxnSpPr>
        <p:spPr>
          <a:xfrm rot="5400000">
            <a:off x="3250397" y="4714884"/>
            <a:ext cx="571504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11" idx="4"/>
          </p:cNvCxnSpPr>
          <p:nvPr/>
        </p:nvCxnSpPr>
        <p:spPr>
          <a:xfrm rot="16200000" flipH="1">
            <a:off x="3625446" y="4911338"/>
            <a:ext cx="642942" cy="2500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12" idx="4"/>
          </p:cNvCxnSpPr>
          <p:nvPr/>
        </p:nvCxnSpPr>
        <p:spPr>
          <a:xfrm rot="5400000">
            <a:off x="4857752" y="4929198"/>
            <a:ext cx="57150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12" idx="4"/>
          </p:cNvCxnSpPr>
          <p:nvPr/>
        </p:nvCxnSpPr>
        <p:spPr>
          <a:xfrm rot="16200000" flipH="1">
            <a:off x="5322099" y="4607727"/>
            <a:ext cx="642942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500298" y="928670"/>
            <a:ext cx="1214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/>
              <a:t>Морфол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/>
              <a:t>признаки</a:t>
            </a:r>
            <a:endParaRPr lang="ru-RU" dirty="0"/>
          </a:p>
        </p:txBody>
      </p:sp>
      <p:sp>
        <p:nvSpPr>
          <p:cNvPr id="45" name="TextBox 44"/>
          <p:cNvSpPr txBox="1"/>
          <p:nvPr/>
        </p:nvSpPr>
        <p:spPr>
          <a:xfrm>
            <a:off x="4643438" y="928670"/>
            <a:ext cx="1143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Синтакс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/>
              <a:t>роль</a:t>
            </a:r>
            <a:endParaRPr lang="ru-RU" dirty="0"/>
          </a:p>
        </p:txBody>
      </p:sp>
      <p:sp>
        <p:nvSpPr>
          <p:cNvPr id="46" name="TextBox 45"/>
          <p:cNvSpPr txBox="1"/>
          <p:nvPr/>
        </p:nvSpPr>
        <p:spPr>
          <a:xfrm>
            <a:off x="1357290" y="1714488"/>
            <a:ext cx="1143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НЕ с </a:t>
            </a:r>
          </a:p>
          <a:p>
            <a:pPr algn="ctr"/>
            <a:r>
              <a:rPr lang="ru-RU" dirty="0" err="1" smtClean="0"/>
              <a:t>причаст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1571604" y="2857496"/>
            <a:ext cx="1214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Полное</a:t>
            </a:r>
          </a:p>
          <a:p>
            <a:pPr algn="ctr"/>
            <a:r>
              <a:rPr lang="ru-RU" dirty="0" err="1" smtClean="0"/>
              <a:t>причаст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2143108" y="3929066"/>
            <a:ext cx="1214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Краткое</a:t>
            </a:r>
          </a:p>
          <a:p>
            <a:pPr algn="ctr"/>
            <a:r>
              <a:rPr lang="ru-RU" dirty="0" err="1" smtClean="0"/>
              <a:t>причаст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3500430" y="4071942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Д.П.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4929190" y="4000504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С.П.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2786050" y="5357826"/>
            <a:ext cx="928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Наст.</a:t>
            </a:r>
          </a:p>
          <a:p>
            <a:r>
              <a:rPr lang="ru-RU" dirty="0" smtClean="0"/>
              <a:t>время</a:t>
            </a:r>
            <a:endParaRPr lang="ru-RU" dirty="0"/>
          </a:p>
        </p:txBody>
      </p:sp>
      <p:sp>
        <p:nvSpPr>
          <p:cNvPr id="52" name="TextBox 51"/>
          <p:cNvSpPr txBox="1"/>
          <p:nvPr/>
        </p:nvSpPr>
        <p:spPr>
          <a:xfrm>
            <a:off x="3786182" y="5429264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Прош.</a:t>
            </a:r>
          </a:p>
          <a:p>
            <a:pPr algn="ctr"/>
            <a:r>
              <a:rPr lang="ru-RU" dirty="0" smtClean="0"/>
              <a:t>время</a:t>
            </a:r>
            <a:endParaRPr lang="ru-RU" dirty="0"/>
          </a:p>
        </p:txBody>
      </p:sp>
      <p:sp>
        <p:nvSpPr>
          <p:cNvPr id="53" name="TextBox 52"/>
          <p:cNvSpPr txBox="1"/>
          <p:nvPr/>
        </p:nvSpPr>
        <p:spPr>
          <a:xfrm>
            <a:off x="4786314" y="5357826"/>
            <a:ext cx="857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  </a:t>
            </a:r>
            <a:r>
              <a:rPr lang="ru-RU" dirty="0" smtClean="0"/>
              <a:t>Наст.</a:t>
            </a:r>
          </a:p>
          <a:p>
            <a:pPr algn="ctr"/>
            <a:r>
              <a:rPr lang="ru-RU" dirty="0" smtClean="0"/>
              <a:t>время</a:t>
            </a:r>
          </a:p>
          <a:p>
            <a:pPr algn="ctr"/>
            <a:endParaRPr lang="ru-RU" dirty="0"/>
          </a:p>
        </p:txBody>
      </p:sp>
      <p:sp>
        <p:nvSpPr>
          <p:cNvPr id="54" name="TextBox 53"/>
          <p:cNvSpPr txBox="1"/>
          <p:nvPr/>
        </p:nvSpPr>
        <p:spPr>
          <a:xfrm>
            <a:off x="5857884" y="5357826"/>
            <a:ext cx="857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Прош.</a:t>
            </a:r>
          </a:p>
          <a:p>
            <a:pPr algn="ctr"/>
            <a:r>
              <a:rPr lang="ru-RU" dirty="0" smtClean="0"/>
              <a:t>время</a:t>
            </a:r>
          </a:p>
          <a:p>
            <a:endParaRPr lang="ru-RU" dirty="0"/>
          </a:p>
        </p:txBody>
      </p:sp>
      <p:sp>
        <p:nvSpPr>
          <p:cNvPr id="55" name="TextBox 54"/>
          <p:cNvSpPr txBox="1"/>
          <p:nvPr/>
        </p:nvSpPr>
        <p:spPr>
          <a:xfrm>
            <a:off x="5857884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-Н-НН-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6632"/>
            <a:ext cx="892899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Подведение итога урока.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мы вспомнили тему «Причастие». Закрепили навыки различения действительного и страдательного причастия, правописание –Н-НН- в суффиксах причастий, слитное и раздельное написание НЕ с причастиями, отработали навыки постановки знаков препинания в предложениях с причастным оборотом. Нарисовали кластер. Выполнили письменные задания на закрепление полученных знаний. Поработали с кроссвордом. 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Оценки за урок с комментариями.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Домашнее задание: Написать миниатюру на тему «Лето», используя причастия и причастные обороты.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91264" cy="18864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741368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sz="3100" b="1" dirty="0"/>
              <a:t>Пояснительная записка.</a:t>
            </a:r>
            <a:endParaRPr lang="ru-RU" sz="3100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dirty="0"/>
              <a:t>	Деятельность учителя на современном этапе образовательного процесса направлена на постоянное совершенствование форм и методов преподавания с использованием информационно-коммуникативных технологий. Одной из главных задач на уроке остаётся формирование у обучающихся прочных знаний, умений и навыков. Её решению способствуют возможности интерактивной доски, позволяющие сочетать инновационные и традиционные приёмы обучения русскому языку.</a:t>
            </a:r>
          </a:p>
          <a:p>
            <a:r>
              <a:rPr lang="ru-RU" dirty="0"/>
              <a:t>	Широкие возможности представляет интерактивная доска: информация легко изменяется, перемещается. Материал можно открывать поэтапно, можно легко восстановить на следующих уроках.</a:t>
            </a:r>
          </a:p>
          <a:p>
            <a:r>
              <a:rPr lang="ru-RU" dirty="0"/>
              <a:t>	В зависимости от темы, типа урока, поставленных целей учитель обращается к возможностям интерактивной доски, когда эффективность и целесообразность работы очевидна и даёт результат.</a:t>
            </a:r>
          </a:p>
          <a:p>
            <a:r>
              <a:rPr lang="ru-RU" dirty="0"/>
              <a:t>	Очень хорошо проходят уроки обобщения по изученным темам.</a:t>
            </a:r>
          </a:p>
          <a:p>
            <a:r>
              <a:rPr lang="ru-RU" dirty="0"/>
              <a:t>	Продуктивно проводится работа по созданию кластера, который наглядно демонстрирует весь изученный материал по теме. Работа с кроссвордами тоже занимает мало времени</a:t>
            </a:r>
          </a:p>
          <a:p>
            <a:r>
              <a:rPr lang="ru-RU" dirty="0"/>
              <a:t>	Визуальная информация, самостоятельная работа на интерактивной доске формирует умения обучающихся анализировать, выделять главное, обобщать, лаконично излагать мысли. Развиваются слуховая, зрительная и моторная виды памяти.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4720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0"/>
            <a:ext cx="8964488" cy="6858000"/>
          </a:xfrm>
        </p:spPr>
        <p:txBody>
          <a:bodyPr>
            <a:normAutofit fontScale="47500" lnSpcReduction="20000"/>
          </a:bodyPr>
          <a:lstStyle/>
          <a:p>
            <a:r>
              <a:rPr lang="ru-RU" sz="3300" b="1" dirty="0"/>
              <a:t>Тема:  </a:t>
            </a:r>
            <a:r>
              <a:rPr lang="ru-RU" sz="3300" dirty="0"/>
              <a:t>Возможности использования интерактивной доски на уроке русского языка по теме «Причастие» (обобщающий урок). Презентация слайдов. Использование технологии кластера. </a:t>
            </a:r>
          </a:p>
          <a:p>
            <a:r>
              <a:rPr lang="ru-RU" sz="3300" dirty="0"/>
              <a:t> </a:t>
            </a:r>
          </a:p>
          <a:p>
            <a:r>
              <a:rPr lang="ru-RU" sz="3300" b="1" dirty="0"/>
              <a:t>	Цель</a:t>
            </a:r>
            <a:r>
              <a:rPr lang="ru-RU" sz="3300" dirty="0"/>
              <a:t>:    Умение работать на интерактивной доске. Презентация слайдов по теме. Умение различать причастие, его морфологические признаки и синтаксическую роль в предложении. Знаки препинания в предложениях с причастным оборотом</a:t>
            </a:r>
            <a:r>
              <a:rPr lang="ru-RU" sz="3300" dirty="0" smtClean="0"/>
              <a:t>.</a:t>
            </a:r>
            <a:r>
              <a:rPr lang="ru-RU" sz="3300" dirty="0"/>
              <a:t>	</a:t>
            </a:r>
          </a:p>
          <a:p>
            <a:pPr algn="ctr"/>
            <a:r>
              <a:rPr lang="ru-RU" sz="3300" dirty="0"/>
              <a:t>	</a:t>
            </a:r>
            <a:r>
              <a:rPr lang="ru-RU" sz="3300" b="1" dirty="0"/>
              <a:t>План урока:  </a:t>
            </a:r>
            <a:endParaRPr lang="ru-RU" sz="3300" dirty="0"/>
          </a:p>
          <a:p>
            <a:r>
              <a:rPr lang="ru-RU" sz="3300" b="1" dirty="0"/>
              <a:t> </a:t>
            </a:r>
            <a:endParaRPr lang="ru-RU" sz="3300" dirty="0"/>
          </a:p>
          <a:p>
            <a:r>
              <a:rPr lang="en-US" sz="3300" b="1" dirty="0"/>
              <a:t>I</a:t>
            </a:r>
            <a:r>
              <a:rPr lang="ru-RU" sz="3300" b="1" dirty="0"/>
              <a:t>.</a:t>
            </a:r>
            <a:r>
              <a:rPr lang="ru-RU" sz="3300" dirty="0"/>
              <a:t>  Тема нашего урока «Причастие». Вспомним, что изучили по этой теме. На уроке нам предстоит включиться в ряд индивидуальных и групповых видов работы, нарисовать кластер</a:t>
            </a:r>
            <a:r>
              <a:rPr lang="ru-RU" sz="3300" dirty="0" smtClean="0"/>
              <a:t>.</a:t>
            </a:r>
            <a:endParaRPr lang="ru-RU" sz="3300" dirty="0"/>
          </a:p>
          <a:p>
            <a:r>
              <a:rPr lang="ru-RU" sz="3300" dirty="0"/>
              <a:t>- запишите всё, что вы знаете о причастии. Каждый работает индивидуально 3-5 минут (индивидуальный метод мозговой атаки).</a:t>
            </a:r>
          </a:p>
          <a:p>
            <a:r>
              <a:rPr lang="ru-RU" sz="3300" dirty="0"/>
              <a:t>- теперь повернитесь к своему соседу и поделитесь своими соображениями (парный метод мозговой атаки).</a:t>
            </a:r>
          </a:p>
          <a:p>
            <a:r>
              <a:rPr lang="ru-RU" sz="3300" dirty="0"/>
              <a:t>- после обсуждения в парах поделимся своими знаниями со всем классом (групповой метод мозговой атаки).</a:t>
            </a:r>
          </a:p>
          <a:p>
            <a:r>
              <a:rPr lang="ru-RU" sz="3300" dirty="0"/>
              <a:t> </a:t>
            </a:r>
          </a:p>
          <a:p>
            <a:r>
              <a:rPr lang="en-US" sz="3300" b="1" dirty="0"/>
              <a:t>II</a:t>
            </a:r>
            <a:r>
              <a:rPr lang="ru-RU" sz="3300" b="1" dirty="0"/>
              <a:t>.  </a:t>
            </a:r>
            <a:r>
              <a:rPr lang="ru-RU" sz="3300" dirty="0"/>
              <a:t>Работа с интерактивной доской. Презентация слайдов по теме</a:t>
            </a:r>
            <a:r>
              <a:rPr lang="ru-RU" sz="3300" dirty="0" smtClean="0"/>
              <a:t>.</a:t>
            </a:r>
            <a:endParaRPr lang="ru-RU" sz="3300" dirty="0"/>
          </a:p>
          <a:p>
            <a:pPr lvl="0"/>
            <a:r>
              <a:rPr lang="ru-RU" sz="3300" dirty="0"/>
              <a:t>Спишите предложения, объясняя условия выделения на письме причастного оборота.</a:t>
            </a:r>
          </a:p>
          <a:p>
            <a:r>
              <a:rPr lang="ru-RU" sz="3300" dirty="0"/>
              <a:t>2.  Объясните ошибки в употреблении причастий, исправьте их.</a:t>
            </a:r>
          </a:p>
          <a:p>
            <a:r>
              <a:rPr lang="ru-RU" sz="3300" dirty="0"/>
              <a:t>3.  Прочитайте, вставляя в причастия пропущенные суффиксы. Замените сочетание с действительным причастием сочетанием со страдательным причастием. Следите за употреблением форм времени у причастий.</a:t>
            </a:r>
          </a:p>
          <a:p>
            <a:r>
              <a:rPr lang="ru-RU" sz="3300" dirty="0"/>
              <a:t>4.  Объясните правописание НЕ с причастием.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2980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0"/>
            <a:ext cx="8856984" cy="6858000"/>
          </a:xfrm>
        </p:spPr>
        <p:txBody>
          <a:bodyPr/>
          <a:lstStyle/>
          <a:p>
            <a:r>
              <a:rPr lang="ru-RU" sz="2400" dirty="0"/>
              <a:t>5.  Кроссворд (раздаётся каждому ученику). Впишите в клетки причастия, образованные от следующих глаголов (форма причастия указана в скобках).</a:t>
            </a:r>
          </a:p>
          <a:p>
            <a:r>
              <a:rPr lang="ru-RU" sz="2400" dirty="0"/>
              <a:t>6.  Спишите, </a:t>
            </a:r>
            <a:r>
              <a:rPr lang="ru-RU" sz="2400" dirty="0" err="1"/>
              <a:t>согласуя</a:t>
            </a:r>
            <a:r>
              <a:rPr lang="ru-RU" sz="2400" dirty="0"/>
              <a:t> причастия и прилагательные с определяемыми словами и вставляя пропущенные буквы и знаки препинания.  </a:t>
            </a:r>
          </a:p>
          <a:p>
            <a:r>
              <a:rPr lang="ru-RU" sz="2400" dirty="0"/>
              <a:t>7.  Расставьте в ходе письма знаки препинания в «отрезках» предложений. </a:t>
            </a:r>
          </a:p>
          <a:p>
            <a:r>
              <a:rPr lang="ru-RU" sz="2400" dirty="0"/>
              <a:t>8.  На чистом слайде на интерактивной доске рисуем кластер – графический рисунок, который будет наглядно демонстрировать весь изученный материал по теме «Причастие». Каждый ученик рисует кластер в своей тетради.</a:t>
            </a:r>
          </a:p>
          <a:p>
            <a:r>
              <a:rPr lang="ru-RU" sz="2400" dirty="0"/>
              <a:t>9.  Открываем последний слайд, на котором изображён готовый кластер, и сравниваем с тем, что нарисовали сами.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0278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02" y="1000108"/>
            <a:ext cx="8643998" cy="57150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000" b="1" i="1" dirty="0" smtClean="0"/>
              <a:t/>
            </a:r>
            <a:br>
              <a:rPr lang="en-US" sz="2000" b="1" i="1" dirty="0" smtClean="0"/>
            </a:br>
            <a:r>
              <a:rPr lang="en-US" sz="2000" b="1" i="1" dirty="0" smtClean="0"/>
              <a:t/>
            </a:r>
            <a:br>
              <a:rPr lang="en-US" sz="2000" b="1" i="1" dirty="0" smtClean="0"/>
            </a:br>
            <a:r>
              <a:rPr sz="2000" b="1" i="1" dirty="0" smtClean="0"/>
              <a:t/>
            </a:r>
            <a:br>
              <a:rPr sz="2000" b="1" i="1" dirty="0" smtClean="0"/>
            </a:br>
            <a:r>
              <a:rPr sz="2000" b="1" i="1" dirty="0" smtClean="0"/>
              <a:t/>
            </a:r>
            <a:br>
              <a:rPr sz="2000" b="1" i="1" dirty="0" smtClean="0"/>
            </a:br>
            <a:r>
              <a:rPr sz="2000" b="1" i="1" dirty="0" smtClean="0"/>
              <a:t/>
            </a:r>
            <a:br>
              <a:rPr sz="2000" b="1" i="1" dirty="0" smtClean="0"/>
            </a:br>
            <a:r>
              <a:rPr sz="2000" b="1" i="1" dirty="0" smtClean="0"/>
              <a:t/>
            </a:r>
            <a:br>
              <a:rPr sz="2000" b="1" i="1" dirty="0" smtClean="0"/>
            </a:br>
            <a:r>
              <a:rPr sz="2000" b="1" i="1" dirty="0" smtClean="0"/>
              <a:t/>
            </a:r>
            <a:br>
              <a:rPr sz="2000" b="1" i="1" dirty="0" smtClean="0"/>
            </a:br>
            <a:r>
              <a:rPr lang="en-US" sz="3600" b="1" i="1" dirty="0" smtClean="0">
                <a:solidFill>
                  <a:srgbClr val="FFFF00"/>
                </a:solidFill>
              </a:rPr>
              <a:t>1</a:t>
            </a:r>
            <a:r>
              <a:rPr lang="ru-RU" sz="3600" b="1" i="1" dirty="0" smtClean="0">
                <a:solidFill>
                  <a:srgbClr val="FFFF00"/>
                </a:solidFill>
              </a:rPr>
              <a:t>. Спишите предложения, объясняя условия выделения на письме причастных оборотов</a:t>
            </a:r>
            <a:r>
              <a:rPr lang="ru-RU" sz="3600" b="1" i="1" dirty="0" smtClean="0">
                <a:solidFill>
                  <a:srgbClr val="C00000"/>
                </a:solidFill>
              </a:rPr>
              <a:t>.</a:t>
            </a:r>
            <a:r>
              <a:rPr lang="ru-RU" sz="3600" b="1" dirty="0">
                <a:solidFill>
                  <a:srgbClr val="C00000"/>
                </a:solidFill>
              </a:rPr>
              <a:t/>
            </a:r>
            <a:br>
              <a:rPr lang="ru-RU" sz="3600" b="1" dirty="0">
                <a:solidFill>
                  <a:srgbClr val="C00000"/>
                </a:solidFill>
              </a:rPr>
            </a:b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857232"/>
            <a:ext cx="9072626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071546"/>
            <a:ext cx="9144000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Мы см…трели на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песча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ую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землю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усыпа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ую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прошл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годней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хв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…ёй и шишками.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lang="en-US" sz="3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Как только мы явились на пристань, подошла  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нагружё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…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ая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древ…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синой</a:t>
            </a:r>
            <a:r>
              <a:rPr lang="en-US" sz="3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3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баржа.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Лагерь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…мокший от моросящих  д…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ждей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к…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зался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пусты…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ым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285860"/>
            <a:ext cx="91440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i="1" dirty="0" smtClean="0">
                <a:solidFill>
                  <a:srgbClr val="C00000"/>
                </a:solidFill>
              </a:rPr>
              <a:t>2</a:t>
            </a:r>
            <a:r>
              <a:rPr lang="ru-RU" sz="3600" b="1" i="1" dirty="0" smtClean="0">
                <a:solidFill>
                  <a:srgbClr val="C00000"/>
                </a:solidFill>
              </a:rPr>
              <a:t>.Объясните ошибки в употреблении причастий, исправьте их.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85720" y="1214422"/>
            <a:ext cx="8643998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smtClean="0"/>
              <a:t>	</a:t>
            </a:r>
            <a:r>
              <a:rPr lang="ru-RU" sz="2800" dirty="0" smtClean="0"/>
              <a:t>По </a:t>
            </a:r>
            <a:r>
              <a:rPr lang="ru-RU" sz="2800" dirty="0"/>
              <a:t>краям дороги виднелись чахлые тополя с посеревшей от пыли листьями. </a:t>
            </a:r>
            <a:endParaRPr lang="en-US" sz="2800" dirty="0" smtClean="0"/>
          </a:p>
          <a:p>
            <a:pPr algn="just"/>
            <a:r>
              <a:rPr lang="en-US" sz="2800" dirty="0"/>
              <a:t>	</a:t>
            </a:r>
            <a:r>
              <a:rPr lang="ru-RU" sz="2800" dirty="0" smtClean="0"/>
              <a:t>Он </a:t>
            </a:r>
            <a:r>
              <a:rPr lang="ru-RU" sz="2800" dirty="0"/>
              <a:t>не замечал ни лесов, ни озер заросшие кувшинкой. </a:t>
            </a:r>
            <a:endParaRPr lang="en-US" sz="2800" dirty="0" smtClean="0"/>
          </a:p>
          <a:p>
            <a:pPr algn="just"/>
            <a:r>
              <a:rPr lang="en-US" sz="2800" dirty="0"/>
              <a:t>	</a:t>
            </a:r>
            <a:r>
              <a:rPr lang="ru-RU" sz="2800" dirty="0" smtClean="0"/>
              <a:t>Люди </a:t>
            </a:r>
            <a:r>
              <a:rPr lang="ru-RU" sz="2800" dirty="0"/>
              <a:t>пользуются водой из колодца вытекающего из земных недр. </a:t>
            </a:r>
            <a:endParaRPr lang="en-US" sz="2800" dirty="0" smtClean="0"/>
          </a:p>
          <a:p>
            <a:pPr algn="just"/>
            <a:r>
              <a:rPr lang="en-US" sz="2800" dirty="0"/>
              <a:t>	</a:t>
            </a:r>
            <a:r>
              <a:rPr lang="ru-RU" sz="2800" dirty="0" smtClean="0"/>
              <a:t>На </a:t>
            </a:r>
            <a:r>
              <a:rPr lang="ru-RU" sz="2800" dirty="0"/>
              <a:t>деревьях распустились первые листочки растущих около дома. </a:t>
            </a:r>
            <a:endParaRPr lang="en-US" sz="2800" dirty="0" smtClean="0"/>
          </a:p>
          <a:p>
            <a:pPr algn="just"/>
            <a:r>
              <a:rPr lang="en-US" sz="2800" dirty="0"/>
              <a:t>	</a:t>
            </a:r>
            <a:r>
              <a:rPr lang="ru-RU" sz="2800" dirty="0" smtClean="0"/>
              <a:t>Мы </a:t>
            </a:r>
            <a:r>
              <a:rPr lang="ru-RU" sz="2800" dirty="0"/>
              <a:t>подошли к домику стоящий  на небольшой полянке и который был освещён яркими лучами солнца.</a:t>
            </a:r>
          </a:p>
          <a:p>
            <a:pPr algn="just"/>
            <a:endParaRPr lang="ru-RU" sz="32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0" y="2786058"/>
            <a:ext cx="9144000" cy="8572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i="1" dirty="0" smtClean="0">
                <a:ln w="6350"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C00000"/>
                </a:solidFill>
              </a:rPr>
              <a:t>3</a:t>
            </a:r>
            <a:r>
              <a:rPr lang="ru-RU" sz="3600" b="1" i="1" dirty="0" smtClean="0">
                <a:ln w="6350"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C00000"/>
                </a:solidFill>
              </a:rPr>
              <a:t>. Прочитайте, вставляя в причастия пропущенные суффиксы. Замените сочетание с действительным причастием сочетанием со страдательным причастием. Следите за употреблением форм времени у причастий.</a:t>
            </a:r>
            <a:r>
              <a:rPr lang="ru-RU" sz="3100" b="1" dirty="0" smtClean="0">
                <a:ln w="6350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</a:rPr>
              <a:t/>
            </a:r>
            <a:br>
              <a:rPr lang="ru-RU" sz="3100" b="1" dirty="0" smtClean="0">
                <a:ln w="6350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</a:rPr>
            </a:br>
            <a:r>
              <a:rPr lang="ru-RU" sz="3100" b="1" i="1" dirty="0" smtClean="0">
                <a:ln w="6350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</a:rPr>
              <a:t>	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02401" name="Rectangle 1"/>
          <p:cNvSpPr>
            <a:spLocks noChangeArrowheads="1"/>
          </p:cNvSpPr>
          <p:nvPr/>
        </p:nvSpPr>
        <p:spPr bwMode="auto">
          <a:xfrm>
            <a:off x="0" y="2428868"/>
            <a:ext cx="914400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Чита…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щая</a:t>
            </a:r>
            <a:r>
              <a:rPr kumimoji="0" lang="ru-RU" sz="3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книгу девочка; 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слыш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…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мый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охотником ш</a:t>
            </a:r>
            <a:r>
              <a:rPr lang="ru-RU" sz="3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орох;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снег,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покры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… 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ий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землю; 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ученик,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выполня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…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ий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работу;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прибор, </a:t>
            </a:r>
            <a:r>
              <a:rPr lang="ru-RU" sz="3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созда</a:t>
            </a:r>
            <a:r>
              <a:rPr lang="ru-RU" sz="3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… </a:t>
            </a:r>
            <a:r>
              <a:rPr lang="ru-RU" sz="3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ый</a:t>
            </a:r>
            <a:r>
              <a:rPr lang="ru-RU" sz="3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школьниками;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3600" dirty="0" smtClean="0">
              <a:latin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lang="en-US" sz="36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024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024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024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024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24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024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024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024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785794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36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36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714356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i="1" dirty="0" smtClean="0"/>
              <a:t>4. Объяснить правописание НЕ с причастием</a:t>
            </a:r>
            <a:endParaRPr lang="ru-RU" sz="2800" b="1" i="1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ru-RU" sz="3200" dirty="0" smtClean="0"/>
          </a:p>
          <a:p>
            <a:r>
              <a:rPr lang="ru-RU" sz="3200" dirty="0" smtClean="0"/>
              <a:t>(Не)выполненная вовремя работа.</a:t>
            </a:r>
          </a:p>
          <a:p>
            <a:r>
              <a:rPr lang="ru-RU" sz="3200" dirty="0" smtClean="0"/>
              <a:t>Работа (не)выполнена.</a:t>
            </a:r>
          </a:p>
          <a:p>
            <a:r>
              <a:rPr lang="ru-RU" sz="3200" dirty="0" smtClean="0"/>
              <a:t>(Не)прочитанная книга.</a:t>
            </a:r>
          </a:p>
          <a:p>
            <a:r>
              <a:rPr lang="ru-RU" sz="3200" dirty="0" smtClean="0"/>
              <a:t>(Не)прочитанная, а просмотренная книга.</a:t>
            </a:r>
          </a:p>
          <a:p>
            <a:r>
              <a:rPr lang="ru-RU" sz="3200" dirty="0" smtClean="0"/>
              <a:t>(Не)</a:t>
            </a:r>
            <a:r>
              <a:rPr lang="ru-RU" sz="3200" dirty="0" err="1" smtClean="0"/>
              <a:t>годующий</a:t>
            </a:r>
            <a:r>
              <a:rPr lang="ru-RU" sz="3200" dirty="0" smtClean="0"/>
              <a:t> взгляд.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</a:rPr>
              <a:t>5.Спрятанные слова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16737" name="Rectangle 1"/>
          <p:cNvSpPr>
            <a:spLocks noChangeArrowheads="1"/>
          </p:cNvSpPr>
          <p:nvPr/>
        </p:nvSpPr>
        <p:spPr bwMode="auto">
          <a:xfrm>
            <a:off x="0" y="642918"/>
            <a:ext cx="862607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Впишите в клетки причастия, образованные от следующих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глаголов (форма причастия указана в скобках).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6738" name="Rectangle 2"/>
          <p:cNvSpPr>
            <a:spLocks noChangeArrowheads="1"/>
          </p:cNvSpPr>
          <p:nvPr/>
        </p:nvSpPr>
        <p:spPr bwMode="auto">
          <a:xfrm>
            <a:off x="0" y="1500174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1.Закопать (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прош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.). 					2.Засорить 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прош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).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3.Хранить (страдательное, наст.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.). 				4. Скакать (наст.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.).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5. Сделать 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прош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.). 					6. Срастись 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прош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.).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7. Спрятать 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прош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.). 					8. Нестись 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прош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.).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		9. Делать (страдательное,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наст.вр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85719" y="3214690"/>
          <a:ext cx="8501120" cy="3500460"/>
        </p:xfrm>
        <a:graphic>
          <a:graphicData uri="http://schemas.openxmlformats.org/drawingml/2006/table">
            <a:tbl>
              <a:tblPr/>
              <a:tblGrid>
                <a:gridCol w="849524"/>
                <a:gridCol w="849524"/>
                <a:gridCol w="849524"/>
                <a:gridCol w="850364"/>
                <a:gridCol w="850364"/>
                <a:gridCol w="850364"/>
                <a:gridCol w="850364"/>
                <a:gridCol w="850364"/>
                <a:gridCol w="850364"/>
                <a:gridCol w="850364"/>
              </a:tblGrid>
              <a:tr h="3889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89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>
                      <a:noFill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89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>
                      <a:noFill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9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>
                      <a:noFill/>
                    </a:lnL>
                    <a:lnR>
                      <a:noFill/>
                    </a:lnR>
                    <a:lnT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889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47" marR="64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67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67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6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167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67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67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67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6ADAFA"/>
      </a:accent1>
      <a:accent2>
        <a:srgbClr val="20C8F7"/>
      </a:accent2>
      <a:accent3>
        <a:srgbClr val="0BD0D9"/>
      </a:accent3>
      <a:accent4>
        <a:srgbClr val="10CF9B"/>
      </a:accent4>
      <a:accent5>
        <a:srgbClr val="20C8F7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676</TotalTime>
  <Words>433</Words>
  <Application>Microsoft Office PowerPoint</Application>
  <PresentationFormat>Экран (4:3)</PresentationFormat>
  <Paragraphs>156</Paragraphs>
  <Slides>14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       1. Спишите предложения, объясняя условия выделения на письме причастных оборотов. </vt:lpstr>
      <vt:lpstr>2.Объясните ошибки в употреблении причастий, исправьте их.  </vt:lpstr>
      <vt:lpstr>3. Прочитайте, вставляя в причастия пропущенные суффиксы. Замените сочетание с действительным причастием сочетанием со страдательным причастием. Следите за употреблением форм времени у причастий.   </vt:lpstr>
      <vt:lpstr>4. Объяснить правописание НЕ с причастием</vt:lpstr>
      <vt:lpstr>5.Спрятанные слова</vt:lpstr>
      <vt:lpstr>          6.Спишите, согласуя причастия и прилагательные с определяемыми словами и вставляя пропущенные буквы и знаки препинания.       </vt:lpstr>
      <vt:lpstr>7. Расставьте в ходе письма знаки препинания в «отрезках» предложений. </vt:lpstr>
      <vt:lpstr>  </vt:lpstr>
      <vt:lpstr>Презентация PowerPoint</vt:lpstr>
      <vt:lpstr>Презентация PowerPoint</vt:lpstr>
    </vt:vector>
  </TitlesOfParts>
  <Company>berloga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Спишите предложения, объясняя условия выделения на письме причастных оборотов.</dc:title>
  <dc:creator>Komputer</dc:creator>
  <cp:lastModifiedBy>Евгения</cp:lastModifiedBy>
  <cp:revision>88</cp:revision>
  <dcterms:created xsi:type="dcterms:W3CDTF">2009-10-12T15:43:39Z</dcterms:created>
  <dcterms:modified xsi:type="dcterms:W3CDTF">2020-06-27T14:20:43Z</dcterms:modified>
</cp:coreProperties>
</file>