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90" r:id="rId3"/>
    <p:sldId id="297" r:id="rId4"/>
    <p:sldId id="292" r:id="rId5"/>
    <p:sldId id="258" r:id="rId6"/>
    <p:sldId id="291" r:id="rId7"/>
    <p:sldId id="294" r:id="rId8"/>
    <p:sldId id="293" r:id="rId9"/>
    <p:sldId id="273" r:id="rId10"/>
    <p:sldId id="274" r:id="rId11"/>
    <p:sldId id="275" r:id="rId12"/>
    <p:sldId id="261" r:id="rId13"/>
    <p:sldId id="265" r:id="rId14"/>
    <p:sldId id="278" r:id="rId15"/>
    <p:sldId id="260" r:id="rId16"/>
    <p:sldId id="259" r:id="rId17"/>
    <p:sldId id="262" r:id="rId18"/>
    <p:sldId id="264" r:id="rId19"/>
    <p:sldId id="271" r:id="rId20"/>
    <p:sldId id="279" r:id="rId21"/>
    <p:sldId id="295" r:id="rId22"/>
    <p:sldId id="280" r:id="rId23"/>
    <p:sldId id="296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76" r:id="rId32"/>
    <p:sldId id="28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192"/>
    <a:srgbClr val="0C72AA"/>
    <a:srgbClr val="0987CD"/>
    <a:srgbClr val="027FD4"/>
    <a:srgbClr val="19A1FD"/>
    <a:srgbClr val="006CCE"/>
    <a:srgbClr val="02B9CC"/>
    <a:srgbClr val="0089C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5" autoAdjust="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63EE9FC-06CC-4578-97CC-D43170663BC7}" type="datetimeFigureOut">
              <a:rPr lang="en-US"/>
              <a:pPr>
                <a:defRPr/>
              </a:pPr>
              <a:t>12/13/2015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6C6F1AE-B5C0-440C-93ED-A1C0F15607A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sr-Latn-CS" smtClean="0"/>
              <a:t>Click to edit Master subtitle style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DF30-EFCB-47B6-93A0-FAE23605E4E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E1373-4EF0-47E4-852E-58C8049B9CC0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94B2-2E2C-42CC-AEF5-E524E53678D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44089-4572-4B86-ABD2-A0BD837A79F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2427-C50B-411F-BC16-C531940A627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ED1A-BB0D-4450-B660-F781F05CD43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8F89-3A5C-46E9-979E-0512B06F9B2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7F7DF-75CF-409E-B671-09DDBED3DE3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F45FF-28EE-48DD-B64D-AF502C693A7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3D099-5E62-45B6-A733-A5A668E76A3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r-Latn-C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13178-0FA1-44E0-9014-4D4BBC13242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Образец текста</a:t>
            </a:r>
          </a:p>
          <a:p>
            <a:pPr lvl="1"/>
            <a:r>
              <a:rPr lang="sr-Latn-CS" smtClean="0"/>
              <a:t>Второй уровень</a:t>
            </a:r>
          </a:p>
          <a:p>
            <a:pPr lvl="2"/>
            <a:r>
              <a:rPr lang="sr-Latn-CS" smtClean="0"/>
              <a:t>Третий уровень</a:t>
            </a:r>
          </a:p>
          <a:p>
            <a:pPr lvl="3"/>
            <a:r>
              <a:rPr lang="sr-Latn-CS" smtClean="0"/>
              <a:t>Четвертый уровень</a:t>
            </a:r>
          </a:p>
          <a:p>
            <a:pPr lvl="4"/>
            <a:r>
              <a:rPr lang="sr-Latn-C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FEF201FC-CF54-4D28-ABCB-CE1BB9EAF6E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685800"/>
            <a:ext cx="7854950" cy="5715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4400" smtClean="0"/>
              <a:t> </a:t>
            </a:r>
            <a:endParaRPr lang="en-US" sz="4400" smtClean="0"/>
          </a:p>
          <a:p>
            <a:pPr algn="ctr">
              <a:lnSpc>
                <a:spcPct val="90000"/>
              </a:lnSpc>
            </a:pPr>
            <a:r>
              <a:rPr lang="ru-RU" sz="4400" smtClean="0"/>
              <a:t>Внеурочная деятельность в условиях реализации ФГОС: </a:t>
            </a:r>
          </a:p>
          <a:p>
            <a:pPr algn="ctr">
              <a:lnSpc>
                <a:spcPct val="90000"/>
              </a:lnSpc>
            </a:pPr>
            <a:r>
              <a:rPr lang="ru-RU" sz="4400" smtClean="0"/>
              <a:t>цели, формы, модели.</a:t>
            </a:r>
          </a:p>
          <a:p>
            <a:pPr algn="ctr">
              <a:lnSpc>
                <a:spcPct val="90000"/>
              </a:lnSpc>
            </a:pPr>
            <a:endParaRPr lang="ru-RU" sz="4400" smtClean="0"/>
          </a:p>
          <a:p>
            <a:pPr algn="ctr">
              <a:lnSpc>
                <a:spcPct val="90000"/>
              </a:lnSpc>
            </a:pPr>
            <a:endParaRPr lang="ru-RU" smtClean="0"/>
          </a:p>
          <a:p>
            <a:pPr algn="r">
              <a:lnSpc>
                <a:spcPct val="90000"/>
              </a:lnSpc>
            </a:pPr>
            <a:endParaRPr lang="ru-RU" sz="2000" b="0" smtClean="0"/>
          </a:p>
          <a:p>
            <a:pPr algn="r">
              <a:lnSpc>
                <a:spcPct val="90000"/>
              </a:lnSpc>
            </a:pPr>
            <a:endParaRPr lang="ru-RU" sz="1800" smtClean="0"/>
          </a:p>
          <a:p>
            <a:pPr algn="ctr">
              <a:lnSpc>
                <a:spcPct val="90000"/>
              </a:lnSpc>
            </a:pPr>
            <a:endParaRPr lang="ru-RU" sz="2000" b="0" smtClean="0"/>
          </a:p>
          <a:p>
            <a:pPr algn="r">
              <a:lnSpc>
                <a:spcPct val="9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001000" cy="914400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>Уровень программы 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внеурочной деятельности</a:t>
            </a:r>
            <a:r>
              <a:rPr lang="ru-RU" smtClean="0"/>
              <a:t> </a:t>
            </a:r>
            <a:r>
              <a:rPr lang="ru-RU" sz="2400" smtClean="0">
                <a:solidFill>
                  <a:schemeClr val="tx1"/>
                </a:solidFill>
              </a:rPr>
              <a:t> предполагает</a:t>
            </a:r>
            <a:r>
              <a:rPr lang="ru-RU" smtClean="0"/>
              <a:t> </a:t>
            </a:r>
          </a:p>
        </p:txBody>
      </p:sp>
      <p:sp>
        <p:nvSpPr>
          <p:cNvPr id="2355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8534400" cy="4724400"/>
          </a:xfrm>
        </p:spPr>
        <p:txBody>
          <a:bodyPr/>
          <a:lstStyle/>
          <a:p>
            <a:r>
              <a:rPr lang="ru-RU" sz="1800" smtClean="0"/>
              <a:t>соответствие современному состоянию науки, новизну, инновационный характер;</a:t>
            </a:r>
          </a:p>
          <a:p>
            <a:endParaRPr lang="ru-RU" sz="1800" smtClean="0"/>
          </a:p>
          <a:p>
            <a:r>
              <a:rPr lang="ru-RU" sz="1800" smtClean="0"/>
              <a:t>направленность на развитие природных особенностей и способностей ребенка, его интеллектуальной и эмоциональной сферы, мышления, его социальный адаптации;</a:t>
            </a:r>
          </a:p>
          <a:p>
            <a:endParaRPr lang="ru-RU" sz="1800" smtClean="0"/>
          </a:p>
          <a:p>
            <a:r>
              <a:rPr lang="ru-RU" sz="1800" smtClean="0"/>
              <a:t>установку на развитие целостного взгляда на мир;</a:t>
            </a:r>
          </a:p>
          <a:p>
            <a:endParaRPr lang="ru-RU" sz="1800" smtClean="0"/>
          </a:p>
          <a:p>
            <a:r>
              <a:rPr lang="ru-RU" sz="1800" smtClean="0"/>
              <a:t>соответствие требованиям системности и преемственности в образовании, построении учебного процесса;</a:t>
            </a:r>
          </a:p>
          <a:p>
            <a:endParaRPr lang="ru-RU" sz="1800" smtClean="0"/>
          </a:p>
          <a:p>
            <a:r>
              <a:rPr lang="ru-RU" sz="1800" smtClean="0"/>
              <a:t>использование основных дидактических средств;</a:t>
            </a:r>
          </a:p>
          <a:p>
            <a:endParaRPr lang="ru-RU" sz="1800" smtClean="0"/>
          </a:p>
          <a:p>
            <a:r>
              <a:rPr lang="ru-RU" sz="1800" smtClean="0"/>
              <a:t>обеспеченность учебными пособиями, методическими рекомендациями по реализации учебной программы.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8001000" cy="914400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Arial" charset="0"/>
              </a:rPr>
              <a:t>Структура программы </a:t>
            </a:r>
            <a:br>
              <a:rPr lang="ru-RU" sz="3200" b="1" smtClean="0">
                <a:solidFill>
                  <a:schemeClr val="tx1"/>
                </a:solidFill>
                <a:latin typeface="Arial" charset="0"/>
              </a:rPr>
            </a:br>
            <a:r>
              <a:rPr lang="ru-RU" sz="3200" b="1" smtClean="0">
                <a:solidFill>
                  <a:schemeClr val="tx1"/>
                </a:solidFill>
                <a:latin typeface="Arial" charset="0"/>
              </a:rPr>
              <a:t>внеурочной деятельности</a:t>
            </a:r>
            <a:endParaRPr lang="ru-RU" sz="3200" b="1" smtClean="0">
              <a:latin typeface="Arial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8534400" cy="4724400"/>
          </a:xfrm>
        </p:spPr>
        <p:txBody>
          <a:bodyPr/>
          <a:lstStyle/>
          <a:p>
            <a:pPr marL="533400" indent="-533400"/>
            <a:r>
              <a:rPr lang="ru-RU" smtClean="0"/>
              <a:t>Титульный лист.</a:t>
            </a:r>
          </a:p>
          <a:p>
            <a:pPr marL="533400" indent="-533400"/>
            <a:r>
              <a:rPr lang="ru-RU" smtClean="0"/>
              <a:t>Пояснительная записка</a:t>
            </a:r>
          </a:p>
          <a:p>
            <a:pPr marL="533400" indent="-533400"/>
            <a:r>
              <a:rPr lang="ru-RU" smtClean="0"/>
              <a:t>Учебно-тематический план</a:t>
            </a:r>
          </a:p>
          <a:p>
            <a:pPr marL="533400" indent="-533400"/>
            <a:r>
              <a:rPr lang="ru-RU" smtClean="0"/>
              <a:t>Содержание изучаемого курса</a:t>
            </a:r>
          </a:p>
          <a:p>
            <a:pPr marL="533400" indent="-533400"/>
            <a:r>
              <a:rPr lang="ru-RU" smtClean="0"/>
              <a:t>Методическое обеспечение дополнительной образовательной программы</a:t>
            </a:r>
          </a:p>
          <a:p>
            <a:pPr marL="533400" indent="-533400"/>
            <a:r>
              <a:rPr lang="ru-RU" smtClean="0"/>
              <a:t>Список литературы</a:t>
            </a:r>
          </a:p>
          <a:p>
            <a:pPr marL="533400" indent="-533400"/>
            <a:r>
              <a:rPr lang="ru-RU" smtClean="0"/>
              <a:t>Приложения</a:t>
            </a:r>
          </a:p>
          <a:p>
            <a:pPr marL="533400" indent="-533400" algn="just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8001000" cy="91440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chemeClr val="tx1"/>
                </a:solidFill>
              </a:rPr>
              <a:t>Технологическая карта для организации внеурочной деятельности</a:t>
            </a:r>
          </a:p>
        </p:txBody>
      </p:sp>
      <p:graphicFrame>
        <p:nvGraphicFramePr>
          <p:cNvPr id="23587" name="Group 35"/>
          <p:cNvGraphicFramePr>
            <a:graphicFrameLocks noGrp="1"/>
          </p:cNvGraphicFramePr>
          <p:nvPr>
            <p:ph sz="half" idx="4294967295"/>
          </p:nvPr>
        </p:nvGraphicFramePr>
        <p:xfrm>
          <a:off x="762000" y="1600200"/>
          <a:ext cx="8382000" cy="4389438"/>
        </p:xfrm>
        <a:graphic>
          <a:graphicData uri="http://schemas.openxmlformats.org/drawingml/2006/table">
            <a:tbl>
              <a:tblPr/>
              <a:tblGrid>
                <a:gridCol w="2438400"/>
                <a:gridCol w="5943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Мотивация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Переход системы образования на системно – деятельностную парадигму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4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Содержание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Направления внеурочной деятельности: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спортивно-оздоровительное,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художественно эстетическое,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научно-познавательное,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военно-патриотическое,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общественно полезная деятельность,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проектная деятельность - как содержательный ориентир при построении соответствующих  программ внеурочной деятельности обучающихся.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ВНЕУРОЧНАЯ ДЕЯТЕЛЬНОСТЬ</a:t>
            </a:r>
          </a:p>
        </p:txBody>
      </p:sp>
      <p:graphicFrame>
        <p:nvGraphicFramePr>
          <p:cNvPr id="29729" name="Group 33"/>
          <p:cNvGraphicFramePr>
            <a:graphicFrameLocks noGrp="1"/>
          </p:cNvGraphicFramePr>
          <p:nvPr>
            <p:ph sz="half" idx="4294967295"/>
          </p:nvPr>
        </p:nvGraphicFramePr>
        <p:xfrm>
          <a:off x="381000" y="762000"/>
          <a:ext cx="8610600" cy="5857875"/>
        </p:xfrm>
        <a:graphic>
          <a:graphicData uri="http://schemas.openxmlformats.org/drawingml/2006/table">
            <a:tbl>
              <a:tblPr/>
              <a:tblGrid>
                <a:gridCol w="3014663"/>
                <a:gridCol w="5595937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9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спортивно – оздоровительное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художественно – эстетическое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научно – познавательное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военно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патриотическое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общественно полезная деятельность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проектная деятельность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игровая;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познавательная;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проблемно-ценностное общение;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досугово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- развлекательная деятельность 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досуговое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общение);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художественное творчество;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социальное творчество (социально преобразующая добровольческая деятельность);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техническое творчество;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трудовая (производственная) деятельность;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спортивно-оздоровительная деятельность;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туристско-краеведческая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8001000" cy="91440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Arial" charset="0"/>
              </a:rPr>
              <a:t>Программы внеурочной деятельности могут разрабатываться с учетом наличия</a:t>
            </a:r>
            <a:br>
              <a:rPr lang="ru-RU" sz="2800" b="1" smtClean="0">
                <a:solidFill>
                  <a:schemeClr val="tx1"/>
                </a:solidFill>
                <a:latin typeface="Arial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Arial" charset="0"/>
              </a:rPr>
              <a:t>площадок их реализации</a:t>
            </a:r>
            <a:r>
              <a:rPr lang="ru-RU" smtClean="0"/>
              <a:t> </a:t>
            </a: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04800" y="3124200"/>
            <a:ext cx="2209800" cy="1981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04800" y="3505200"/>
            <a:ext cx="213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Площадки реализации внеурочной деятельности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114800" y="2057400"/>
            <a:ext cx="4800600" cy="182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4114800" y="4648200"/>
            <a:ext cx="4724400" cy="182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4419600" y="2286000"/>
            <a:ext cx="434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специализированные кабинеты, </a:t>
            </a:r>
            <a:endParaRPr lang="ru-RU" sz="2000"/>
          </a:p>
          <a:p>
            <a:r>
              <a:rPr lang="ru-RU" sz="2000" b="1"/>
              <a:t>библиотека, спортивные </a:t>
            </a:r>
            <a:endParaRPr lang="ru-RU" sz="2000"/>
          </a:p>
          <a:p>
            <a:r>
              <a:rPr lang="ru-RU" sz="2000" b="1"/>
              <a:t>залы, музей, игровые комнаты, </a:t>
            </a:r>
            <a:endParaRPr lang="ru-RU" sz="2000"/>
          </a:p>
          <a:p>
            <a:r>
              <a:rPr lang="ru-RU" sz="2000" b="1"/>
              <a:t>актовый зал, лаборатории</a:t>
            </a:r>
            <a:r>
              <a:rPr lang="ru-RU" sz="2000"/>
              <a:t> </a:t>
            </a: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4343400" y="4876800"/>
            <a:ext cx="434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учреждения культуры, спорта, </a:t>
            </a:r>
            <a:endParaRPr lang="ru-RU" sz="2000"/>
          </a:p>
          <a:p>
            <a:r>
              <a:rPr lang="ru-RU" sz="2000" b="1"/>
              <a:t>искусства, промышленные, </a:t>
            </a:r>
            <a:endParaRPr lang="ru-RU" sz="2000"/>
          </a:p>
          <a:p>
            <a:r>
              <a:rPr lang="ru-RU" sz="2000" b="1"/>
              <a:t>производственные и др. организации</a:t>
            </a:r>
          </a:p>
        </p:txBody>
      </p:sp>
      <p:sp>
        <p:nvSpPr>
          <p:cNvPr id="27656" name="Line 11"/>
          <p:cNvSpPr>
            <a:spLocks noChangeShapeType="1"/>
          </p:cNvSpPr>
          <p:nvPr/>
        </p:nvSpPr>
        <p:spPr bwMode="auto">
          <a:xfrm flipV="1">
            <a:off x="2590800" y="2819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2"/>
          <p:cNvSpPr>
            <a:spLocks noChangeShapeType="1"/>
          </p:cNvSpPr>
          <p:nvPr/>
        </p:nvSpPr>
        <p:spPr bwMode="auto">
          <a:xfrm>
            <a:off x="2667000" y="42672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8001000" cy="91440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chemeClr val="tx1"/>
                </a:solidFill>
              </a:rPr>
              <a:t>Технологическая карта для организации внеурочной деятельности</a:t>
            </a:r>
          </a:p>
        </p:txBody>
      </p:sp>
      <p:graphicFrame>
        <p:nvGraphicFramePr>
          <p:cNvPr id="22551" name="Group 23"/>
          <p:cNvGraphicFramePr>
            <a:graphicFrameLocks noGrp="1"/>
          </p:cNvGraphicFramePr>
          <p:nvPr>
            <p:ph sz="half" idx="4294967295"/>
          </p:nvPr>
        </p:nvGraphicFramePr>
        <p:xfrm>
          <a:off x="762000" y="1600200"/>
          <a:ext cx="8382000" cy="4816475"/>
        </p:xfrm>
        <a:graphic>
          <a:graphicData uri="http://schemas.openxmlformats.org/drawingml/2006/table">
            <a:tbl>
              <a:tblPr/>
              <a:tblGrid>
                <a:gridCol w="2209800"/>
                <a:gridCol w="61722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4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Цели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Способствовать личностному становлению обучающихся.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Способствовать здоровому и безопасному образу жизни обучающихся.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Способствовать развитию творческих способностей обучающихся, предоставить возможность реализации им в различных видах деятельности.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Способствовать формированию коллективно – распределённой деятельности в детских коллективах.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Проводить педагогическую  поддержку социализации обучающихся.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8001000" cy="91440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chemeClr val="tx1"/>
                </a:solidFill>
              </a:rPr>
              <a:t>Технологическая карта для организации внеурочной деятельности</a:t>
            </a:r>
          </a:p>
        </p:txBody>
      </p:sp>
      <p:graphicFrame>
        <p:nvGraphicFramePr>
          <p:cNvPr id="20504" name="Group 24"/>
          <p:cNvGraphicFramePr>
            <a:graphicFrameLocks noGrp="1"/>
          </p:cNvGraphicFramePr>
          <p:nvPr>
            <p:ph sz="half" idx="4294967295"/>
          </p:nvPr>
        </p:nvGraphicFramePr>
        <p:xfrm>
          <a:off x="762000" y="1600200"/>
          <a:ext cx="8382000" cy="4479925"/>
        </p:xfrm>
        <a:graphic>
          <a:graphicData uri="http://schemas.openxmlformats.org/drawingml/2006/table">
            <a:tbl>
              <a:tblPr/>
              <a:tblGrid>
                <a:gridCol w="2209800"/>
                <a:gridCol w="6172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Компонент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Содержание компонента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4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Условия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Региональные особенности.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Социо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культурная ситуация ОУ.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Системы и структуры педагогической деятельности в ОУ.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Стратегия  поддержки педагогических кадров, детей, родителей.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Материально – техническое оснащение и информационно – технологическое обеспечение ОУ.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Степень участия общественных советов и организаций, социальных партнеров в деятельности ОУ.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8001000" cy="91440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chemeClr val="tx1"/>
                </a:solidFill>
              </a:rPr>
              <a:t>Технологическая карта для организации внеурочной деятельности</a:t>
            </a:r>
          </a:p>
        </p:txBody>
      </p:sp>
      <p:graphicFrame>
        <p:nvGraphicFramePr>
          <p:cNvPr id="24604" name="Group 28"/>
          <p:cNvGraphicFramePr>
            <a:graphicFrameLocks noGrp="1"/>
          </p:cNvGraphicFramePr>
          <p:nvPr>
            <p:ph idx="4294967295"/>
          </p:nvPr>
        </p:nvGraphicFramePr>
        <p:xfrm>
          <a:off x="762000" y="1600200"/>
          <a:ext cx="8382000" cy="4800600"/>
        </p:xfrm>
        <a:graphic>
          <a:graphicData uri="http://schemas.openxmlformats.org/drawingml/2006/table">
            <a:tbl>
              <a:tblPr/>
              <a:tblGrid>
                <a:gridCol w="2667000"/>
                <a:gridCol w="5715000"/>
              </a:tblGrid>
              <a:tr h="4800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Технологии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Проектная деятельность;</a:t>
                      </a:r>
                      <a:b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дифференциация по интересам;</a:t>
                      </a:r>
                      <a:b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информационные и коммуникационные технологии;</a:t>
                      </a:r>
                      <a:b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игровые технологии;</a:t>
                      </a:r>
                      <a:b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обучение на основе «учебных ситуаций»;</a:t>
                      </a:r>
                      <a:b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социально – воспитательные технологии; </a:t>
                      </a:r>
                      <a:b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технология саморазвития личности учащихся.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8001000" cy="91440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chemeClr val="tx1"/>
                </a:solidFill>
              </a:rPr>
              <a:t>Технологическая карта для организации внеурочной деятельности</a:t>
            </a:r>
          </a:p>
        </p:txBody>
      </p:sp>
      <p:graphicFrame>
        <p:nvGraphicFramePr>
          <p:cNvPr id="27662" name="Group 14"/>
          <p:cNvGraphicFramePr>
            <a:graphicFrameLocks noGrp="1"/>
          </p:cNvGraphicFramePr>
          <p:nvPr>
            <p:ph idx="4294967295"/>
          </p:nvPr>
        </p:nvGraphicFramePr>
        <p:xfrm>
          <a:off x="762000" y="1752600"/>
          <a:ext cx="8382000" cy="4648200"/>
        </p:xfrm>
        <a:graphic>
          <a:graphicData uri="http://schemas.openxmlformats.org/drawingml/2006/table">
            <a:tbl>
              <a:tblPr/>
              <a:tblGrid>
                <a:gridCol w="2667000"/>
                <a:gridCol w="5715000"/>
              </a:tblGrid>
              <a:tr h="464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Результаты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Развитие  личности обучающихся.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Приобщение обучающихся здоровому и безопасному образу жизни.</a:t>
                      </a:r>
                      <a:b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Развитие творческих способностей обучающихся, через различные виды деятельности.</a:t>
                      </a:r>
                      <a:b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/>
                      </a:r>
                      <a:b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534400" cy="60198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ru-RU" sz="2000" smtClean="0"/>
          </a:p>
          <a:p>
            <a:pPr algn="ctr">
              <a:lnSpc>
                <a:spcPct val="80000"/>
              </a:lnSpc>
            </a:pPr>
            <a:r>
              <a:rPr lang="ru-RU" smtClean="0"/>
              <a:t>Модели выбираются в соответствии с:</a:t>
            </a:r>
          </a:p>
          <a:p>
            <a:pPr>
              <a:lnSpc>
                <a:spcPct val="80000"/>
              </a:lnSpc>
            </a:pPr>
            <a:endParaRPr lang="ru-RU" smtClean="0"/>
          </a:p>
          <a:p>
            <a:pPr>
              <a:lnSpc>
                <a:spcPct val="80000"/>
              </a:lnSpc>
            </a:pPr>
            <a:endParaRPr lang="ru-RU" b="0" smtClean="0"/>
          </a:p>
          <a:p>
            <a:pPr>
              <a:lnSpc>
                <a:spcPct val="80000"/>
              </a:lnSpc>
            </a:pPr>
            <a:r>
              <a:rPr lang="ru-RU" sz="2400" smtClean="0"/>
              <a:t>традициями образовательного учреждения</a:t>
            </a:r>
            <a:endParaRPr lang="ru-RU" sz="2400" b="0" smtClean="0"/>
          </a:p>
          <a:p>
            <a:pPr>
              <a:lnSpc>
                <a:spcPct val="80000"/>
              </a:lnSpc>
            </a:pPr>
            <a:endParaRPr lang="ru-RU" sz="2400" b="0" smtClean="0"/>
          </a:p>
          <a:p>
            <a:pPr>
              <a:lnSpc>
                <a:spcPct val="80000"/>
              </a:lnSpc>
            </a:pPr>
            <a:r>
              <a:rPr lang="ru-RU" sz="2400" smtClean="0"/>
              <a:t>условиями реализации образовательного процесса</a:t>
            </a:r>
            <a:endParaRPr lang="ru-RU" sz="2400" b="0" smtClean="0"/>
          </a:p>
          <a:p>
            <a:pPr>
              <a:lnSpc>
                <a:spcPct val="80000"/>
              </a:lnSpc>
            </a:pPr>
            <a:endParaRPr lang="ru-RU" sz="2400" b="0" smtClean="0"/>
          </a:p>
          <a:p>
            <a:pPr>
              <a:lnSpc>
                <a:spcPct val="80000"/>
              </a:lnSpc>
            </a:pPr>
            <a:r>
              <a:rPr lang="ru-RU" sz="2400" smtClean="0"/>
              <a:t>наличием (отсутствием) социальных партнеров для реализации программ внеурочной деятельности </a:t>
            </a:r>
          </a:p>
          <a:p>
            <a:pPr>
              <a:lnSpc>
                <a:spcPct val="80000"/>
              </a:lnSpc>
            </a:pPr>
            <a:endParaRPr lang="ru-RU" sz="2400" b="0" smtClean="0"/>
          </a:p>
          <a:p>
            <a:pPr>
              <a:lnSpc>
                <a:spcPct val="80000"/>
              </a:lnSpc>
            </a:pPr>
            <a:r>
              <a:rPr lang="ru-RU" sz="2400" smtClean="0"/>
              <a:t>условиями реального выбора обучающимися наиболее привлекательных для них форм и видов внеурочной деятельности</a:t>
            </a:r>
            <a:endParaRPr lang="ru-RU" sz="2400" b="0" smtClean="0"/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Под внеурочной деятельностью в рамках реализации ФГОС  следует понимать образовательную деятельность, осуществляемую в формах, отличных от классно-урочной, и направленную на достижение планируемых результатов освоения основной образовательной программы начального общего образования.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534400" cy="60198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ru-RU" sz="2000" smtClean="0"/>
          </a:p>
          <a:p>
            <a:pPr algn="ctr"/>
            <a:r>
              <a:rPr lang="ru-RU" smtClean="0"/>
              <a:t>Модели могут быть основаны </a:t>
            </a:r>
          </a:p>
          <a:p>
            <a:pPr algn="ctr"/>
            <a:r>
              <a:rPr lang="ru-RU" smtClean="0"/>
              <a:t>на использовании метода проектов</a:t>
            </a:r>
          </a:p>
          <a:p>
            <a:pPr algn="ctr"/>
            <a:endParaRPr lang="ru-RU" b="0" smtClean="0"/>
          </a:p>
          <a:p>
            <a:r>
              <a:rPr lang="ru-RU" u="sng" smtClean="0"/>
              <a:t>Содержание каждого проекта</a:t>
            </a:r>
            <a:r>
              <a:rPr lang="ru-RU" smtClean="0"/>
              <a:t> может обеспечивать реализацию всех направлений развития личности при возможном выделении наиболее акцентуированных. </a:t>
            </a:r>
          </a:p>
          <a:p>
            <a:endParaRPr lang="ru-RU" smtClean="0"/>
          </a:p>
          <a:p>
            <a:endParaRPr lang="ru-RU" b="0" smtClean="0"/>
          </a:p>
          <a:p>
            <a:r>
              <a:rPr lang="ru-RU" u="sng" smtClean="0"/>
              <a:t>Каждый проект имеет</a:t>
            </a:r>
            <a:r>
              <a:rPr lang="ru-RU" smtClean="0"/>
              <a:t> свои цели, формы организации деятельности детей и формы представления результатов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smtClean="0"/>
              <a:t>Модели </a:t>
            </a:r>
          </a:p>
        </p:txBody>
      </p:sp>
      <p:sp>
        <p:nvSpPr>
          <p:cNvPr id="34818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400" smtClean="0"/>
              <a:t>«Модель проектов»</a:t>
            </a:r>
          </a:p>
          <a:p>
            <a:endParaRPr lang="ru-RU" smtClean="0"/>
          </a:p>
          <a:p>
            <a:r>
              <a:rPr lang="ru-RU" smtClean="0"/>
              <a:t>Использование метода проектов</a:t>
            </a:r>
          </a:p>
        </p:txBody>
      </p:sp>
      <p:sp>
        <p:nvSpPr>
          <p:cNvPr id="34819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400" smtClean="0"/>
              <a:t>«Модель площадок»</a:t>
            </a:r>
          </a:p>
          <a:p>
            <a:endParaRPr lang="ru-RU" smtClean="0"/>
          </a:p>
          <a:p>
            <a:r>
              <a:rPr lang="ru-RU" smtClean="0"/>
              <a:t>Формирование индивидуальных образовательных траекторий обучающихся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27" name="Group 47"/>
          <p:cNvGraphicFramePr>
            <a:graphicFrameLocks noGrp="1"/>
          </p:cNvGraphicFramePr>
          <p:nvPr>
            <p:ph idx="4294967295"/>
          </p:nvPr>
        </p:nvGraphicFramePr>
        <p:xfrm>
          <a:off x="533400" y="914400"/>
          <a:ext cx="8610600" cy="4968875"/>
        </p:xfrm>
        <a:graphic>
          <a:graphicData uri="http://schemas.openxmlformats.org/drawingml/2006/table">
            <a:tbl>
              <a:tblPr/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вание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проектов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«Учусь учиться»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«Учусь быть гражданином»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«Стану олимпийцем»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«Учусь сотрудничать»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«Учусь быть культурным»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Направления развития личности в рамках проектов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Общеинтеллектуально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духовно-нравственное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Духовно-нравственное, социальное, спортивно-оздоровительное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Спортивно-оздоровительное, духовно-нравственное, общекультурное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Социальное, духовно-нравственное, общекультурное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Общекультурное,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общеинтеллектуальное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духовно-нравственное, спортивно-оздоровительное,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381000"/>
          <a:ext cx="7010400" cy="558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/>
                <a:gridCol w="3505200"/>
              </a:tblGrid>
              <a:tr h="931333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Программы внеурочной деятельности (</a:t>
                      </a:r>
                      <a:r>
                        <a:rPr lang="ru-RU" baseline="0" dirty="0" smtClean="0"/>
                        <a:t> модули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931333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Спортивно-оздоровительное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Ритмика</a:t>
                      </a:r>
                    </a:p>
                    <a:p>
                      <a:r>
                        <a:rPr lang="ru-RU" dirty="0" smtClean="0"/>
                        <a:t>Марафон «Будь здоров»</a:t>
                      </a:r>
                      <a:endParaRPr lang="ru-RU" dirty="0"/>
                    </a:p>
                  </a:txBody>
                  <a:tcPr/>
                </a:tc>
              </a:tr>
              <a:tr h="93133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Общеинтеллектуальное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«Что?</a:t>
                      </a:r>
                      <a:r>
                        <a:rPr lang="ru-RU" baseline="0" dirty="0" smtClean="0"/>
                        <a:t> Где? Когда?</a:t>
                      </a:r>
                      <a:r>
                        <a:rPr lang="ru-RU" dirty="0" smtClean="0"/>
                        <a:t>»</a:t>
                      </a:r>
                    </a:p>
                    <a:p>
                      <a:r>
                        <a:rPr lang="ru-RU" dirty="0" smtClean="0"/>
                        <a:t>Удивительный мир</a:t>
                      </a:r>
                      <a:r>
                        <a:rPr lang="ru-RU" baseline="0" dirty="0" smtClean="0"/>
                        <a:t> слов</a:t>
                      </a:r>
                      <a:endParaRPr lang="ru-RU" dirty="0"/>
                    </a:p>
                  </a:txBody>
                  <a:tcPr/>
                </a:tc>
              </a:tr>
              <a:tr h="931333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Общекультурное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«Почемучка»</a:t>
                      </a:r>
                    </a:p>
                    <a:p>
                      <a:r>
                        <a:rPr lang="ru-RU" dirty="0" smtClean="0"/>
                        <a:t>«Город</a:t>
                      </a:r>
                      <a:r>
                        <a:rPr lang="ru-RU" baseline="0" dirty="0" smtClean="0"/>
                        <a:t> театральный»</a:t>
                      </a:r>
                      <a:endParaRPr lang="ru-RU" dirty="0"/>
                    </a:p>
                  </a:txBody>
                  <a:tcPr/>
                </a:tc>
              </a:tr>
              <a:tr h="93133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«Пишем книгу добрых дел»</a:t>
                      </a:r>
                      <a:endParaRPr lang="ru-RU" dirty="0"/>
                    </a:p>
                  </a:txBody>
                  <a:tcPr/>
                </a:tc>
              </a:tr>
              <a:tr h="931333">
                <a:tc>
                  <a:txBody>
                    <a:bodyPr/>
                    <a:lstStyle/>
                    <a:p>
                      <a:r>
                        <a:rPr lang="ru-RU" dirty="0" smtClean="0"/>
                        <a:t>Духовно-нравственное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«Моя семья»</a:t>
                      </a:r>
                    </a:p>
                    <a:p>
                      <a:r>
                        <a:rPr lang="ru-RU" dirty="0" smtClean="0"/>
                        <a:t>«Легенды моего города»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0" name="Содержимое 8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572000"/>
          </a:xfrm>
        </p:spPr>
        <p:txBody>
          <a:bodyPr/>
          <a:lstStyle/>
          <a:p>
            <a:endParaRPr lang="ru-RU" b="0" smtClean="0"/>
          </a:p>
        </p:txBody>
      </p:sp>
      <p:pic>
        <p:nvPicPr>
          <p:cNvPr id="37891" name="Picture 7" descr="шахматы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35675" y="4437063"/>
            <a:ext cx="3108325" cy="2185987"/>
          </a:xfrm>
        </p:spPr>
      </p:pic>
      <p:sp>
        <p:nvSpPr>
          <p:cNvPr id="37892" name="Прямоугольник 5"/>
          <p:cNvSpPr>
            <a:spLocks noChangeArrowheads="1"/>
          </p:cNvSpPr>
          <p:nvPr/>
        </p:nvSpPr>
        <p:spPr bwMode="auto">
          <a:xfrm>
            <a:off x="1219200" y="2209800"/>
            <a:ext cx="419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/>
          </a:p>
          <a:p>
            <a:endParaRPr lang="en-US" sz="2000" b="1"/>
          </a:p>
          <a:p>
            <a:r>
              <a:rPr lang="ru-RU" sz="2000" b="1"/>
              <a:t>«Быстрее, выше, сильнее»</a:t>
            </a:r>
            <a:endParaRPr lang="en-US" sz="2000" b="1"/>
          </a:p>
          <a:p>
            <a:r>
              <a:rPr lang="ru-RU" sz="2000" b="1"/>
              <a:t> (Рязанов С.А.)</a:t>
            </a:r>
          </a:p>
          <a:p>
            <a:pPr>
              <a:buFont typeface="Wingdings" pitchFamily="2" charset="2"/>
              <a:buNone/>
            </a:pPr>
            <a:endParaRPr lang="ru-RU" sz="2000" b="1"/>
          </a:p>
          <a:p>
            <a:r>
              <a:rPr lang="ru-RU" sz="2000" b="1"/>
              <a:t>«Шахматы» (Шорохов А.А.)</a:t>
            </a:r>
          </a:p>
        </p:txBody>
      </p:sp>
      <p:sp>
        <p:nvSpPr>
          <p:cNvPr id="37893" name="Прямоугольник 6"/>
          <p:cNvSpPr>
            <a:spLocks noChangeArrowheads="1"/>
          </p:cNvSpPr>
          <p:nvPr/>
        </p:nvSpPr>
        <p:spPr bwMode="auto">
          <a:xfrm>
            <a:off x="1143000" y="381000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Спортивно-оздоровительное направление внеурочной деятельности</a:t>
            </a:r>
          </a:p>
        </p:txBody>
      </p:sp>
      <p:pic>
        <p:nvPicPr>
          <p:cNvPr id="37894" name="Picture 6" descr="s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495800"/>
            <a:ext cx="3429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6172200" cy="685800"/>
          </a:xfrm>
        </p:spPr>
        <p:txBody>
          <a:bodyPr/>
          <a:lstStyle/>
          <a:p>
            <a:r>
              <a:rPr lang="en-US" smtClean="0"/>
              <a:t>                             </a:t>
            </a:r>
            <a:r>
              <a:rPr lang="ru-RU" smtClean="0"/>
              <a:t>«Шахматы»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type="subTitle" idx="1"/>
          </p:nvPr>
        </p:nvSpPr>
        <p:spPr>
          <a:xfrm>
            <a:off x="914400" y="838200"/>
            <a:ext cx="8001000" cy="990600"/>
          </a:xfrm>
        </p:spPr>
        <p:txBody>
          <a:bodyPr/>
          <a:lstStyle/>
          <a:p>
            <a:pPr eaLnBrk="1" hangingPunct="1"/>
            <a:r>
              <a:rPr lang="ru-RU" u="sng" smtClean="0"/>
              <a:t>Цель</a:t>
            </a:r>
            <a:r>
              <a:rPr lang="ru-RU" smtClean="0"/>
              <a:t>: совершенствование у детей психических процессов: восприятия, произвольного внимания, воображения, памяти, мышления, а также развитие начальных форм волевого управления поведением.</a:t>
            </a:r>
          </a:p>
          <a:p>
            <a:pPr eaLnBrk="1" hangingPunct="1"/>
            <a:r>
              <a:rPr lang="ru-RU" u="sng" smtClean="0"/>
              <a:t>Результат</a:t>
            </a:r>
            <a:r>
              <a:rPr lang="ru-RU" smtClean="0"/>
              <a:t>: расширение круга общения, возможности полноценного самовыражения, самореализации, преодоление замкнутости, обучение правилам игры в шахматы.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8077200" cy="16002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«Быстрее , выше , сильнее»</a:t>
            </a:r>
          </a:p>
        </p:txBody>
      </p:sp>
      <p:sp>
        <p:nvSpPr>
          <p:cNvPr id="39938" name="Содержимое 2"/>
          <p:cNvSpPr>
            <a:spLocks noGrp="1"/>
          </p:cNvSpPr>
          <p:nvPr>
            <p:ph type="subTitle" idx="1"/>
          </p:nvPr>
        </p:nvSpPr>
        <p:spPr>
          <a:xfrm>
            <a:off x="831850" y="1295400"/>
            <a:ext cx="8007350" cy="1524000"/>
          </a:xfrm>
        </p:spPr>
        <p:txBody>
          <a:bodyPr/>
          <a:lstStyle/>
          <a:p>
            <a:endParaRPr lang="ru-RU" sz="4000" smtClean="0"/>
          </a:p>
          <a:p>
            <a:r>
              <a:rPr lang="ru-RU" sz="4000" smtClean="0"/>
              <a:t>Реализация потребности в двигательной активности, участие в различных играх, соревнованиях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8077200" cy="1524000"/>
          </a:xfrm>
        </p:spPr>
        <p:txBody>
          <a:bodyPr/>
          <a:lstStyle/>
          <a:p>
            <a:r>
              <a:rPr lang="ru-RU" sz="2800" smtClean="0"/>
              <a:t>Художественно-эстетическое направление внеурочной деятельности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447800"/>
            <a:ext cx="6248400" cy="17526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«Волшебная кисточка»</a:t>
            </a:r>
            <a:endParaRPr lang="en-US" smtClean="0"/>
          </a:p>
          <a:p>
            <a:pPr eaLnBrk="1" hangingPunct="1"/>
            <a:r>
              <a:rPr lang="en-US" smtClean="0"/>
              <a:t>    </a:t>
            </a:r>
            <a:r>
              <a:rPr lang="ru-RU" smtClean="0"/>
              <a:t> (Ситикова А.В.)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en-US" smtClean="0"/>
              <a:t> </a:t>
            </a:r>
            <a:r>
              <a:rPr lang="ru-RU" smtClean="0"/>
              <a:t>«Весёлые нотки»</a:t>
            </a:r>
            <a:endParaRPr lang="en-US" smtClean="0"/>
          </a:p>
          <a:p>
            <a:pPr eaLnBrk="1" hangingPunct="1"/>
            <a:r>
              <a:rPr lang="en-US" smtClean="0"/>
              <a:t>    </a:t>
            </a:r>
            <a:r>
              <a:rPr lang="ru-RU" smtClean="0"/>
              <a:t> (Суфиева Е.В.)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 </a:t>
            </a:r>
            <a:r>
              <a:rPr lang="en-US" smtClean="0"/>
              <a:t> </a:t>
            </a:r>
            <a:r>
              <a:rPr lang="ru-RU" smtClean="0"/>
              <a:t>«Лепка: солёное тесто» </a:t>
            </a:r>
            <a:endParaRPr lang="en-US" smtClean="0"/>
          </a:p>
          <a:p>
            <a:pPr eaLnBrk="1" hangingPunct="1"/>
            <a:r>
              <a:rPr lang="en-US" smtClean="0"/>
              <a:t>     </a:t>
            </a:r>
            <a:r>
              <a:rPr lang="ru-RU" smtClean="0"/>
              <a:t>(Рохлова Е.И.)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</a:t>
            </a:r>
            <a:r>
              <a:rPr lang="ru-RU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«Волшебная кисточка»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636838"/>
            <a:ext cx="41910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200" b="1" kern="0" dirty="0">
                <a:latin typeface="+mn-lt"/>
              </a:rPr>
              <a:t>	</a:t>
            </a:r>
            <a:r>
              <a:rPr lang="ru-RU" sz="2000" b="1" kern="0" dirty="0">
                <a:latin typeface="+mn-lt"/>
              </a:rPr>
              <a:t>Цель: возможность овладеть различными техниками нанесения изображений, знакомство с произведениями художественного творчества.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b="1" kern="0" dirty="0">
                <a:latin typeface="+mn-lt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b="1" kern="0" dirty="0">
                <a:latin typeface="+mn-lt"/>
              </a:rPr>
              <a:t>	Результат:  развитие художественных способностей, становление эстетического взгляда на мир.</a:t>
            </a:r>
          </a:p>
        </p:txBody>
      </p:sp>
      <p:pic>
        <p:nvPicPr>
          <p:cNvPr id="41989" name="Picture 5" descr="рис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28775"/>
            <a:ext cx="3729038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</a:t>
            </a:r>
            <a:r>
              <a:rPr lang="ru-RU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«Весёлые нотки»</a:t>
            </a: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</a:t>
            </a:r>
            <a:endParaRPr lang="ru-RU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1600200"/>
            <a:ext cx="80010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kern="0" dirty="0">
                <a:latin typeface="+mn-lt"/>
              </a:rPr>
              <a:t>	</a:t>
            </a:r>
            <a:r>
              <a:rPr lang="en-US" sz="2400" b="1" kern="0" dirty="0">
                <a:latin typeface="+mn-lt"/>
              </a:rPr>
              <a:t>   </a:t>
            </a:r>
            <a:r>
              <a:rPr lang="ru-RU" sz="2400" b="1" kern="0" dirty="0">
                <a:latin typeface="+mn-lt"/>
              </a:rPr>
              <a:t>Цель: введение детей в многообразный мир музыкальной культуры через знакомство с музыкальными произведениями, доступными их восприятию.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kern="0" dirty="0">
                <a:latin typeface="+mn-lt"/>
              </a:rPr>
              <a:t>	Результат: становление эстетически ориентированного взгляда на мир, развитие музыкальных способностей, расширению кругозора.</a:t>
            </a:r>
          </a:p>
        </p:txBody>
      </p:sp>
      <p:pic>
        <p:nvPicPr>
          <p:cNvPr id="43013" name="Picture 6" descr="Mus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365625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6172200" cy="1066800"/>
          </a:xfrm>
        </p:spPr>
        <p:txBody>
          <a:bodyPr/>
          <a:lstStyle/>
          <a:p>
            <a:r>
              <a:rPr lang="ru-RU" sz="4000" smtClean="0">
                <a:cs typeface="Times New Roman" pitchFamily="18" charset="0"/>
              </a:rPr>
              <a:t>Внеурочная деятельность</a:t>
            </a:r>
          </a:p>
        </p:txBody>
      </p:sp>
      <p:sp>
        <p:nvSpPr>
          <p:cNvPr id="16386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2209800"/>
            <a:ext cx="77724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Раздел вариативной части «Внеурочная деятельность» позволяет в полной мере реализовать требования федеральных государственных образовательных стандартов общего образования.</a:t>
            </a:r>
            <a:r>
              <a:rPr lang="ru-RU" b="1" dirty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1889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</a:t>
            </a:r>
            <a:r>
              <a:rPr lang="ru-RU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«Лепка: солёное тесто»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0" y="4581525"/>
            <a:ext cx="7772400" cy="154463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800" b="1" kern="0" dirty="0">
                <a:latin typeface="+mn-lt"/>
              </a:rPr>
              <a:t>	Результат: благотворное </a:t>
            </a:r>
            <a:r>
              <a:rPr lang="ru-RU" sz="2800" b="1" kern="0" dirty="0" err="1">
                <a:latin typeface="+mn-lt"/>
              </a:rPr>
              <a:t>психоэмоциональное</a:t>
            </a:r>
            <a:r>
              <a:rPr lang="ru-RU" sz="2800" b="1" kern="0" dirty="0">
                <a:latin typeface="+mn-lt"/>
              </a:rPr>
              <a:t> воздействие лепки и её влияние на развитие мелкой моторики </a:t>
            </a:r>
          </a:p>
        </p:txBody>
      </p:sp>
      <p:pic>
        <p:nvPicPr>
          <p:cNvPr id="44037" name="Picture 11" descr="тесто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2909888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2" descr="тес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066800"/>
            <a:ext cx="280035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57200"/>
            <a:ext cx="8534400" cy="4724400"/>
          </a:xfrm>
        </p:spPr>
        <p:txBody>
          <a:bodyPr/>
          <a:lstStyle/>
          <a:p>
            <a:pPr marL="533400" indent="-533400" algn="ctr"/>
            <a:endParaRPr lang="ru-RU" smtClean="0"/>
          </a:p>
          <a:p>
            <a:pPr marL="533400" indent="-533400"/>
            <a:r>
              <a:rPr lang="ru-RU" smtClean="0"/>
              <a:t>           </a:t>
            </a:r>
          </a:p>
          <a:p>
            <a:pPr marL="533400" indent="-533400"/>
            <a:r>
              <a:rPr lang="ru-RU" smtClean="0"/>
              <a:t>		</a:t>
            </a:r>
          </a:p>
        </p:txBody>
      </p:sp>
      <p:pic>
        <p:nvPicPr>
          <p:cNvPr id="45058" name="Picture 5" descr="комп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 descr="700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28800"/>
            <a:ext cx="45878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3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6172200" cy="13716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6082" name="Содержимое 2"/>
          <p:cNvSpPr>
            <a:spLocks noGrp="1"/>
          </p:cNvSpPr>
          <p:nvPr>
            <p:ph type="subTitle" idx="1"/>
          </p:nvPr>
        </p:nvSpPr>
        <p:spPr>
          <a:xfrm>
            <a:off x="831850" y="1600200"/>
            <a:ext cx="8312150" cy="3386138"/>
          </a:xfrm>
        </p:spPr>
        <p:txBody>
          <a:bodyPr/>
          <a:lstStyle/>
          <a:p>
            <a:r>
              <a:rPr lang="ru-RU" sz="5400" smtClean="0"/>
              <a:t>Спасибо за внимание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>
                <a:solidFill>
                  <a:schemeClr val="tx1"/>
                </a:solidFill>
              </a:rPr>
              <a:t>Приказ Минобрнауки России от 26.11.2010 « О внесении изменений в федеральный государственный стандарт начального общего образования, утвержденный приказом Министерства образования и Российской Федерации от 6 октября 2009 г. № 373».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 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17410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47800" y="2286000"/>
            <a:ext cx="6248400" cy="533400"/>
          </a:xfrm>
        </p:spPr>
        <p:txBody>
          <a:bodyPr/>
          <a:lstStyle/>
          <a:p>
            <a:endParaRPr lang="ru-RU" sz="2000" smtClean="0"/>
          </a:p>
        </p:txBody>
      </p:sp>
      <p:sp>
        <p:nvSpPr>
          <p:cNvPr id="17411" name="Прямоугольник 10"/>
          <p:cNvSpPr>
            <a:spLocks noChangeArrowheads="1"/>
          </p:cNvSpPr>
          <p:nvPr/>
        </p:nvSpPr>
        <p:spPr bwMode="auto">
          <a:xfrm>
            <a:off x="685800" y="1143000"/>
            <a:ext cx="7924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Общие для всех образовательных учреждений принципы организации внеурочной деятельности</a:t>
            </a:r>
            <a:endParaRPr lang="ru-RU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8915400" cy="5410200"/>
          </a:xfrm>
        </p:spPr>
        <p:txBody>
          <a:bodyPr/>
          <a:lstStyle/>
          <a:p>
            <a:pPr algn="ctr"/>
            <a:endParaRPr lang="ru-RU" smtClean="0"/>
          </a:p>
          <a:p>
            <a:pPr algn="ctr"/>
            <a:r>
              <a:rPr lang="ru-RU" sz="3200" smtClean="0"/>
              <a:t>Основная задача организации</a:t>
            </a:r>
          </a:p>
          <a:p>
            <a:pPr algn="ctr"/>
            <a:r>
              <a:rPr lang="ru-RU" sz="3200" smtClean="0"/>
              <a:t>внеурочной деятельности обучающихся –</a:t>
            </a:r>
          </a:p>
          <a:p>
            <a:pPr algn="ctr"/>
            <a:endParaRPr lang="ru-RU" sz="3200" smtClean="0"/>
          </a:p>
          <a:p>
            <a:pPr algn="ctr"/>
            <a:r>
              <a:rPr lang="ru-RU" sz="3200" smtClean="0"/>
              <a:t> создание полноценного пространства воспитания и социализации личности</a:t>
            </a:r>
          </a:p>
          <a:p>
            <a:pPr algn="ctr"/>
            <a:r>
              <a:rPr lang="ru-RU" sz="32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12954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381000" y="-57150"/>
            <a:ext cx="84582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1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1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1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1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1400"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обеспечить благоприятную адаптацию ребенка в школе;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оптимизировать учебную нагрузку обучающихся;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</a:rPr>
              <a:t>улучшить условия для развития ребенка;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</a:rPr>
              <a:t>учесть возрастные и индивидуальные особенности обучающихся.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</a:rPr>
              <a:t>развитие интересов, склонностей, способностей, возможностей учащихся к различным видам деятельности;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381000" y="304800"/>
            <a:ext cx="8382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индивидуального развития ребенка в избранной сфере       внеурочной деятельности;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системы знаний, умений, навыков в избранном направлении деятельности;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опыта творческой деятельности, творческих способностей;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реализации приобретенных знаний, умений и навыков;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опыта неформального общения, взаимодействия, сотрудничества;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расширение рамок общения в социуме.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6172200" cy="1524000"/>
          </a:xfrm>
        </p:spPr>
        <p:txBody>
          <a:bodyPr/>
          <a:lstStyle/>
          <a:p>
            <a:r>
              <a:rPr lang="ru-RU" sz="3600" b="1" smtClean="0"/>
              <a:t>мероприятия для создания системы внеурочной деятельности:</a:t>
            </a:r>
            <a:endParaRPr lang="ru-RU" sz="3600" smtClean="0"/>
          </a:p>
        </p:txBody>
      </p:sp>
      <p:sp>
        <p:nvSpPr>
          <p:cNvPr id="21506" name="Содержимое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10600" cy="4724400"/>
          </a:xfrm>
        </p:spPr>
        <p:txBody>
          <a:bodyPr/>
          <a:lstStyle/>
          <a:p>
            <a:endParaRPr lang="en-US" sz="2400" smtClean="0"/>
          </a:p>
          <a:p>
            <a:r>
              <a:rPr lang="en-US" sz="2400" smtClean="0"/>
              <a:t>-        </a:t>
            </a:r>
            <a:r>
              <a:rPr lang="ru-RU" sz="2400" smtClean="0"/>
              <a:t>разработка Положения о внеурочной деятельности;</a:t>
            </a:r>
          </a:p>
          <a:p>
            <a:r>
              <a:rPr lang="ru-RU" sz="2400" smtClean="0"/>
              <a:t>·        разработка  программ внеурочной деятельности;</a:t>
            </a:r>
          </a:p>
          <a:p>
            <a:r>
              <a:rPr lang="ru-RU" sz="2400" smtClean="0"/>
              <a:t>·        материально-техническое оснащение внеурочной деятельности;</a:t>
            </a:r>
          </a:p>
          <a:p>
            <a:r>
              <a:rPr lang="ru-RU" sz="2400" smtClean="0"/>
              <a:t>·        информирование родителей о системе внеурочной деятельности;</a:t>
            </a:r>
          </a:p>
          <a:p>
            <a:r>
              <a:rPr lang="ru-RU" sz="2400" smtClean="0"/>
              <a:t>·        составление расписания внеучебной деятельности для учащихся.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8915400" cy="6172200"/>
          </a:xfrm>
        </p:spPr>
        <p:txBody>
          <a:bodyPr/>
          <a:lstStyle/>
          <a:p>
            <a:pPr algn="ctr"/>
            <a:endParaRPr lang="ru-RU" smtClean="0"/>
          </a:p>
          <a:p>
            <a:pPr algn="ctr"/>
            <a:endParaRPr lang="ru-RU" sz="3600" smtClean="0"/>
          </a:p>
          <a:p>
            <a:pPr algn="ctr"/>
            <a:r>
              <a:rPr lang="ru-RU" sz="3600" smtClean="0"/>
              <a:t>Программа</a:t>
            </a:r>
          </a:p>
          <a:p>
            <a:pPr algn="ctr"/>
            <a:r>
              <a:rPr lang="ru-RU" sz="3600" smtClean="0"/>
              <a:t> внеурочной деятельности – </a:t>
            </a:r>
          </a:p>
          <a:p>
            <a:pPr algn="ctr"/>
            <a:endParaRPr lang="ru-RU" sz="3600" smtClean="0"/>
          </a:p>
          <a:p>
            <a:pPr algn="ctr"/>
            <a:r>
              <a:rPr lang="ru-RU" sz="3600" smtClean="0"/>
              <a:t>это результат теоретических и практических исследований педагога, его определенных взглядов и убеждений, которые он в этом документе излагает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портивных соревнований">
  <a:themeElements>
    <a:clrScheme name="Office Theme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882</Words>
  <Application>Microsoft Office PowerPoint</Application>
  <PresentationFormat>Экран (4:3)</PresentationFormat>
  <Paragraphs>223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Impact</vt:lpstr>
      <vt:lpstr>Calibri</vt:lpstr>
      <vt:lpstr>Times New Roman</vt:lpstr>
      <vt:lpstr>Wingdings</vt:lpstr>
      <vt:lpstr>Шаблон оформления спортивных соревнований</vt:lpstr>
      <vt:lpstr>Шаблон оформления спортивных соревнований</vt:lpstr>
      <vt:lpstr>Слайд 1</vt:lpstr>
      <vt:lpstr>Слайд 2</vt:lpstr>
      <vt:lpstr>Внеурочная деятельность</vt:lpstr>
      <vt:lpstr>              Приказ Минобрнауки России от 26.11.2010 « О внесении изменений в федеральный государственный стандарт начального общего образования, утвержденный приказом Министерства образования и Российской Федерации от 6 октября 2009 г. № 373».   </vt:lpstr>
      <vt:lpstr>Слайд 5</vt:lpstr>
      <vt:lpstr>Слайд 6</vt:lpstr>
      <vt:lpstr>Слайд 7</vt:lpstr>
      <vt:lpstr>мероприятия для создания системы внеурочной деятельности:</vt:lpstr>
      <vt:lpstr>Слайд 9</vt:lpstr>
      <vt:lpstr>Уровень программы  внеурочной деятельности  предполагает </vt:lpstr>
      <vt:lpstr>Структура программы  внеурочной деятельности</vt:lpstr>
      <vt:lpstr>Технологическая карта для организации внеурочной деятельности</vt:lpstr>
      <vt:lpstr>ВНЕУРОЧНАЯ ДЕЯТЕЛЬНОСТЬ</vt:lpstr>
      <vt:lpstr>Программы внеурочной деятельности могут разрабатываться с учетом наличия площадок их реализации </vt:lpstr>
      <vt:lpstr>Технологическая карта для организации внеурочной деятельности</vt:lpstr>
      <vt:lpstr>Технологическая карта для организации внеурочной деятельности</vt:lpstr>
      <vt:lpstr>Технологическая карта для организации внеурочной деятельности</vt:lpstr>
      <vt:lpstr>Технологическая карта для организации внеурочной деятельности</vt:lpstr>
      <vt:lpstr>Слайд 19</vt:lpstr>
      <vt:lpstr>Слайд 20</vt:lpstr>
      <vt:lpstr>Модели </vt:lpstr>
      <vt:lpstr>Слайд 22</vt:lpstr>
      <vt:lpstr>Слайд 23</vt:lpstr>
      <vt:lpstr>Слайд 24</vt:lpstr>
      <vt:lpstr>                             «Шахматы»</vt:lpstr>
      <vt:lpstr> «Быстрее , выше , сильнее»</vt:lpstr>
      <vt:lpstr>Художественно-эстетическое направление внеурочной деятельности</vt:lpstr>
      <vt:lpstr>Слайд 28</vt:lpstr>
      <vt:lpstr>Слайд 29</vt:lpstr>
      <vt:lpstr>Слайд 30</vt:lpstr>
      <vt:lpstr>Слайд 31</vt:lpstr>
      <vt:lpstr>Слайд 32</vt:lpstr>
    </vt:vector>
  </TitlesOfParts>
  <Manager/>
  <Company>Тогирро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Пользователь</dc:creator>
  <cp:keywords/>
  <dc:description/>
  <cp:lastModifiedBy>Admin</cp:lastModifiedBy>
  <cp:revision>78</cp:revision>
  <cp:lastPrinted>1601-01-01T00:00:00Z</cp:lastPrinted>
  <dcterms:created xsi:type="dcterms:W3CDTF">2009-01-13T11:51:37Z</dcterms:created>
  <dcterms:modified xsi:type="dcterms:W3CDTF">2015-12-13T12:25:31Z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TC010902861049</vt:lpwstr>
  </property>
</Properties>
</file>