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5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8.jpg" ContentType="image/jpeg"/>
  <Override PartName="/ppt/media/image21.jpg" ContentType="image/jpeg"/>
  <Override PartName="/ppt/media/image22.jpg" ContentType="image/jpeg"/>
  <Override PartName="/ppt/media/image23.jpg" ContentType="image/jpeg"/>
  <Override PartName="/ppt/media/image25.jpg" ContentType="image/jpeg"/>
  <Override PartName="/ppt/media/image26.jpg" ContentType="image/jpeg"/>
  <Override PartName="/ppt/media/image28.jpg" ContentType="image/jpeg"/>
  <Override PartName="/ppt/media/image29.jpg" ContentType="image/jpeg"/>
  <Override PartName="/ppt/media/image31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64" autoAdjust="0"/>
    <p:restoredTop sz="94660"/>
  </p:normalViewPr>
  <p:slideViewPr>
    <p:cSldViewPr>
      <p:cViewPr varScale="1">
        <p:scale>
          <a:sx n="70" d="100"/>
          <a:sy n="70" d="100"/>
        </p:scale>
        <p:origin x="-5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081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734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711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208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246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691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96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24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4822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31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6591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4ADF63-9F37-498D-B67C-0FFEADBA13F0}" type="datetimeFigureOut">
              <a:rPr lang="ru-RU" smtClean="0"/>
              <a:t>23.05.2020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8955A-F095-4659-99BA-7C1034EAF7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55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audio" Target="../media/audio2.wav"/><Relationship Id="rId7" Type="http://schemas.openxmlformats.org/officeDocument/2006/relationships/image" Target="../media/image2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27.jpeg"/><Relationship Id="rId4" Type="http://schemas.openxmlformats.org/officeDocument/2006/relationships/image" Target="../media/image3.jpg"/><Relationship Id="rId9" Type="http://schemas.openxmlformats.org/officeDocument/2006/relationships/image" Target="../media/image6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1.wav"/><Relationship Id="rId7" Type="http://schemas.openxmlformats.org/officeDocument/2006/relationships/image" Target="../media/image3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eg"/><Relationship Id="rId4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audio" Target="../media/audio2.wav"/><Relationship Id="rId7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7.jp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audio" Target="../media/audio1.wav"/><Relationship Id="rId7" Type="http://schemas.openxmlformats.org/officeDocument/2006/relationships/image" Target="../media/image10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10" Type="http://schemas.openxmlformats.org/officeDocument/2006/relationships/image" Target="../media/image6.gif"/><Relationship Id="rId4" Type="http://schemas.openxmlformats.org/officeDocument/2006/relationships/image" Target="../media/image3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6.gif"/><Relationship Id="rId4" Type="http://schemas.openxmlformats.org/officeDocument/2006/relationships/image" Target="../media/image3.jp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18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audio" Target="../media/audio1.wav"/><Relationship Id="rId7" Type="http://schemas.openxmlformats.org/officeDocument/2006/relationships/image" Target="../media/image21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3.jpg"/><Relationship Id="rId9" Type="http://schemas.openxmlformats.org/officeDocument/2006/relationships/image" Target="../media/image6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audio" Target="../media/audio1.wav"/><Relationship Id="rId7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23.jpg"/><Relationship Id="rId4" Type="http://schemas.openxmlformats.org/officeDocument/2006/relationships/image" Target="../media/image3.jp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881690"/>
            <a:ext cx="8064896" cy="2135088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sz="4400" spc="100" smtClean="0">
              <a:solidFill>
                <a:srgbClr val="0070C0"/>
              </a:solidFill>
              <a:latin typeface="English Rose" pitchFamily="2" charset="0"/>
            </a:endParaRPr>
          </a:p>
          <a:p>
            <a:pPr algn="r"/>
            <a:endParaRPr lang="ru-RU" sz="4400" spc="100" smtClean="0">
              <a:solidFill>
                <a:srgbClr val="0070C0"/>
              </a:solidFill>
              <a:latin typeface="English Rose" pitchFamily="2" charset="0"/>
            </a:endParaRPr>
          </a:p>
          <a:p>
            <a:pPr algn="r"/>
            <a:r>
              <a:rPr lang="ru-RU" sz="6300" b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Путешествие по сказкам</a:t>
            </a:r>
          </a:p>
          <a:p>
            <a:pPr algn="r"/>
            <a:r>
              <a:rPr lang="ru-RU" sz="4600" b="1" i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Bookman Old Style" pitchFamily="18" charset="0"/>
              </a:rPr>
              <a:t>викторина</a:t>
            </a:r>
            <a:endParaRPr lang="ru-RU" sz="4600" b="1" i="1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8800"/>
            <a:ext cx="5976000" cy="373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" y="-9138"/>
            <a:ext cx="4824000" cy="2692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8" y="2276862"/>
            <a:ext cx="4788000" cy="267237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" y="4149080"/>
            <a:ext cx="4788000" cy="2672372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2555776" y="116632"/>
            <a:ext cx="6408712" cy="6480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МУ ДО Быковский Центр развития творчества детей и юношества</a:t>
            </a:r>
          </a:p>
          <a:p>
            <a:pPr algn="ctr"/>
            <a:r>
              <a:rPr lang="ru-RU" sz="160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 Ирина Николаевна Иванова</a:t>
            </a:r>
            <a:endParaRPr lang="ru-RU" sz="160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-9134"/>
            <a:ext cx="4500000" cy="25116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48" y="2132086"/>
            <a:ext cx="4824000" cy="269246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08" y="4088801"/>
            <a:ext cx="4896000" cy="2732651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467544" y="5877272"/>
            <a:ext cx="1396105" cy="576064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>
              <a:rot lat="0" lon="0" rev="13200000"/>
            </a:lightRig>
          </a:scene3d>
          <a:sp3d extrusionH="76200" contourW="38100" prstMaterial="dkEdge">
            <a:bevelT w="158750" h="139700" prst="divot"/>
            <a:bevelB w="57150"/>
            <a:extrusionClr>
              <a:schemeClr val="tx2">
                <a:lumMod val="60000"/>
                <a:lumOff val="4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далее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215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clrChange>
              <a:clrFrom>
                <a:srgbClr val="DED9C3"/>
              </a:clrFrom>
              <a:clrTo>
                <a:srgbClr val="DED9C3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56"/>
            <a:ext cx="9167008" cy="68752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11557"/>
            <a:ext cx="4313201" cy="54130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61" y="3068960"/>
            <a:ext cx="4762500" cy="3095625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899592" y="5300488"/>
            <a:ext cx="7848872" cy="1224136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Почему Ивану крестьянскому сыну довелось </a:t>
            </a:r>
          </a:p>
          <a:p>
            <a:pPr algn="ctr"/>
            <a:r>
              <a:rPr lang="ru-RU" sz="240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одному биться  </a:t>
            </a:r>
          </a:p>
          <a:p>
            <a:pPr algn="ctr"/>
            <a:r>
              <a:rPr lang="ru-RU" sz="2400" smtClean="0">
                <a:ln>
                  <a:solidFill>
                    <a:schemeClr val="accent4">
                      <a:lumMod val="20000"/>
                      <a:lumOff val="80000"/>
                    </a:schemeClr>
                  </a:solidFill>
                </a:ln>
                <a:solidFill>
                  <a:schemeClr val="bg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 Чудом-Юдом в одноименной сказке?</a:t>
            </a:r>
            <a:endParaRPr lang="ru-RU" sz="2400">
              <a:ln>
                <a:solidFill>
                  <a:schemeClr val="accent4">
                    <a:lumMod val="20000"/>
                    <a:lumOff val="80000"/>
                  </a:schemeClr>
                </a:solidFill>
              </a:ln>
              <a:solidFill>
                <a:schemeClr val="bg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12923">
            <a:off x="-60597" y="451151"/>
            <a:ext cx="2823323" cy="24104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203015" y="332656"/>
            <a:ext cx="6545449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только Иван знал как его преодалеть</a:t>
            </a:r>
            <a:endParaRPr lang="ru-RU" sz="2400" b="1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03014" y="1331257"/>
            <a:ext cx="6545449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все остальные струсили…</a:t>
            </a:r>
            <a:endParaRPr lang="ru-RU" sz="2400" b="1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28881" y="2276872"/>
            <a:ext cx="6519581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братья Ивана проспали…</a:t>
            </a:r>
            <a:endParaRPr lang="ru-RU" sz="2400" b="1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1"/>
          <p:cNvSpPr/>
          <p:nvPr/>
        </p:nvSpPr>
        <p:spPr>
          <a:xfrm>
            <a:off x="2538801" y="2402848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4"/>
          <p:cNvSpPr/>
          <p:nvPr/>
        </p:nvSpPr>
        <p:spPr>
          <a:xfrm>
            <a:off x="2538800" y="458632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4"/>
          <p:cNvSpPr/>
          <p:nvPr/>
        </p:nvSpPr>
        <p:spPr>
          <a:xfrm>
            <a:off x="2538799" y="1457233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27784" y="4292736"/>
            <a:ext cx="4392488" cy="6480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69" y="2998532"/>
            <a:ext cx="1242070" cy="124207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5518129" y="3331436"/>
            <a:ext cx="1395413" cy="57626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761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4E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clrChange>
              <a:clrFrom>
                <a:srgbClr val="DED9C3"/>
              </a:clrFrom>
              <a:clrTo>
                <a:srgbClr val="DED9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9" name="Скругленный прямоугольник 18"/>
          <p:cNvSpPr/>
          <p:nvPr/>
        </p:nvSpPr>
        <p:spPr>
          <a:xfrm>
            <a:off x="456338" y="2851354"/>
            <a:ext cx="3107552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4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овёс</a:t>
            </a:r>
            <a:endParaRPr lang="ru-RU" sz="2400" b="1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56337" y="3728576"/>
            <a:ext cx="3107552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репу</a:t>
            </a:r>
            <a:endParaRPr lang="ru-RU" sz="2400" b="1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56337" y="1899466"/>
            <a:ext cx="3107552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4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 пшеницу</a:t>
            </a:r>
            <a:endParaRPr lang="ru-RU" sz="2400" b="1">
              <a:ln w="17780" cmpd="sng">
                <a:solidFill>
                  <a:srgbClr val="002060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5454797" y="1988840"/>
            <a:ext cx="1690788" cy="1420538"/>
          </a:xfrm>
          <a:prstGeom prst="ellipse">
            <a:avLst/>
          </a:prstGeom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7147830" y="3359563"/>
            <a:ext cx="1610668" cy="2427387"/>
          </a:xfrm>
          <a:prstGeom prst="ellipse">
            <a:avLst/>
          </a:prstGeom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08091" y="4581129"/>
            <a:ext cx="2434211" cy="2088232"/>
          </a:xfrm>
          <a:prstGeom prst="ellipse">
            <a:avLst/>
          </a:prstGeom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95536" y="404664"/>
            <a:ext cx="7992888" cy="936104"/>
          </a:xfrm>
          <a:prstGeom prst="roundRect">
            <a:avLst>
              <a:gd name="adj" fmla="val 50000"/>
            </a:avLst>
          </a:prstGeom>
          <a:ln w="63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smtClean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rgbClr val="00206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Что воровал Заяц у крестьян в сказке «Заяц-хваста»?</a:t>
            </a:r>
            <a:endParaRPr lang="ru-RU" sz="2400">
              <a:ln>
                <a:solidFill>
                  <a:schemeClr val="accent5">
                    <a:lumMod val="50000"/>
                  </a:schemeClr>
                </a:solidFill>
              </a:ln>
              <a:solidFill>
                <a:srgbClr val="00206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" r="8263"/>
          <a:stretch/>
        </p:blipFill>
        <p:spPr>
          <a:xfrm>
            <a:off x="93723" y="4797152"/>
            <a:ext cx="2520000" cy="16876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7667">
            <a:off x="7062577" y="3302658"/>
            <a:ext cx="1781175" cy="25717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9051">
            <a:off x="5472099" y="2060848"/>
            <a:ext cx="1656184" cy="1187148"/>
          </a:xfrm>
          <a:prstGeom prst="rect">
            <a:avLst/>
          </a:prstGeom>
        </p:spPr>
      </p:pic>
      <p:sp>
        <p:nvSpPr>
          <p:cNvPr id="14" name="4"/>
          <p:cNvSpPr/>
          <p:nvPr/>
        </p:nvSpPr>
        <p:spPr>
          <a:xfrm>
            <a:off x="683568" y="2060848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4"/>
          <p:cNvSpPr/>
          <p:nvPr/>
        </p:nvSpPr>
        <p:spPr>
          <a:xfrm>
            <a:off x="683567" y="3854552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1"/>
          <p:cNvSpPr/>
          <p:nvPr/>
        </p:nvSpPr>
        <p:spPr>
          <a:xfrm>
            <a:off x="683568" y="2977330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660558" y="5863122"/>
            <a:ext cx="4392488" cy="6480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52" y="3952221"/>
            <a:ext cx="1242070" cy="124207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7535040" y="6093099"/>
            <a:ext cx="1395413" cy="57626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0853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4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8" grpId="0" animBg="1"/>
      <p:bldP spid="17" grpId="0" animBg="1"/>
      <p:bldP spid="20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clrChange>
              <a:clrFrom>
                <a:srgbClr val="DED9C3"/>
              </a:clrFrom>
              <a:clrTo>
                <a:srgbClr val="DED9C3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8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66020" y="2967335"/>
            <a:ext cx="761195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50" endPos="85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 новых встреч!</a:t>
            </a:r>
            <a:endParaRPr lang="ru-RU" sz="7200" b="1" cap="none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55000" endA="50" endPos="85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404664"/>
            <a:ext cx="1242070" cy="124207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</p:spPr>
      </p:pic>
      <p:pic>
        <p:nvPicPr>
          <p:cNvPr id="4" name="Picture 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1531" y="5475881"/>
            <a:ext cx="1110851" cy="105249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511531" y="5013176"/>
            <a:ext cx="1110851" cy="360040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mtClean="0">
                <a:solidFill>
                  <a:srgbClr val="002060"/>
                </a:solidFill>
              </a:rPr>
              <a:t>Всё!</a:t>
            </a:r>
            <a:endParaRPr lang="ru-RU" b="1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9830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95536" y="116632"/>
            <a:ext cx="8424936" cy="6624736"/>
          </a:xfrm>
          <a:prstGeom prst="roundRec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8100000" scaled="1"/>
            <a:tileRect/>
          </a:gra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mtClean="0"/>
              <a:t>	</a:t>
            </a:r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Сказка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– это произведение, связанное с устным народным творчеством, с личной фантазией человека, идеей автора. 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	Создавалась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сказка с целью развлечения и воспитательной целью. Сказка учит доброте, честности, смелости, трудолюбию 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другим положительным качествам. 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	Любимыми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героями сказок были и остаются на Руси: 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Иван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царевич, Иван Дурак, Василиса Прекрасная, Василиса Премудрая и т.д. Злые герои - Баба-Яга, Кощей Бессмертный, Змей Горыныч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	Сказки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бывают разные: о животных, бытовые сказки, волшебные… Словом это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, рассказывающий о том, что </a:t>
            </a:r>
            <a:r>
              <a:rPr lang="ru-RU" sz="2200" smtClean="0">
                <a:latin typeface="Times New Roman" pitchFamily="18" charset="0"/>
                <a:cs typeface="Times New Roman" pitchFamily="18" charset="0"/>
              </a:rPr>
              <a:t>надо быть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добрым и честным. </a:t>
            </a:r>
            <a:endParaRPr lang="ru-RU" sz="220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20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200" b="1" i="1" smtClean="0">
                <a:latin typeface="Times New Roman" pitchFamily="18" charset="0"/>
                <a:cs typeface="Times New Roman" pitchFamily="18" charset="0"/>
              </a:rPr>
              <a:t>Сказка </a:t>
            </a:r>
            <a:r>
              <a:rPr lang="ru-RU" sz="2200" b="1" i="1">
                <a:latin typeface="Times New Roman" pitchFamily="18" charset="0"/>
                <a:cs typeface="Times New Roman" pitchFamily="18" charset="0"/>
              </a:rPr>
              <a:t>– это чудо!</a:t>
            </a: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424367" y="6038990"/>
            <a:ext cx="1396105" cy="576064"/>
          </a:xfrm>
          <a:prstGeom prst="actionButtonForwardNext">
            <a:avLst/>
          </a:prstGeom>
          <a:solidFill>
            <a:srgbClr val="FFC000"/>
          </a:solidFill>
          <a:ln>
            <a:solidFill>
              <a:srgbClr val="FFC000"/>
            </a:solidFill>
          </a:ln>
          <a:scene3d>
            <a:camera prst="orthographicFront"/>
            <a:lightRig rig="threePt" dir="t">
              <a:rot lat="0" lon="0" rev="13200000"/>
            </a:lightRig>
          </a:scene3d>
          <a:sp3d extrusionH="76200" contourW="38100" prstMaterial="dkEdge">
            <a:bevelT w="158750" h="139700" prst="divot"/>
            <a:bevelB w="57150"/>
            <a:extrusionClr>
              <a:schemeClr val="tx2">
                <a:lumMod val="60000"/>
                <a:lumOff val="40000"/>
              </a:schemeClr>
            </a:extrusionClr>
            <a:contourClr>
              <a:schemeClr val="bg1">
                <a:lumMod val="5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старт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118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3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10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DED9C3"/>
              </a:clrFrom>
              <a:clrTo>
                <a:srgbClr val="DED9C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6266744" y="4077072"/>
            <a:ext cx="2340000" cy="684000"/>
          </a:xfrm>
          <a:prstGeom prst="roundRect">
            <a:avLst>
              <a:gd name="adj" fmla="val 4822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кошка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37109" y="4077072"/>
            <a:ext cx="2340000" cy="684000"/>
          </a:xfrm>
          <a:prstGeom prst="roundRect">
            <a:avLst>
              <a:gd name="adj" fmla="val 4822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мышка - 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96084" y="4253273"/>
            <a:ext cx="2340000" cy="648000"/>
          </a:xfrm>
          <a:prstGeom prst="roundRect">
            <a:avLst>
              <a:gd name="adj" fmla="val 4822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Жучка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214582" y="1844824"/>
            <a:ext cx="2340000" cy="684000"/>
          </a:xfrm>
          <a:prstGeom prst="roundRect">
            <a:avLst>
              <a:gd name="adj" fmla="val 4822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внучка - 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384128" y="1700807"/>
            <a:ext cx="2340000" cy="648000"/>
          </a:xfrm>
          <a:prstGeom prst="roundRect">
            <a:avLst>
              <a:gd name="adj" fmla="val 4822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бабка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4089" y="2003578"/>
            <a:ext cx="2340000" cy="605541"/>
          </a:xfrm>
          <a:prstGeom prst="roundRect">
            <a:avLst>
              <a:gd name="adj" fmla="val 48221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дедка</a:t>
            </a:r>
            <a:endParaRPr lang="ru-RU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612526" y="3022979"/>
            <a:ext cx="5603979" cy="576064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Кто помог вытащить репку?</a:t>
            </a:r>
            <a:endParaRPr lang="ru-RU" sz="32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1"/>
          <p:cNvSpPr/>
          <p:nvPr/>
        </p:nvSpPr>
        <p:spPr>
          <a:xfrm>
            <a:off x="5268103" y="4219156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4"/>
          <p:cNvSpPr/>
          <p:nvPr/>
        </p:nvSpPr>
        <p:spPr>
          <a:xfrm>
            <a:off x="611560" y="2103630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4"/>
          <p:cNvSpPr/>
          <p:nvPr/>
        </p:nvSpPr>
        <p:spPr>
          <a:xfrm>
            <a:off x="3537109" y="1823196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4"/>
          <p:cNvSpPr/>
          <p:nvPr/>
        </p:nvSpPr>
        <p:spPr>
          <a:xfrm>
            <a:off x="8004407" y="1988840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4"/>
          <p:cNvSpPr/>
          <p:nvPr/>
        </p:nvSpPr>
        <p:spPr>
          <a:xfrm>
            <a:off x="755576" y="4382552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4"/>
          <p:cNvSpPr/>
          <p:nvPr/>
        </p:nvSpPr>
        <p:spPr>
          <a:xfrm>
            <a:off x="6437427" y="4248454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19" t="30671" r="46138" b="42359"/>
          <a:stretch/>
        </p:blipFill>
        <p:spPr>
          <a:xfrm rot="20430797">
            <a:off x="554761" y="145389"/>
            <a:ext cx="1980000" cy="17263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225" t="34476" r="22301" b="38117"/>
          <a:stretch/>
        </p:blipFill>
        <p:spPr>
          <a:xfrm>
            <a:off x="3491880" y="116632"/>
            <a:ext cx="1980000" cy="17050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77" t="35764" r="3179" b="38116"/>
          <a:stretch/>
        </p:blipFill>
        <p:spPr>
          <a:xfrm>
            <a:off x="6444208" y="188640"/>
            <a:ext cx="1980000" cy="17353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6" t="6162" r="60389" b="65202"/>
          <a:stretch/>
        </p:blipFill>
        <p:spPr>
          <a:xfrm rot="16200000">
            <a:off x="782998" y="4755784"/>
            <a:ext cx="1980000" cy="203484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96" t="2623" r="29027" b="71060"/>
          <a:stretch/>
        </p:blipFill>
        <p:spPr>
          <a:xfrm rot="16200000">
            <a:off x="6620011" y="4879304"/>
            <a:ext cx="1980000" cy="18891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9" r="8878" b="73766"/>
          <a:stretch/>
        </p:blipFill>
        <p:spPr>
          <a:xfrm>
            <a:off x="3716637" y="4988093"/>
            <a:ext cx="1980000" cy="16715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" name="Скругленный прямоугольник 1023"/>
          <p:cNvSpPr/>
          <p:nvPr/>
        </p:nvSpPr>
        <p:spPr>
          <a:xfrm>
            <a:off x="1979712" y="2852936"/>
            <a:ext cx="4608512" cy="1008112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endParaRPr lang="ru-RU" sz="4000" b="1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Управляющая кнопка: далее 35">
            <a:hlinkClick r:id="" action="ppaction://hlinkshowjump?jump=nextslide" highlightClick="1"/>
          </p:cNvPr>
          <p:cNvSpPr/>
          <p:nvPr/>
        </p:nvSpPr>
        <p:spPr>
          <a:xfrm>
            <a:off x="7398533" y="3097299"/>
            <a:ext cx="1395413" cy="57626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1" y="2693788"/>
            <a:ext cx="1383284" cy="13832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6789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4E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53" presetClass="exit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9" grpId="0" animBg="1"/>
      <p:bldP spid="1024" grpId="0" animBg="1"/>
      <p:bldP spid="3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clrChange>
              <a:clrFrom>
                <a:srgbClr val="DED9C3"/>
              </a:clrFrom>
              <a:clrTo>
                <a:srgbClr val="DED9C3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5508104" y="5103224"/>
            <a:ext cx="3204000" cy="684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       - хвостом</a:t>
            </a:r>
            <a:endParaRPr lang="ru-RU" sz="3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08104" y="3788311"/>
            <a:ext cx="3204000" cy="684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лапами</a:t>
            </a:r>
            <a:endParaRPr lang="ru-RU" sz="3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508104" y="2348880"/>
            <a:ext cx="3204000" cy="684000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зубами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01483" y="548680"/>
            <a:ext cx="8510621" cy="864096"/>
          </a:xfrm>
          <a:prstGeom prst="roundRect">
            <a:avLst>
              <a:gd name="adj" fmla="val 49835"/>
            </a:avLst>
          </a:prstGeom>
          <a:solidFill>
            <a:schemeClr val="accent4">
              <a:lumMod val="60000"/>
              <a:lumOff val="40000"/>
            </a:schemeClr>
          </a:solidFill>
          <a:ln w="3175"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волк ловил рыбу по наущению лисы?</a:t>
            </a:r>
            <a:endParaRPr lang="ru-RU" sz="3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83" y="2204864"/>
            <a:ext cx="5134527" cy="3850895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" name="4"/>
          <p:cNvSpPr/>
          <p:nvPr/>
        </p:nvSpPr>
        <p:spPr>
          <a:xfrm>
            <a:off x="5652120" y="2507917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4"/>
          <p:cNvSpPr/>
          <p:nvPr/>
        </p:nvSpPr>
        <p:spPr>
          <a:xfrm>
            <a:off x="5659179" y="3914287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1"/>
          <p:cNvSpPr/>
          <p:nvPr/>
        </p:nvSpPr>
        <p:spPr>
          <a:xfrm>
            <a:off x="5659179" y="5229200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38098" y="5949280"/>
            <a:ext cx="4392488" cy="6480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7596336" y="6055759"/>
            <a:ext cx="1395413" cy="57626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766" y="2334590"/>
            <a:ext cx="1098054" cy="109805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072145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4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10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clrChange>
              <a:clrFrom>
                <a:srgbClr val="DED9C3"/>
              </a:clrFrom>
              <a:clrTo>
                <a:srgbClr val="DED9C3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Скругленный прямоугольник 12"/>
          <p:cNvSpPr/>
          <p:nvPr/>
        </p:nvSpPr>
        <p:spPr>
          <a:xfrm>
            <a:off x="3387503" y="2886959"/>
            <a:ext cx="3204000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Собака -   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19872" y="583547"/>
            <a:ext cx="3204000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Волк -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476094" y="5332558"/>
            <a:ext cx="6408712" cy="1008112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Кто выгнал лису из лубяного домика?</a:t>
            </a:r>
            <a:endParaRPr lang="ru-RU" sz="24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488" y="2867843"/>
            <a:ext cx="1800000" cy="2324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012935"/>
            <a:ext cx="1800000" cy="2179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5"/>
            <a:ext cx="1800000" cy="2319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64488" y="116632"/>
            <a:ext cx="1800000" cy="217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450" y="3823136"/>
            <a:ext cx="2232000" cy="1369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4"/>
          <p:cNvSpPr/>
          <p:nvPr/>
        </p:nvSpPr>
        <p:spPr>
          <a:xfrm>
            <a:off x="5985211" y="3012935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"/>
          <p:cNvSpPr/>
          <p:nvPr/>
        </p:nvSpPr>
        <p:spPr>
          <a:xfrm>
            <a:off x="5985211" y="709523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592449" y="1728891"/>
            <a:ext cx="3620773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Петушок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1"/>
          <p:cNvSpPr/>
          <p:nvPr/>
        </p:nvSpPr>
        <p:spPr>
          <a:xfrm>
            <a:off x="2843808" y="1854867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58159" y="5512578"/>
            <a:ext cx="4392488" cy="6480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7187099" y="5872519"/>
            <a:ext cx="1395413" cy="57626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40" y="5379011"/>
            <a:ext cx="1098054" cy="109805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380754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4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3" grpId="0" animBg="1"/>
      <p:bldP spid="12" grpId="0" animBg="1"/>
      <p:bldP spid="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clrChange>
              <a:clrFrom>
                <a:srgbClr val="DED9C3"/>
              </a:clrFrom>
              <a:clrTo>
                <a:srgbClr val="DED9C3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803952" y="4118545"/>
            <a:ext cx="3669977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сказками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70665" y="5889136"/>
            <a:ext cx="3669977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танцами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01198" y="2564904"/>
            <a:ext cx="8208912" cy="864096"/>
          </a:xfrm>
          <a:prstGeom prst="roundRect">
            <a:avLst/>
          </a:prstGeom>
          <a:ln>
            <a:noFill/>
          </a:ln>
          <a:effectLst>
            <a:glow rad="139700">
              <a:schemeClr val="accent3">
                <a:satMod val="175000"/>
                <a:alpha val="40000"/>
              </a:schemeClr>
            </a:glow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кот и дрозд выманили лису из норы?</a:t>
            </a:r>
            <a:endParaRPr lang="ru-RU" sz="32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2665">
            <a:off x="3851999" y="353143"/>
            <a:ext cx="1440000" cy="1920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8" y="4653136"/>
            <a:ext cx="1440000" cy="1920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88120">
            <a:off x="333992" y="271809"/>
            <a:ext cx="1440000" cy="1920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1079">
            <a:off x="7137883" y="301164"/>
            <a:ext cx="1440000" cy="1920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0110" y="4653136"/>
            <a:ext cx="1440000" cy="1920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4"/>
          <p:cNvSpPr/>
          <p:nvPr/>
        </p:nvSpPr>
        <p:spPr>
          <a:xfrm>
            <a:off x="2915816" y="4215138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4"/>
          <p:cNvSpPr/>
          <p:nvPr/>
        </p:nvSpPr>
        <p:spPr>
          <a:xfrm>
            <a:off x="2915816" y="6015112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64111" y="5055112"/>
            <a:ext cx="3669977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песнями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1"/>
          <p:cNvSpPr/>
          <p:nvPr/>
        </p:nvSpPr>
        <p:spPr>
          <a:xfrm>
            <a:off x="2915815" y="5181088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02855" y="2672916"/>
            <a:ext cx="4392488" cy="6480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314697" y="3820645"/>
            <a:ext cx="1395413" cy="57626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811" y="712137"/>
            <a:ext cx="1098054" cy="1098054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10481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>
                                        <p:cTn id="3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4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" grpId="0" animBg="1"/>
      <p:bldP spid="16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DED9C3"/>
              </a:clrFrom>
              <a:clrTo>
                <a:srgbClr val="DED9C3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01882" y="5463264"/>
            <a:ext cx="3669977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четверо</a:t>
            </a:r>
            <a:endParaRPr lang="ru-RU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1883" y="4189432"/>
            <a:ext cx="3669977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трое</a:t>
            </a:r>
            <a:endParaRPr lang="ru-RU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5281" y="2798968"/>
            <a:ext cx="3669977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двое</a:t>
            </a:r>
            <a:endParaRPr lang="ru-RU" sz="32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620688"/>
            <a:ext cx="6984776" cy="1008112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Сколько сыновей было у Белой уточки </a:t>
            </a:r>
          </a:p>
          <a:p>
            <a:pPr algn="ctr"/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из одноименной сказки?</a:t>
            </a:r>
            <a:endParaRPr lang="ru-RU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289" y="1988840"/>
            <a:ext cx="3661004" cy="465313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523835"/>
            <a:ext cx="1242070" cy="124207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</p:spPr>
      </p:pic>
      <p:sp>
        <p:nvSpPr>
          <p:cNvPr id="6" name="4"/>
          <p:cNvSpPr/>
          <p:nvPr/>
        </p:nvSpPr>
        <p:spPr>
          <a:xfrm>
            <a:off x="611560" y="2924944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4"/>
          <p:cNvSpPr/>
          <p:nvPr/>
        </p:nvSpPr>
        <p:spPr>
          <a:xfrm>
            <a:off x="611559" y="5589240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1"/>
          <p:cNvSpPr/>
          <p:nvPr/>
        </p:nvSpPr>
        <p:spPr>
          <a:xfrm>
            <a:off x="611560" y="4315408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907704" y="820834"/>
            <a:ext cx="4392488" cy="6480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369877" y="1844849"/>
            <a:ext cx="1395413" cy="57626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906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4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xit" presetSubtype="3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3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clrChange>
              <a:clrFrom>
                <a:srgbClr val="DED9C3"/>
              </a:clrFrom>
              <a:clrTo>
                <a:srgbClr val="DED9C3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4390763" y="5377234"/>
            <a:ext cx="4357701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Змея Горыныча</a:t>
            </a:r>
            <a:endParaRPr lang="ru-RU" sz="2800" b="1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0848"/>
            <a:ext cx="2160000" cy="205932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Скругленный прямоугольник 10"/>
          <p:cNvSpPr/>
          <p:nvPr/>
        </p:nvSpPr>
        <p:spPr>
          <a:xfrm>
            <a:off x="1915058" y="3798585"/>
            <a:ext cx="4536216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Кащея Бессметного -   </a:t>
            </a:r>
            <a:endParaRPr lang="ru-RU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97587" y="2208128"/>
            <a:ext cx="3669977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Бабу Ягу</a:t>
            </a:r>
            <a:endParaRPr lang="ru-RU" sz="2800" b="1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11560" y="404664"/>
            <a:ext cx="7920880" cy="1296144"/>
          </a:xfrm>
          <a:prstGeom prst="roundRect">
            <a:avLst/>
          </a:prstGeom>
          <a:gradFill flip="none" rotWithShape="1">
            <a:gsLst>
              <a:gs pos="0">
                <a:srgbClr val="FFFFFF"/>
              </a:gs>
              <a:gs pos="7001">
                <a:srgbClr val="E6E6E6"/>
              </a:gs>
              <a:gs pos="32001">
                <a:srgbClr val="7D8496"/>
              </a:gs>
              <a:gs pos="47000">
                <a:srgbClr val="E6E6E6"/>
              </a:gs>
              <a:gs pos="85001">
                <a:srgbClr val="7D8496"/>
              </a:gs>
              <a:gs pos="100000">
                <a:srgbClr val="E6E6E6"/>
              </a:gs>
            </a:gsLst>
            <a:lin ang="8100000" scaled="0"/>
            <a:tileRect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Кого освободил из чулана Иван-Царевич </a:t>
            </a:r>
          </a:p>
          <a:p>
            <a:r>
              <a:rPr lang="ru-RU" sz="28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сказке «Марья Моревна»?</a:t>
            </a:r>
            <a:endParaRPr lang="ru-RU" sz="2800" b="1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419" y="225029"/>
            <a:ext cx="1584176" cy="170826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"/>
          <a:stretch/>
        </p:blipFill>
        <p:spPr>
          <a:xfrm>
            <a:off x="6569741" y="2687858"/>
            <a:ext cx="2412253" cy="18643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4318" y="4797152"/>
            <a:ext cx="2446592" cy="184416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7" name="4"/>
          <p:cNvSpPr/>
          <p:nvPr/>
        </p:nvSpPr>
        <p:spPr>
          <a:xfrm>
            <a:off x="2861266" y="2334104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"/>
          <p:cNvSpPr/>
          <p:nvPr/>
        </p:nvSpPr>
        <p:spPr>
          <a:xfrm>
            <a:off x="4537260" y="5503210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1"/>
          <p:cNvSpPr/>
          <p:nvPr/>
        </p:nvSpPr>
        <p:spPr>
          <a:xfrm>
            <a:off x="5805322" y="3933056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88" y="5098199"/>
            <a:ext cx="1242070" cy="124207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907704" y="820834"/>
            <a:ext cx="4392488" cy="6480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609350" y="6121737"/>
            <a:ext cx="1395413" cy="57626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7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4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5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81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clrChange>
              <a:clrFrom>
                <a:srgbClr val="DED9C3"/>
              </a:clrFrom>
              <a:clrTo>
                <a:srgbClr val="DED9C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3203848" y="4259306"/>
            <a:ext cx="3377013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тополе -    </a:t>
            </a:r>
            <a:endParaRPr lang="ru-RU" sz="3200">
              <a:ln w="17780" cmpd="sng">
                <a:solidFill>
                  <a:srgbClr val="002060"/>
                </a:solidFill>
                <a:prstDash val="solid"/>
                <a:miter lim="800000"/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781622" y="1343547"/>
            <a:ext cx="3178260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32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дубе -   </a:t>
            </a:r>
            <a:endParaRPr lang="ru-RU" sz="3200" b="1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8167" y="2870976"/>
            <a:ext cx="3669977" cy="68400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32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32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на берёзе</a:t>
            </a:r>
            <a:endParaRPr lang="ru-RU" sz="3200" b="1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3528" y="5517232"/>
            <a:ext cx="8496944" cy="1152128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каких деревьях сидел Соловей-разбойник </a:t>
            </a:r>
          </a:p>
          <a:p>
            <a:pPr algn="ctr"/>
            <a:r>
              <a:rPr lang="ru-RU" sz="2800" b="1" smtClean="0">
                <a:ln w="17780" cmpd="sng">
                  <a:solidFill>
                    <a:srgbClr val="002060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сказке «Илья-Муромец и Соловей-разбойник»?</a:t>
            </a:r>
            <a:endParaRPr lang="ru-RU" sz="2800" b="1">
              <a:ln w="17780" cmpd="sng">
                <a:solidFill>
                  <a:srgbClr val="002060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43" y="214511"/>
            <a:ext cx="2222517" cy="16647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4"/>
          <p:cNvSpPr/>
          <p:nvPr/>
        </p:nvSpPr>
        <p:spPr>
          <a:xfrm>
            <a:off x="2387783" y="2996952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4"/>
          <p:cNvSpPr/>
          <p:nvPr/>
        </p:nvSpPr>
        <p:spPr>
          <a:xfrm>
            <a:off x="5907208" y="4385282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1"/>
          <p:cNvSpPr/>
          <p:nvPr/>
        </p:nvSpPr>
        <p:spPr>
          <a:xfrm>
            <a:off x="6347201" y="1461282"/>
            <a:ext cx="456025" cy="432048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96110" y="214511"/>
            <a:ext cx="4392488" cy="648072"/>
          </a:xfrm>
          <a:prstGeom prst="roundRect">
            <a:avLst>
              <a:gd name="adj" fmla="val 50000"/>
            </a:avLst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ПРАВИЛЬНО!</a:t>
            </a:r>
            <a:endParaRPr lang="ru-RU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686" y="1581521"/>
            <a:ext cx="1242070" cy="1242070"/>
          </a:xfrm>
          <a:prstGeom prst="ellips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12500"/>
          </a:effectLst>
        </p:spPr>
      </p:pic>
      <p:sp>
        <p:nvSpPr>
          <p:cNvPr id="15" name="Управляющая кнопка: далее 14">
            <a:hlinkClick r:id="" action="ppaction://hlinkshowjump?jump=nextslide" highlightClick="1"/>
          </p:cNvPr>
          <p:cNvSpPr/>
          <p:nvPr/>
        </p:nvSpPr>
        <p:spPr>
          <a:xfrm>
            <a:off x="7251077" y="2781027"/>
            <a:ext cx="1395413" cy="576262"/>
          </a:xfrm>
          <a:prstGeom prst="actionButtonForwardNex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42"/>
          <a:stretch/>
        </p:blipFill>
        <p:spPr>
          <a:xfrm>
            <a:off x="6858108" y="3429002"/>
            <a:ext cx="2016000" cy="1728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3445"/>
          <a:stretch/>
        </p:blipFill>
        <p:spPr>
          <a:xfrm>
            <a:off x="179712" y="2304555"/>
            <a:ext cx="1800000" cy="21927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78"/>
          <a:stretch/>
        </p:blipFill>
        <p:spPr>
          <a:xfrm>
            <a:off x="7162985" y="354888"/>
            <a:ext cx="1686050" cy="22127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987932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83C16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1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Clr clrSpc="hsl" dir="ccw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1BF34E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877</TotalTime>
  <Words>234</Words>
  <Application>Microsoft Office PowerPoint</Application>
  <PresentationFormat>Экран (4:3)</PresentationFormat>
  <Paragraphs>74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66</cp:revision>
  <dcterms:created xsi:type="dcterms:W3CDTF">2020-05-20T08:19:55Z</dcterms:created>
  <dcterms:modified xsi:type="dcterms:W3CDTF">2020-05-23T13:15:10Z</dcterms:modified>
</cp:coreProperties>
</file>