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9" r:id="rId2"/>
    <p:sldId id="343" r:id="rId3"/>
    <p:sldId id="324" r:id="rId4"/>
    <p:sldId id="272" r:id="rId5"/>
    <p:sldId id="268" r:id="rId6"/>
    <p:sldId id="267" r:id="rId7"/>
    <p:sldId id="270" r:id="rId8"/>
    <p:sldId id="266" r:id="rId9"/>
    <p:sldId id="265" r:id="rId10"/>
    <p:sldId id="333" r:id="rId11"/>
    <p:sldId id="273" r:id="rId12"/>
    <p:sldId id="318" r:id="rId13"/>
    <p:sldId id="316" r:id="rId14"/>
    <p:sldId id="317" r:id="rId15"/>
    <p:sldId id="345" r:id="rId16"/>
    <p:sldId id="349" r:id="rId17"/>
    <p:sldId id="348" r:id="rId18"/>
    <p:sldId id="347" r:id="rId19"/>
    <p:sldId id="346" r:id="rId20"/>
    <p:sldId id="341" r:id="rId21"/>
    <p:sldId id="334" r:id="rId22"/>
    <p:sldId id="351" r:id="rId23"/>
    <p:sldId id="326" r:id="rId24"/>
    <p:sldId id="327" r:id="rId25"/>
    <p:sldId id="331" r:id="rId26"/>
    <p:sldId id="328" r:id="rId27"/>
    <p:sldId id="335" r:id="rId28"/>
    <p:sldId id="342" r:id="rId29"/>
    <p:sldId id="337" r:id="rId30"/>
    <p:sldId id="340" r:id="rId31"/>
    <p:sldId id="350" r:id="rId32"/>
    <p:sldId id="352" r:id="rId33"/>
    <p:sldId id="353" r:id="rId34"/>
    <p:sldId id="339" r:id="rId35"/>
    <p:sldId id="278" r:id="rId36"/>
    <p:sldId id="321" r:id="rId37"/>
    <p:sldId id="34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71" autoAdjust="0"/>
  </p:normalViewPr>
  <p:slideViewPr>
    <p:cSldViewPr>
      <p:cViewPr>
        <p:scale>
          <a:sx n="63" d="100"/>
          <a:sy n="63" d="100"/>
        </p:scale>
        <p:origin x="-221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17177-053E-4EE5-96E4-A3C18CFD50A1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36747-A272-4069-B19E-39C7CE48C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0301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AB6A3-57E6-4F4A-A899-C6AF3D3D25C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8A93D-667E-4F09-9095-B73BBA0988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285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A93D-667E-4F09-9095-B73BBA0988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58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A93D-667E-4F09-9095-B73BBA0988E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401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A93D-667E-4F09-9095-B73BBA0988E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038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32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112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34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082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822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43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836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924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54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28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945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1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4857760"/>
            <a:ext cx="432048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2200" b="1" i="1" dirty="0" smtClean="0"/>
          </a:p>
          <a:p>
            <a:pPr algn="ctr">
              <a:lnSpc>
                <a:spcPct val="80000"/>
              </a:lnSpc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ctr">
              <a:lnSpc>
                <a:spcPct val="80000"/>
              </a:lnSpc>
            </a:pP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Курашова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Н.В.</a:t>
            </a: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</a:t>
            </a:r>
          </a:p>
          <a:p>
            <a:pPr lvl="0" algn="ctr">
              <a:spcBef>
                <a:spcPct val="0"/>
              </a:spcBef>
              <a:defRPr/>
            </a:pPr>
            <a:endParaRPr lang="ru-RU" sz="4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«Путешествие в мир насекомых»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428604"/>
            <a:ext cx="607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№37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71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" y="-91513"/>
            <a:ext cx="9144000" cy="6858000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b="9534"/>
          <a:stretch>
            <a:fillRect/>
          </a:stretch>
        </p:blipFill>
        <p:spPr bwMode="auto">
          <a:xfrm>
            <a:off x="6156176" y="1495829"/>
            <a:ext cx="1987480" cy="27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0918" y="542837"/>
            <a:ext cx="1916171" cy="285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60630">
            <a:off x="1294795" y="3460853"/>
            <a:ext cx="1971682" cy="292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E:\фото сад полянка\DSC0381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4135" y="3651272"/>
            <a:ext cx="1662953" cy="217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фото сад полянка\DSC03811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764704"/>
            <a:ext cx="1753977" cy="2409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54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571472" y="428604"/>
            <a:ext cx="8229600" cy="78581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 основной</a:t>
            </a:r>
          </a:p>
          <a:p>
            <a:pPr algn="ctr">
              <a:spcBef>
                <a:spcPct val="0"/>
              </a:spcBef>
              <a:defRPr/>
            </a:pPr>
            <a:endParaRPr lang="ru-RU" sz="4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8221215"/>
              </p:ext>
            </p:extLst>
          </p:nvPr>
        </p:nvGraphicFramePr>
        <p:xfrm>
          <a:off x="402679" y="1094402"/>
          <a:ext cx="8338642" cy="6367046"/>
        </p:xfrm>
        <a:graphic>
          <a:graphicData uri="http://schemas.openxmlformats.org/drawingml/2006/table">
            <a:tbl>
              <a:tblPr/>
              <a:tblGrid>
                <a:gridCol w="8338642"/>
              </a:tblGrid>
              <a:tr h="63670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ru-RU" sz="2400" b="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Рассматривание книг, иллюстраций по </a:t>
                      </a: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теме</a:t>
                      </a:r>
                      <a:r>
                        <a:rPr lang="ru-RU" sz="2400" b="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«Насекомые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»;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Прослушивание </a:t>
                      </a: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аудиозаписи 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звуков насекомых;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Ознакомление</a:t>
                      </a:r>
                      <a:r>
                        <a:rPr lang="ru-RU" sz="2400" b="0" baseline="0" dirty="0" smtClean="0">
                          <a:latin typeface="Times New Roman"/>
                          <a:ea typeface="Times New Roman"/>
                        </a:rPr>
                        <a:t> с окружающим миром</a:t>
                      </a: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b="0" dirty="0" smtClean="0">
                        <a:latin typeface="Times New Roman"/>
                        <a:ea typeface="Times New Roman"/>
                      </a:endParaRPr>
                    </a:p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b="0" dirty="0" smtClean="0"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Путешествие в </a:t>
                      </a: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мир 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насекомых»;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Экскурсия в природу «Насекомые и природа»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Беседа</a:t>
                      </a:r>
                      <a:r>
                        <a:rPr lang="ru-RU" sz="2400" b="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«Что </a:t>
                      </a: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мы знаем о насекомых</a:t>
                      </a: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2400" b="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2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928671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Общее знакомство с миром насекомых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90620_090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00000">
            <a:off x="845776" y="2308906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620_091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20000">
            <a:off x="5147829" y="2436473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7" y="-1055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90872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Наблюдения на  прогулке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90708_104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378" y="164305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90708_103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857496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014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Наблюдение за мухой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90626_162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571612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014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Наблюдение за мокрицей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90625_073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71810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625_073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500174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014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Наблюдение за мотыльком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90627_161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643050"/>
            <a:ext cx="5929322" cy="444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0141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Наблюдение за божьей коровкой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90625_073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928802"/>
            <a:ext cx="4000527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625_073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857364"/>
            <a:ext cx="3232552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0141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Наблюдение за колорадским жуком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90625_072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00240"/>
            <a:ext cx="361952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625_072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000240"/>
            <a:ext cx="350044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014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Наблюдение за шмелём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90708_120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40754" y="916777"/>
            <a:ext cx="4405345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91580" y="1044567"/>
            <a:ext cx="7560840" cy="47688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b="1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групповой</a:t>
            </a:r>
          </a:p>
          <a:p>
            <a:pPr marL="0" indent="0">
              <a:lnSpc>
                <a:spcPct val="80000"/>
              </a:lnSpc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Длительность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среднесрочный(с 01.07.2019г.- 30.08. 2019г.)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воспитатель, дети, родители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27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0141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Наблюдение за жуком-носорогом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90621_163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785926"/>
            <a:ext cx="3857620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90621-WA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78605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172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" y="-11792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5440" y="523016"/>
            <a:ext cx="614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Наблюдение за муравьями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190621_163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929066"/>
            <a:ext cx="3595713" cy="269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90621_162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714488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90621_163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714488"/>
            <a:ext cx="385765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406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91580" y="1620631"/>
            <a:ext cx="7560840" cy="31045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b="1" i="1" dirty="0" smtClean="0"/>
          </a:p>
          <a:p>
            <a:pPr marL="0" indent="0">
              <a:lnSpc>
                <a:spcPct val="80000"/>
              </a:lnSpc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609600" y="714356"/>
            <a:ext cx="8229600" cy="121444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Наблюдение за бабочкой  -бражник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20190708_102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500174"/>
            <a:ext cx="5643570" cy="423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049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204579"/>
              </p:ext>
            </p:extLst>
          </p:nvPr>
        </p:nvGraphicFramePr>
        <p:xfrm>
          <a:off x="402679" y="1214422"/>
          <a:ext cx="8338642" cy="5524666"/>
        </p:xfrm>
        <a:graphic>
          <a:graphicData uri="http://schemas.openxmlformats.org/drawingml/2006/table">
            <a:tbl>
              <a:tblPr/>
              <a:tblGrid>
                <a:gridCol w="8338642"/>
              </a:tblGrid>
              <a:tr h="5524666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художественной литературы</a:t>
                      </a:r>
                      <a:endParaRPr lang="ru-RU" sz="2400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20190620_091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643040" y="2071677"/>
            <a:ext cx="5857915" cy="378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534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6586409"/>
              </p:ext>
            </p:extLst>
          </p:nvPr>
        </p:nvGraphicFramePr>
        <p:xfrm>
          <a:off x="594843" y="980728"/>
          <a:ext cx="7954313" cy="5524666"/>
        </p:xfrm>
        <a:graphic>
          <a:graphicData uri="http://schemas.openxmlformats.org/drawingml/2006/table">
            <a:tbl>
              <a:tblPr/>
              <a:tblGrid>
                <a:gridCol w="7954313"/>
              </a:tblGrid>
              <a:tr h="552466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5653088" algn="l"/>
                        </a:tabLs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tabLst>
                          <a:tab pos="5653088" algn="l"/>
                        </a:tabLs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Описание насекомых   </a:t>
                      </a:r>
                    </a:p>
                    <a:p>
                      <a:pPr>
                        <a:tabLst>
                          <a:tab pos="5653088" algn="l"/>
                        </a:tabLst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5653088" algn="l"/>
                        </a:tabLs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E:\1 фото\8923daf38a9e5b02a30c0b3e95b4f7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643182"/>
            <a:ext cx="3786214" cy="2714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0190801_1132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1" y="2571744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004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4802993"/>
              </p:ext>
            </p:extLst>
          </p:nvPr>
        </p:nvGraphicFramePr>
        <p:xfrm>
          <a:off x="402679" y="1214422"/>
          <a:ext cx="8338642" cy="5524666"/>
        </p:xfrm>
        <a:graphic>
          <a:graphicData uri="http://schemas.openxmlformats.org/drawingml/2006/table">
            <a:tbl>
              <a:tblPr/>
              <a:tblGrid>
                <a:gridCol w="8338642"/>
              </a:tblGrid>
              <a:tr h="552466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3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3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Рассказ о пчеле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Пчела - это насекомое.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Пчела маленького размера.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пчелы полосатая окраска: жёлтые и чёрные полосы. Всё тело покрыто многочисленными волосками.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пчелы есть крылья, шесть ног. На голове: глаза, усики и хоботок. Пчела не произносит звуки. Но когда она летит, мы слышим жужжание: “Ж-Ж-Ж!” Питается пчела нектаром с цветов. Пчёлы живут семьями. Дикие пчёлы строят гнёзда - соты в дуплах деревьев. А пчёлы» которых разводит человек для получения мёда, живут в ульях. Пчела-самка откладывает яйца. Зимуют пчёлы в своих домиках. На зиму они делают запасы пищи: мёд, нектар.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Пчёлы очень полезны. Врачи используют пчелиный яд для лечения больных. Пчелы нужны для опыления растений.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E:\1 фото\c7e04a1b36c4541f0f6a976751d3663a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548680"/>
            <a:ext cx="2664296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6971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6926697"/>
              </p:ext>
            </p:extLst>
          </p:nvPr>
        </p:nvGraphicFramePr>
        <p:xfrm>
          <a:off x="402677" y="666667"/>
          <a:ext cx="8338642" cy="5524666"/>
        </p:xfrm>
        <a:graphic>
          <a:graphicData uri="http://schemas.openxmlformats.org/drawingml/2006/table">
            <a:tbl>
              <a:tblPr/>
              <a:tblGrid>
                <a:gridCol w="8338642"/>
              </a:tblGrid>
              <a:tr h="5524666">
                <a:tc>
                  <a:txBody>
                    <a:bodyPr/>
                    <a:lstStyle/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Аппликация  «Бабочки»</a:t>
                      </a: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20190620_113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857364"/>
            <a:ext cx="385765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801_113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857364"/>
            <a:ext cx="392908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579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582341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Беседы с детьми: « Что дети знают о насекомых?».  «Таинственный мир насекомых».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Художественное слово, загадки.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литературными произведениями: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Х. Андерсен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Бианки «Паучок – пилот»,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Глушнёв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«Кузнечик и кузнечики»,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Чуковский «Муха-Цокотуха»,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стихов о насекомых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Рассматривание иллюстраций, журналов и энциклопедий о насекомых.</a:t>
            </a:r>
          </a:p>
        </p:txBody>
      </p:sp>
    </p:spTree>
    <p:extLst>
      <p:ext uri="{BB962C8B-B14F-4D97-AF65-F5344CB8AC3E}">
        <p14:creationId xmlns="" xmlns:p14="http://schemas.microsoft.com/office/powerpoint/2010/main" val="20384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570887"/>
            <a:ext cx="735811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Пальчиковые игры на тему: «Насекомые»</a:t>
            </a:r>
            <a:endParaRPr lang="ru-RU" dirty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Прилетела к нам вчера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(загибать пальцы по одному)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Полосатая пчела.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за нею шмель-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шмелёк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веселый мотылек,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Два жука и стрекоза,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фонарики глаза.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(делать кольца из пальчиков,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поднести к глазам)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Пожужжали, полетали,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(машут ладошками)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усталости упали.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(уронить ладони на стол)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ромашке – две букашки,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(руки вместе, ладони раскрыты,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поочередно соединять пальцы рук)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на лютике – жучок,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колокольчике – кузнечик,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гвоздике – паучок.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на маке-то – пчела,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(пальцы одной руки в кулаке, круговые движения указат. пальца – пчела жужжит)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Собирает мед она.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908720"/>
            <a:ext cx="3888432" cy="57349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Божья коровушка,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(пальцы в кулак, круговые движения большим пальцем)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Полети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облышко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Принеси нам к осени,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тебя попросим: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огород – бобы,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(раскрывать пальцы, начиная с указательного)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лес – ягоды, грибы,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родник – водицу,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поле – пшеницу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тропинки под рябиной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(сжимают и разжимают пальцы)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Сеть раскинул паучок,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(стучат пальцами по столу)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Нить прозрачной паутины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(держат в пальцах воображаемую нить)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Намотал на кулачок.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(наматывают воображаемую нить на кулак)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0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052736"/>
            <a:ext cx="7056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Дидактические игры и упражнения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37511"/>
            <a:ext cx="8064896" cy="316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«Пчёлки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ласточка»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  «Стрекозы, бабочки, пчёлы, кузнечики»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«Найди ошибку художника»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«Насекомые над лугом»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Физкультурная минутка.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4475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91580" y="1620631"/>
            <a:ext cx="7560840" cy="31045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b="1" i="1" dirty="0" smtClean="0"/>
          </a:p>
          <a:p>
            <a:pPr marL="0" indent="0">
              <a:lnSpc>
                <a:spcPct val="80000"/>
              </a:lnSpc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Многие дети с отвращением относятся к насекомым.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Одних насекомых боятся и губят их, потому что мало знают о пользе насекомых.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</a:t>
            </a: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4800" dirty="0" smtClean="0"/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9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0986" y="642918"/>
            <a:ext cx="6989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Раскрась насекомое</a:t>
            </a:r>
          </a:p>
        </p:txBody>
      </p:sp>
      <p:pic>
        <p:nvPicPr>
          <p:cNvPr id="8" name="Рисунок 7" descr="20190626_163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142985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90626_163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42984"/>
            <a:ext cx="37862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90626_1633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786190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90628_0858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786190"/>
            <a:ext cx="3786214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32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0986" y="642918"/>
            <a:ext cx="6989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Раскрась насекомое</a:t>
            </a:r>
          </a:p>
        </p:txBody>
      </p:sp>
      <p:pic>
        <p:nvPicPr>
          <p:cNvPr id="12" name="Рисунок 11" descr="20190702_170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285860"/>
            <a:ext cx="6357982" cy="476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32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7666" y="903040"/>
            <a:ext cx="57086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Лепка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«Божья коровка»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06084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8" name="Рисунок 7" descr="20190826_161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071678"/>
            <a:ext cx="5715008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050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7666" y="903040"/>
            <a:ext cx="57086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Лепка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«Божья коровка»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06084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5" name="Рисунок 4" descr="20190826_162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50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8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7666" y="903040"/>
            <a:ext cx="5708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Дыхательная гимнастика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лесной полянке»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060848"/>
            <a:ext cx="60486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Подвижные  игры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Горячо – холодно»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«Поймай комара»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«День и ночь»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«Медведи и пчелы»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1050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4"/>
            <a:ext cx="9144000" cy="6858000"/>
          </a:xfrm>
          <a:prstGeom prst="rect">
            <a:avLst/>
          </a:prstGeom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723872" y="723880"/>
            <a:ext cx="8229600" cy="78581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Выставка детских работ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«Насекомые».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Консультация родителей «Роль насекомых в природе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26" y="-243408"/>
            <a:ext cx="9193326" cy="7101408"/>
          </a:xfrm>
          <a:prstGeom prst="rect">
            <a:avLst/>
          </a:prstGeom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500034" y="571480"/>
            <a:ext cx="8229600" cy="71594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  заключительный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238" y="119675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Презентация проекта на педагогическом совете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876272" y="876280"/>
            <a:ext cx="8229600" cy="78581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endParaRPr lang="ru-RU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4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:\насекомые\Насекомые\img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38" y="1269188"/>
            <a:ext cx="6434353" cy="4825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0114" y="220486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55679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142984"/>
            <a:ext cx="8215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ориентирован на изучение вопросов, связанных с разнообразием видов насекомых, образом жизни и их важнейшей роли в многозвенной экологической цепи. Знание жизни насекомых, их привычек и повадок очень полезно. Эти маленькие, беззащитные существа всегда вызывают интерес у детей. Данный проект поможет дошкольникам окунуться в таинственный, красочный и завораживающий мир летающих и ползающих букашек,  жучков - мир насекомых.</a:t>
            </a:r>
          </a:p>
        </p:txBody>
      </p:sp>
    </p:spTree>
    <p:extLst>
      <p:ext uri="{BB962C8B-B14F-4D97-AF65-F5344CB8AC3E}">
        <p14:creationId xmlns="" xmlns:p14="http://schemas.microsoft.com/office/powerpoint/2010/main" val="37379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55679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27483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представлений о жизни насекомых.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9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71472" y="308084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80517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Уточнить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особенности внешнего вида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насекомых.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циклом развития, способах питания, образе жизни, защите от врагов.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Заложить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основы экологического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удовольствие от общения с природой.</a:t>
            </a:r>
          </a:p>
        </p:txBody>
      </p:sp>
    </p:spTree>
    <p:extLst>
      <p:ext uri="{BB962C8B-B14F-4D97-AF65-F5344CB8AC3E}">
        <p14:creationId xmlns="" xmlns:p14="http://schemas.microsoft.com/office/powerpoint/2010/main" val="37379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188" y="1411780"/>
            <a:ext cx="8083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детей проявится ярко выраженный интерес к объектам   природы - насекомым.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Научатся различать и называть насекомых:  бабочку, муравья, жука, пчелу, кузнечика, муравья и т.д.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Будут знать о пользе или вреде, которую приносят людям и растениям.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4.Научатся составлять описательный рассказ о насекомом с использованием опорной схемы.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Ребята будут бережно относиться  к природе, будут стремиться к правильному поведению по отношению к насекомым.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будут уверенно отличать,  и называть характерные признаки разных насекомых.  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8.   У ребят будет сформировано представление о том, что нельзя делить  насекомых    на  полезных и вредных, и тем более, руководствоваться этим в своих поступках по отношению к ним.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9. К экологическому проекту будут привлечены родители. 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428992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</a:p>
        </p:txBody>
      </p:sp>
    </p:spTree>
    <p:extLst>
      <p:ext uri="{BB962C8B-B14F-4D97-AF65-F5344CB8AC3E}">
        <p14:creationId xmlns="" xmlns:p14="http://schemas.microsoft.com/office/powerpoint/2010/main" val="37379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55679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6" y="1417638"/>
            <a:ext cx="3857654" cy="31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714752"/>
            <a:ext cx="2635471" cy="266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500173"/>
            <a:ext cx="3331096" cy="28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1059942" y="2097963"/>
            <a:ext cx="3068985" cy="114300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5942" y="4300429"/>
            <a:ext cx="186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96136" y="2669467"/>
            <a:ext cx="3043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3.Заключительн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9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500034" y="571480"/>
            <a:ext cx="8229600" cy="71594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  подготовительный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654744"/>
              </p:ext>
            </p:extLst>
          </p:nvPr>
        </p:nvGraphicFramePr>
        <p:xfrm>
          <a:off x="714348" y="1428736"/>
          <a:ext cx="7572428" cy="4632960"/>
        </p:xfrm>
        <a:graphic>
          <a:graphicData uri="http://schemas.openxmlformats.org/drawingml/2006/table">
            <a:tbl>
              <a:tblPr/>
              <a:tblGrid>
                <a:gridCol w="7572428"/>
              </a:tblGrid>
              <a:tr h="40005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подбор энциклопедий, журналов о насекомых, и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зучение литературы.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подбор наглядно-дидактических пособий, демонстрационного материала;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ООД , схем развития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подбор художественного слова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подбор дидактических игр (лото,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пазлы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подбор дисков со звуками насекомых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«Насекомые»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«Кто такие насекомые»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3200" dirty="0" smtClean="0">
                        <a:latin typeface="Times New Roman"/>
                        <a:ea typeface="Times New Roman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79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1691</TotalTime>
  <Words>1020</Words>
  <Application>Microsoft Office PowerPoint</Application>
  <PresentationFormat>Экран (4:3)</PresentationFormat>
  <Paragraphs>188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«Путешествие в  мир насекомых»</dc:title>
  <cp:lastModifiedBy>Надежда</cp:lastModifiedBy>
  <cp:revision>33</cp:revision>
  <dcterms:modified xsi:type="dcterms:W3CDTF">2019-10-02T17:26:47Z</dcterms:modified>
</cp:coreProperties>
</file>