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8" r:id="rId3"/>
    <p:sldId id="257" r:id="rId4"/>
    <p:sldId id="258" r:id="rId5"/>
    <p:sldId id="259" r:id="rId6"/>
    <p:sldId id="263" r:id="rId7"/>
    <p:sldId id="262" r:id="rId8"/>
    <p:sldId id="260" r:id="rId9"/>
    <p:sldId id="264" r:id="rId10"/>
    <p:sldId id="265" r:id="rId11"/>
    <p:sldId id="261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00" y="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1709D6-C4ED-49F5-A332-B51E00FFC26E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2FE0E6-5068-4807-BFA7-E9D6632010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709D6-C4ED-49F5-A332-B51E00FFC26E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2FE0E6-5068-4807-BFA7-E9D6632010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709D6-C4ED-49F5-A332-B51E00FFC26E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2FE0E6-5068-4807-BFA7-E9D6632010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709D6-C4ED-49F5-A332-B51E00FFC26E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2FE0E6-5068-4807-BFA7-E9D66320103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709D6-C4ED-49F5-A332-B51E00FFC26E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2FE0E6-5068-4807-BFA7-E9D66320103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709D6-C4ED-49F5-A332-B51E00FFC26E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2FE0E6-5068-4807-BFA7-E9D66320103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709D6-C4ED-49F5-A332-B51E00FFC26E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2FE0E6-5068-4807-BFA7-E9D66320103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709D6-C4ED-49F5-A332-B51E00FFC26E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2FE0E6-5068-4807-BFA7-E9D66320103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709D6-C4ED-49F5-A332-B51E00FFC26E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2FE0E6-5068-4807-BFA7-E9D6632010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B1709D6-C4ED-49F5-A332-B51E00FFC26E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2FE0E6-5068-4807-BFA7-E9D66320103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1709D6-C4ED-49F5-A332-B51E00FFC26E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2FE0E6-5068-4807-BFA7-E9D66320103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B1709D6-C4ED-49F5-A332-B51E00FFC26E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52FE0E6-5068-4807-BFA7-E9D6632010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Государственное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бюджетное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дошкольное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образовательное учреждение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компенсирующего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вида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детский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сад №27 </a:t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Московского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района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Санкт – Петербурга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«Надежда»</a:t>
            </a:r>
            <a:r>
              <a:rPr lang="ru-RU" sz="1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933056"/>
            <a:ext cx="3742184" cy="108012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Воспитатель Мамина Н.Ф.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ВКК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Учитель-дефектолог Смирнова А.А. ВКК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594928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Санкт – Петербург</a:t>
            </a:r>
          </a:p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2020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1916832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alibri" panose="020F0502020204030204" pitchFamily="34" charset="0"/>
              </a:rPr>
              <a:t>Презентация проекта сюжетно - ролевой игры  «Поедем на автобусе в магазин» в </a:t>
            </a:r>
            <a:r>
              <a:rPr lang="ru-RU" smtClean="0">
                <a:latin typeface="Calibri" panose="020F0502020204030204" pitchFamily="34" charset="0"/>
              </a:rPr>
              <a:t>средней </a:t>
            </a:r>
            <a:r>
              <a:rPr lang="ru-RU" smtClean="0">
                <a:latin typeface="Calibri" panose="020F0502020204030204" pitchFamily="34" charset="0"/>
              </a:rPr>
              <a:t>группе </a:t>
            </a:r>
            <a:r>
              <a:rPr lang="ru-RU" dirty="0" smtClean="0">
                <a:latin typeface="Calibri" panose="020F0502020204030204" pitchFamily="34" charset="0"/>
              </a:rPr>
              <a:t>для детей с нарушением слуха</a:t>
            </a:r>
          </a:p>
        </p:txBody>
      </p:sp>
      <p:pic>
        <p:nvPicPr>
          <p:cNvPr id="1026" name="Picture 2" descr="D:\Фото\дети\DSC_096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9" t="15267" r="15722" b="24018"/>
          <a:stretch/>
        </p:blipFill>
        <p:spPr bwMode="auto">
          <a:xfrm rot="5400000">
            <a:off x="1319055" y="3500819"/>
            <a:ext cx="2977499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77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491299"/>
            <a:ext cx="3407871" cy="24782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01008"/>
            <a:ext cx="3323861" cy="2492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01008"/>
            <a:ext cx="3407871" cy="25559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82589"/>
            <a:ext cx="3323861" cy="268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86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libri" panose="020F0502020204030204" pitchFamily="34" charset="0"/>
              </a:rPr>
              <a:t>Заключительный этап:</a:t>
            </a:r>
          </a:p>
          <a:p>
            <a:pPr algn="ctr"/>
            <a:r>
              <a:rPr lang="ru-RU" sz="2400" b="1" dirty="0" smtClean="0">
                <a:latin typeface="Calibri" panose="020F0502020204030204" pitchFamily="34" charset="0"/>
              </a:rPr>
              <a:t>Игра детей под руководством воспитателя.</a:t>
            </a:r>
            <a:endParaRPr lang="ru-RU" sz="2400" b="1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4" y="1324365"/>
            <a:ext cx="3662315" cy="23376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24366"/>
            <a:ext cx="3672408" cy="23648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13764"/>
            <a:ext cx="3672408" cy="25442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16" y="3787807"/>
            <a:ext cx="3650753" cy="257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642" y="333889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 нас были гости.</a:t>
            </a:r>
            <a:endParaRPr lang="ru-RU" sz="2000" b="1" dirty="0"/>
          </a:p>
        </p:txBody>
      </p:sp>
      <p:pic>
        <p:nvPicPr>
          <p:cNvPr id="1026" name="Picture 2" descr="D:\Фото\дети\DSC_09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22" y="733999"/>
            <a:ext cx="361552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\дети\DSC_09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12" y="665658"/>
            <a:ext cx="3735322" cy="222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3068960"/>
            <a:ext cx="86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Гости тоже приняли активное участие в игре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24" y="3573015"/>
            <a:ext cx="3733519" cy="2489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12" y="3529021"/>
            <a:ext cx="3761208" cy="250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30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30120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Спасибо за внимание!</a:t>
            </a:r>
            <a:endParaRPr lang="ru-RU" sz="2400" b="1" dirty="0"/>
          </a:p>
        </p:txBody>
      </p:sp>
      <p:pic>
        <p:nvPicPr>
          <p:cNvPr id="2050" name="Picture 2" descr="D:\Фото\дети\DSC_1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9693"/>
            <a:ext cx="7056785" cy="436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143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ru-RU" sz="2000" dirty="0" smtClean="0"/>
              <a:t>Игра-особый вид деятельности детей проблема социализации ребенка с нарушением слуха является самой трудной для выполнения</a:t>
            </a:r>
          </a:p>
          <a:p>
            <a:pPr marL="109728" indent="0">
              <a:buNone/>
            </a:pPr>
            <a:r>
              <a:rPr lang="ru-RU" sz="2000" dirty="0" smtClean="0"/>
              <a:t>У детей предметная деятельности формируется преимущественно в дошкольный период детства</a:t>
            </a:r>
          </a:p>
          <a:p>
            <a:pPr marL="109728" indent="0">
              <a:buNone/>
            </a:pPr>
            <a:r>
              <a:rPr lang="ru-RU" sz="2000" dirty="0" smtClean="0"/>
              <a:t>Особенности формирования игры связаны с задержкой в развитии восприятия и мышления, недостаточным уровнем воображения, недоразвития речи и ораниченность речевого общения, негативно влияют на становление сюжетно ролевой игры. Сюжетно-ролевые игры однообразнее и проще из-за задержки речевого развития, отражение деяствительности оказывается весьма ограниченной, восприятие мира у глухоо ребенка обеднено за счет отсутствия слуховых ощущений и восприятий. При специальном обучении игровая деятельность глухих детей принципиально меняется, игровые действия заметно изменяются  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0" dirty="0" smtClean="0">
                <a:effectLst/>
                <a:latin typeface="Calibri" panose="020F0502020204030204" pitchFamily="34" charset="0"/>
              </a:rPr>
              <a:t>Особенности сюжетно-ролевых игр у детей с нарушением слуха</a:t>
            </a:r>
            <a:endParaRPr lang="ru-RU" sz="2400" b="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33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92696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alibri" panose="020F0502020204030204" pitchFamily="34" charset="0"/>
              </a:rPr>
              <a:t>Паспорт проекта.</a:t>
            </a:r>
          </a:p>
          <a:p>
            <a:pPr algn="just"/>
            <a:r>
              <a:rPr lang="ru-RU" sz="2800" dirty="0" smtClean="0">
                <a:latin typeface="Calibri" panose="020F0502020204030204" pitchFamily="34" charset="0"/>
              </a:rPr>
              <a:t>Тип: познавательный, творческий</a:t>
            </a:r>
          </a:p>
          <a:p>
            <a:pPr algn="just"/>
            <a:r>
              <a:rPr lang="ru-RU" sz="2800" dirty="0" smtClean="0">
                <a:latin typeface="Calibri" panose="020F0502020204030204" pitchFamily="34" charset="0"/>
              </a:rPr>
              <a:t>Длительность: краткосрочный </a:t>
            </a:r>
            <a:r>
              <a:rPr lang="ru-RU" sz="2800" dirty="0">
                <a:latin typeface="Calibri" panose="020F0502020204030204" pitchFamily="34" charset="0"/>
              </a:rPr>
              <a:t>(</a:t>
            </a:r>
            <a:r>
              <a:rPr lang="ru-RU" sz="2800" dirty="0" smtClean="0">
                <a:latin typeface="Calibri" panose="020F0502020204030204" pitchFamily="34" charset="0"/>
              </a:rPr>
              <a:t>1 месяц)</a:t>
            </a:r>
          </a:p>
          <a:p>
            <a:pPr algn="just"/>
            <a:r>
              <a:rPr lang="ru-RU" sz="2800" dirty="0" smtClean="0">
                <a:latin typeface="Calibri" panose="020F0502020204030204" pitchFamily="34" charset="0"/>
              </a:rPr>
              <a:t>Сложность: простой </a:t>
            </a:r>
          </a:p>
          <a:p>
            <a:pPr algn="just"/>
            <a:r>
              <a:rPr lang="ru-RU" sz="2800" dirty="0" smtClean="0">
                <a:latin typeface="Calibri" panose="020F0502020204030204" pitchFamily="34" charset="0"/>
              </a:rPr>
              <a:t>Участники: дети средней группы, воспитатели, учитель-дефектолог, родители</a:t>
            </a:r>
          </a:p>
          <a:p>
            <a:pPr algn="just"/>
            <a:r>
              <a:rPr lang="ru-RU" sz="2800" dirty="0" smtClean="0">
                <a:latin typeface="Calibri" panose="020F0502020204030204" pitchFamily="34" charset="0"/>
              </a:rPr>
              <a:t>Продукт: сюжетно-ролевая игра</a:t>
            </a:r>
          </a:p>
          <a:p>
            <a:pPr algn="just"/>
            <a:r>
              <a:rPr lang="ru-RU" sz="2800" dirty="0" smtClean="0">
                <a:latin typeface="Calibri" panose="020F0502020204030204" pitchFamily="34" charset="0"/>
              </a:rPr>
              <a:t>Проблема: недостаточные представления о работе продавца и шофера.</a:t>
            </a:r>
          </a:p>
          <a:p>
            <a:pPr algn="just"/>
            <a:r>
              <a:rPr lang="ru-RU" sz="2800" dirty="0" smtClean="0">
                <a:latin typeface="Calibri" panose="020F0502020204030204" pitchFamily="34" charset="0"/>
              </a:rPr>
              <a:t>Цель: формирование социального опыта детей средствами ировой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7295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799288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>
                <a:latin typeface="Calibri" panose="020F0502020204030204" pitchFamily="34" charset="0"/>
              </a:rPr>
              <a:t>Задачи:</a:t>
            </a:r>
            <a:endParaRPr lang="ru-RU" sz="2000" dirty="0">
              <a:latin typeface="Calibri" panose="020F0502020204030204" pitchFamily="34" charset="0"/>
            </a:endParaRPr>
          </a:p>
          <a:p>
            <a:pPr algn="just"/>
            <a:r>
              <a:rPr lang="ru-RU" sz="2000" dirty="0">
                <a:latin typeface="Calibri" panose="020F0502020204030204" pitchFamily="34" charset="0"/>
              </a:rPr>
              <a:t>Учить детей пытаться распределять роли, действовать согласно роли, развивать сюжет, выполнять соответствующие игровые действия.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</a:rPr>
              <a:t>Развивать игровые умения и навыки.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</a:rPr>
              <a:t>Побуждать детей к отражению в игре жизненных ситуаций.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</a:rPr>
              <a:t>Учить играть вместе.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</a:rPr>
              <a:t>Прививать уважение к труду взрослых.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</a:rPr>
              <a:t>Обогащать социально – игровой опыт детей (учить правильному взаимоотношению в игре).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</a:rPr>
              <a:t>Обогащать словарный запас (касса, деньги, продавец, чек)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</a:rPr>
              <a:t>Развивать интерес к игре.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</a:rPr>
              <a:t>Способствовать развитию творческого воображения и мышления</a:t>
            </a:r>
            <a:r>
              <a:rPr lang="ru-RU" sz="2000" dirty="0" smtClean="0">
                <a:latin typeface="Calibri" panose="020F0502020204030204" pitchFamily="34" charset="0"/>
              </a:rPr>
              <a:t>.</a:t>
            </a:r>
          </a:p>
          <a:p>
            <a:pPr algn="just"/>
            <a:endParaRPr lang="ru-RU" sz="2000" dirty="0">
              <a:latin typeface="Calibri" panose="020F0502020204030204" pitchFamily="34" charset="0"/>
            </a:endParaRPr>
          </a:p>
          <a:p>
            <a:pPr algn="just"/>
            <a:r>
              <a:rPr lang="ru-RU" sz="2000" b="1" u="sng" dirty="0">
                <a:latin typeface="Calibri" panose="020F0502020204030204" pitchFamily="34" charset="0"/>
              </a:rPr>
              <a:t>Методы и приемы</a:t>
            </a:r>
            <a:r>
              <a:rPr lang="ru-RU" sz="2000" b="1" dirty="0">
                <a:latin typeface="Calibri" panose="020F0502020204030204" pitchFamily="34" charset="0"/>
              </a:rPr>
              <a:t>: </a:t>
            </a:r>
            <a:r>
              <a:rPr lang="ru-RU" sz="2000" dirty="0">
                <a:latin typeface="Calibri" panose="020F0502020204030204" pitchFamily="34" charset="0"/>
              </a:rPr>
              <a:t>наглядный, практический</a:t>
            </a:r>
            <a:r>
              <a:rPr lang="ru-RU" sz="2000" dirty="0" smtClean="0">
                <a:latin typeface="Calibri" panose="020F0502020204030204" pitchFamily="34" charset="0"/>
              </a:rPr>
              <a:t>.</a:t>
            </a:r>
          </a:p>
          <a:p>
            <a:pPr algn="just"/>
            <a:endParaRPr lang="ru-RU" sz="2000" dirty="0">
              <a:latin typeface="Calibri" panose="020F0502020204030204" pitchFamily="34" charset="0"/>
            </a:endParaRPr>
          </a:p>
          <a:p>
            <a:pPr algn="just"/>
            <a:r>
              <a:rPr lang="ru-RU" sz="2000" b="1" u="sng" dirty="0">
                <a:latin typeface="Calibri" panose="020F0502020204030204" pitchFamily="34" charset="0"/>
              </a:rPr>
              <a:t>Оборудование</a:t>
            </a:r>
            <a:r>
              <a:rPr lang="ru-RU" sz="2000" b="1" dirty="0">
                <a:latin typeface="Calibri" panose="020F0502020204030204" pitchFamily="34" charset="0"/>
              </a:rPr>
              <a:t>: </a:t>
            </a:r>
            <a:r>
              <a:rPr lang="ru-RU" sz="2000" dirty="0">
                <a:latin typeface="Calibri" panose="020F0502020204030204" pitchFamily="34" charset="0"/>
              </a:rPr>
              <a:t>муляжи фруктов, овощей, кондитерских изделий; касса, корзинки продуктовые, кошельки, руль, </a:t>
            </a:r>
            <a:r>
              <a:rPr lang="ru-RU" sz="2000" dirty="0" smtClean="0">
                <a:latin typeface="Calibri" panose="020F0502020204030204" pitchFamily="34" charset="0"/>
              </a:rPr>
              <a:t>жезл, таблички.</a:t>
            </a:r>
            <a:endParaRPr lang="ru-RU" sz="2000" dirty="0">
              <a:latin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3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60648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Calibri" panose="020F0502020204030204" pitchFamily="34" charset="0"/>
              </a:rPr>
              <a:t>Реализация проекта: определение темы, целей, задач, содержания</a:t>
            </a:r>
          </a:p>
          <a:p>
            <a:endParaRPr lang="ru-RU" sz="2400" b="1" dirty="0">
              <a:latin typeface="Calibri" panose="020F0502020204030204" pitchFamily="34" charset="0"/>
            </a:endParaRPr>
          </a:p>
          <a:p>
            <a:r>
              <a:rPr lang="ru-RU" sz="2400" b="1" dirty="0" smtClean="0">
                <a:latin typeface="Calibri" panose="020F0502020204030204" pitchFamily="34" charset="0"/>
              </a:rPr>
              <a:t>Предварительная работа: 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1) подбор илюстративного материала о магазине, книг, игр</a:t>
            </a:r>
          </a:p>
          <a:p>
            <a:pPr algn="ctr"/>
            <a:endParaRPr lang="ru-RU" sz="2400" b="1" dirty="0"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1578" y="2574346"/>
            <a:ext cx="3982525" cy="29868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7653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12949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</a:rPr>
              <a:t>2) </a:t>
            </a:r>
            <a:r>
              <a:rPr lang="ru-RU" sz="2000" dirty="0">
                <a:latin typeface="Calibri" panose="020F0502020204030204" pitchFamily="34" charset="0"/>
              </a:rPr>
              <a:t>Привлечение родителей к посещению магазина с </a:t>
            </a:r>
            <a:r>
              <a:rPr lang="ru-RU" sz="2000" dirty="0" smtClean="0">
                <a:latin typeface="Calibri" panose="020F0502020204030204" pitchFamily="34" charset="0"/>
              </a:rPr>
              <a:t>детьми</a:t>
            </a:r>
          </a:p>
          <a:p>
            <a:r>
              <a:rPr lang="ru-RU" sz="2000" dirty="0">
                <a:latin typeface="Calibri" panose="020F0502020204030204" pitchFamily="34" charset="0"/>
              </a:rPr>
              <a:t>3</a:t>
            </a:r>
            <a:r>
              <a:rPr lang="ru-RU" sz="2000" dirty="0" smtClean="0">
                <a:latin typeface="Calibri" panose="020F0502020204030204" pitchFamily="34" charset="0"/>
              </a:rPr>
              <a:t>) </a:t>
            </a:r>
            <a:r>
              <a:rPr lang="ru-RU" sz="2000" dirty="0">
                <a:latin typeface="Calibri" panose="020F0502020204030204" pitchFamily="34" charset="0"/>
              </a:rPr>
              <a:t>Наблюдение за работой </a:t>
            </a:r>
            <a:r>
              <a:rPr lang="ru-RU" sz="2000" dirty="0" smtClean="0">
                <a:latin typeface="Calibri" panose="020F0502020204030204" pitchFamily="34" charset="0"/>
              </a:rPr>
              <a:t>продавца</a:t>
            </a:r>
          </a:p>
          <a:p>
            <a:r>
              <a:rPr lang="ru-RU" sz="2000" dirty="0">
                <a:latin typeface="Calibri" panose="020F0502020204030204" pitchFamily="34" charset="0"/>
              </a:rPr>
              <a:t>4</a:t>
            </a:r>
            <a:r>
              <a:rPr lang="ru-RU" sz="2000" dirty="0" smtClean="0">
                <a:latin typeface="Calibri" panose="020F0502020204030204" pitchFamily="34" charset="0"/>
              </a:rPr>
              <a:t>) </a:t>
            </a:r>
            <a:r>
              <a:rPr lang="ru-RU" sz="2000" dirty="0">
                <a:latin typeface="Calibri" panose="020F0502020204030204" pitchFamily="34" charset="0"/>
              </a:rPr>
              <a:t>Фотографирование детей в магазине. </a:t>
            </a:r>
          </a:p>
          <a:p>
            <a:endParaRPr lang="ru-RU" sz="2000" dirty="0"/>
          </a:p>
          <a:p>
            <a:endParaRPr lang="ru-RU" sz="2000" dirty="0">
              <a:latin typeface="Calibri" panose="020F0502020204030204" pitchFamily="34" charset="0"/>
            </a:endParaRP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2050" name="Picture 2" descr="I:\DCIM\104_PANA\P10403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504056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38074" y="2258870"/>
            <a:ext cx="378042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3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libri" panose="020F0502020204030204" pitchFamily="34" charset="0"/>
              </a:rPr>
              <a:t>Основной этап</a:t>
            </a:r>
            <a:r>
              <a:rPr lang="en-US" sz="2000" b="1" dirty="0" smtClean="0">
                <a:latin typeface="Calibri" panose="020F0502020204030204" pitchFamily="34" charset="0"/>
              </a:rPr>
              <a:t>: </a:t>
            </a:r>
            <a:endParaRPr lang="ru-RU" sz="2000" b="1" dirty="0" smtClean="0">
              <a:latin typeface="Calibri" panose="020F0502020204030204" pitchFamily="34" charset="0"/>
            </a:endParaRPr>
          </a:p>
          <a:p>
            <a:r>
              <a:rPr lang="ru-RU" sz="2000" dirty="0">
                <a:latin typeface="Calibri" panose="020F0502020204030204" pitchFamily="34" charset="0"/>
              </a:rPr>
              <a:t>1</a:t>
            </a:r>
            <a:r>
              <a:rPr lang="ru-RU" sz="2000" dirty="0" smtClean="0">
                <a:latin typeface="Calibri" panose="020F0502020204030204" pitchFamily="34" charset="0"/>
              </a:rPr>
              <a:t>)Лексические темы: овощи и фрукты,продукты питания, профессии продавца и водителя (шофера)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3" y="1502035"/>
            <a:ext cx="3168352" cy="2376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189" y="1502035"/>
            <a:ext cx="3096344" cy="2366686"/>
          </a:xfrm>
          <a:prstGeom prst="rect">
            <a:avLst/>
          </a:prstGeom>
        </p:spPr>
      </p:pic>
      <p:pic>
        <p:nvPicPr>
          <p:cNvPr id="1026" name="Picture 2" descr="I:\DCIM\104_PANA\P10403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03" y="3879606"/>
            <a:ext cx="3479981" cy="260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68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alibri" panose="020F0502020204030204" pitchFamily="34" charset="0"/>
              </a:rPr>
              <a:t>2) Рассматривание иллюстраций, просмотр обучающих мультфильмов «Магазин» , «Поездка в автобусе» на интерактивной доске</a:t>
            </a:r>
          </a:p>
        </p:txBody>
      </p:sp>
      <p:pic>
        <p:nvPicPr>
          <p:cNvPr id="3074" name="Picture 2" descr="C:\Users\Администратор\Downloads\DSC_0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38486"/>
            <a:ext cx="4375844" cy="291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ownloads\DSC_01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545" y="3695130"/>
            <a:ext cx="3978893" cy="265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55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</a:rPr>
              <a:t>3) Рассматривание</a:t>
            </a:r>
            <a:r>
              <a:rPr lang="ru-RU" dirty="0">
                <a:latin typeface="Calibri" panose="020F0502020204030204" pitchFamily="34" charset="0"/>
              </a:rPr>
              <a:t>, рисование и наклеивание продуктов питания, изготовление атрибутов для магазина и автобуса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400002"/>
            <a:ext cx="3383868" cy="22559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454" y="1400001"/>
            <a:ext cx="3437962" cy="22735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4005064"/>
            <a:ext cx="3383868" cy="2255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37" y="4005482"/>
            <a:ext cx="3429779" cy="22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698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</TotalTime>
  <Words>418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Государственное  бюджетное  дошкольное  образовательное учреждение  компенсирующего  вида  детский  сад №27  Московского  района  Санкт – Петербурга  «Надежда» </vt:lpstr>
      <vt:lpstr>Особенности сюжетно-ролевых игр у детей с нарушением слуха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 бюджетное  дошкольное  образовательное учреждение  компенсирующего  вида  детский  сад №27  Московского  района  Санкт – Петербурга  «Надежда»</dc:title>
  <dc:creator>RePack by Diakov</dc:creator>
  <cp:lastModifiedBy>RePack by Diakov</cp:lastModifiedBy>
  <cp:revision>12</cp:revision>
  <dcterms:created xsi:type="dcterms:W3CDTF">2018-03-09T08:48:49Z</dcterms:created>
  <dcterms:modified xsi:type="dcterms:W3CDTF">2020-05-21T18:33:00Z</dcterms:modified>
</cp:coreProperties>
</file>