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9" r:id="rId3"/>
    <p:sldId id="258" r:id="rId4"/>
    <p:sldId id="304" r:id="rId5"/>
    <p:sldId id="303" r:id="rId6"/>
    <p:sldId id="292" r:id="rId7"/>
    <p:sldId id="312" r:id="rId8"/>
    <p:sldId id="372" r:id="rId9"/>
    <p:sldId id="323" r:id="rId10"/>
    <p:sldId id="385" r:id="rId11"/>
    <p:sldId id="379" r:id="rId12"/>
    <p:sldId id="381" r:id="rId13"/>
    <p:sldId id="327" r:id="rId14"/>
    <p:sldId id="374" r:id="rId15"/>
    <p:sldId id="301" r:id="rId16"/>
    <p:sldId id="331" r:id="rId17"/>
    <p:sldId id="333" r:id="rId18"/>
    <p:sldId id="311" r:id="rId19"/>
    <p:sldId id="305" r:id="rId20"/>
    <p:sldId id="353" r:id="rId21"/>
    <p:sldId id="354" r:id="rId22"/>
    <p:sldId id="359" r:id="rId23"/>
    <p:sldId id="355" r:id="rId24"/>
    <p:sldId id="356" r:id="rId25"/>
    <p:sldId id="361" r:id="rId26"/>
    <p:sldId id="362" r:id="rId27"/>
    <p:sldId id="364" r:id="rId28"/>
    <p:sldId id="363" r:id="rId29"/>
    <p:sldId id="365" r:id="rId30"/>
    <p:sldId id="360" r:id="rId31"/>
    <p:sldId id="357" r:id="rId32"/>
    <p:sldId id="368" r:id="rId33"/>
    <p:sldId id="386" r:id="rId34"/>
    <p:sldId id="366" r:id="rId35"/>
    <p:sldId id="369" r:id="rId36"/>
    <p:sldId id="370" r:id="rId37"/>
    <p:sldId id="367" r:id="rId38"/>
    <p:sldId id="343" r:id="rId39"/>
    <p:sldId id="266" r:id="rId40"/>
    <p:sldId id="322" r:id="rId41"/>
    <p:sldId id="350" r:id="rId42"/>
    <p:sldId id="351" r:id="rId43"/>
    <p:sldId id="349" r:id="rId44"/>
    <p:sldId id="348" r:id="rId45"/>
    <p:sldId id="345" r:id="rId46"/>
    <p:sldId id="337" r:id="rId47"/>
    <p:sldId id="283" r:id="rId48"/>
    <p:sldId id="286" r:id="rId49"/>
    <p:sldId id="285" r:id="rId50"/>
    <p:sldId id="336" r:id="rId51"/>
    <p:sldId id="284" r:id="rId52"/>
    <p:sldId id="309" r:id="rId53"/>
    <p:sldId id="306" r:id="rId54"/>
    <p:sldId id="300" r:id="rId55"/>
    <p:sldId id="287" r:id="rId56"/>
    <p:sldId id="318" r:id="rId57"/>
    <p:sldId id="273" r:id="rId58"/>
    <p:sldId id="310" r:id="rId59"/>
    <p:sldId id="328" r:id="rId60"/>
    <p:sldId id="37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990099"/>
    <a:srgbClr val="0099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5F82-AEFF-404B-A222-8039D813E97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F835-B68B-4194-B050-64A414129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B10EB7-8B07-4395-9059-62443DF2BC4A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600" smtClean="0"/>
              <a:t>Игра -- это естественная для ребенка и гуманная форма обучения. Обучая в игре, мы учим детей не так, как нам, взрослым, удобно дать учебный материал, а как детям удобно и естественно его взять.</a:t>
            </a:r>
          </a:p>
          <a:p>
            <a:pPr eaLnBrk="1" hangingPunct="1"/>
            <a:endParaRPr lang="ru-RU" sz="1600" smtClean="0"/>
          </a:p>
          <a:p>
            <a:pPr eaLnBrk="1" hangingPunct="1"/>
            <a:r>
              <a:rPr lang="ru-RU" sz="1600" smtClean="0"/>
              <a:t>Актуальность игры в настоящее время повышается и из-за перенасыщенности современного школьника информацией. Во всем мире, и в России в частности, неизмеримо расширяется предметно-информационная среда. Телевидение, видео, радио, компьютерные сети в последнее время обрушивают на учащихся огромный объем информации. Актуальной задачей школы становится развитие самостоятельной оценки и отбора получаемой информации.</a:t>
            </a:r>
          </a:p>
          <a:p>
            <a:pPr eaLnBrk="1" hangingPunct="1"/>
            <a:r>
              <a:rPr lang="ru-RU" sz="1600" smtClean="0"/>
              <a:t>Игра  способствует практическому использованию знаний, полученных на уроке и во внеурочное время.</a:t>
            </a:r>
          </a:p>
          <a:p>
            <a:pPr eaLnBrk="1" hangingPunct="1"/>
            <a:r>
              <a:rPr lang="ru-RU" sz="1600" smtClean="0"/>
              <a:t>   </a:t>
            </a:r>
          </a:p>
          <a:p>
            <a:pPr eaLnBrk="1" hangingPunct="1"/>
            <a:r>
              <a:rPr lang="ru-RU" sz="1600" i="1" smtClean="0">
                <a:solidFill>
                  <a:srgbClr val="0070C0"/>
                </a:solidFill>
              </a:rPr>
              <a:t>Методы (приёмы) – позволяют активизировать учебный процесс, побудить обучаемого к творческому участию в нем.</a:t>
            </a:r>
          </a:p>
          <a:p>
            <a:pPr eaLnBrk="1" hangingPunct="1"/>
            <a:endParaRPr lang="ru-RU" sz="1600" i="1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1600" i="1" smtClean="0">
                <a:solidFill>
                  <a:srgbClr val="0070C0"/>
                </a:solidFill>
              </a:rPr>
              <a:t>Активные методы: деловая игра, ситуационное обучение, метод проектов и т.д.</a:t>
            </a:r>
          </a:p>
          <a:p>
            <a:pPr eaLnBrk="1" hangingPunct="1"/>
            <a:endParaRPr lang="ru-RU" sz="1600" i="1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1600" i="1" smtClean="0">
                <a:solidFill>
                  <a:srgbClr val="0070C0"/>
                </a:solidFill>
              </a:rPr>
              <a:t>Игры бывают: имитационные, организационно-деятельные, деловые.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C34A-EACE-4373-AF07-1099851AE8B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74E5C-8A28-4778-AAF3-9C99C28669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0F37-3B69-4C15-B8D4-6D0974966118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DE869-A9CA-43CF-8070-D17D0733EBA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ru-RU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257C-E96F-48CD-8ECF-605B7CD1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46E8F-E13F-474D-9C21-B33F02E2400B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A4CC-D3F7-46BB-A0BA-FD81FCC6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image" Target="../media/image42.png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44.png"/><Relationship Id="rId15" Type="http://schemas.openxmlformats.org/officeDocument/2006/relationships/image" Target="../media/image54.gif"/><Relationship Id="rId10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8.gif"/><Relationship Id="rId14" Type="http://schemas.openxmlformats.org/officeDocument/2006/relationships/image" Target="../media/image53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57.png"/><Relationship Id="rId7" Type="http://schemas.openxmlformats.org/officeDocument/2006/relationships/image" Target="../media/image66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gif"/><Relationship Id="rId5" Type="http://schemas.openxmlformats.org/officeDocument/2006/relationships/image" Target="../media/image64.png"/><Relationship Id="rId10" Type="http://schemas.openxmlformats.org/officeDocument/2006/relationships/image" Target="../media/image69.gif"/><Relationship Id="rId4" Type="http://schemas.openxmlformats.org/officeDocument/2006/relationships/image" Target="../media/image63.png"/><Relationship Id="rId9" Type="http://schemas.openxmlformats.org/officeDocument/2006/relationships/image" Target="../media/image68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8.wav"/><Relationship Id="rId7" Type="http://schemas.openxmlformats.org/officeDocument/2006/relationships/image" Target="../media/image8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gif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3816424" cy="1584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</a:rPr>
              <a:t>МБОУ «СШ №35»</a:t>
            </a:r>
            <a:r>
              <a:rPr lang="ru-RU" b="1" dirty="0" smtClean="0">
                <a:solidFill>
                  <a:srgbClr val="660066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660066"/>
                </a:solidFill>
              </a:rPr>
              <a:t>Ананьева Н.А.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технологии</a:t>
            </a:r>
            <a:endParaRPr lang="ru-RU" sz="5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уроках в начальной школе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Реализация игровых приемов и ситуаций при урочной форме занятий проходит по таким основным направлениям: </a:t>
            </a:r>
            <a:endParaRPr lang="ru-RU" sz="24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dirty="0" smtClean="0"/>
              <a:t>дидактическая цель ставится перед учащимися в форме игровой задачи; 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dirty="0" smtClean="0"/>
              <a:t>учебная деятельность подчиняется правилам игры</a:t>
            </a:r>
            <a:r>
              <a:rPr lang="ru-RU" sz="2400" b="1" dirty="0" smtClean="0"/>
              <a:t>; учебный материал используется в качестве её средства; </a:t>
            </a:r>
            <a:endParaRPr lang="ru-RU" sz="24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dirty="0" smtClean="0"/>
              <a:t>в учебную деятельность вводятся соревнования, которые способствуют переходу дидактических задач в разряд игровых; 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b="1" dirty="0" smtClean="0"/>
              <a:t>успешное выполнение дидактического задания связывается с игровым результатом.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6779096" cy="1007963"/>
          </a:xfrm>
        </p:spPr>
        <p:txBody>
          <a:bodyPr tIns="75600">
            <a:normAutofit/>
          </a:bodyPr>
          <a:lstStyle/>
          <a:p>
            <a:pPr eaLnBrk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/>
              <a:t>Игровая деятельность </a:t>
            </a:r>
            <a:r>
              <a:rPr lang="ru-RU" sz="2800" dirty="0" smtClean="0"/>
              <a:t>в учебном процессе</a:t>
            </a:r>
            <a:br>
              <a:rPr lang="ru-RU" sz="2800" dirty="0" smtClean="0"/>
            </a:br>
            <a:r>
              <a:rPr lang="ru-RU" sz="2800" dirty="0" smtClean="0"/>
              <a:t> позволяет реализовать следующие цели: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4857279"/>
          </a:xfrm>
        </p:spPr>
        <p:txBody>
          <a:bodyPr lIns="90000" tIns="46800" rIns="90000" bIns="46800"/>
          <a:lstStyle/>
          <a:p>
            <a:pPr marL="503238" indent="-430213">
              <a:lnSpc>
                <a:spcPct val="80000"/>
              </a:lnSpc>
              <a:spcBef>
                <a:spcPts val="600"/>
              </a:spcBef>
              <a:buSzPct val="75000"/>
              <a:buFont typeface="Wingdings" pitchFamily="2" charset="2"/>
              <a:buChar char="ü"/>
              <a:tabLst>
                <a:tab pos="5032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ru-RU" sz="2400" dirty="0" smtClean="0"/>
              <a:t> </a:t>
            </a:r>
            <a:r>
              <a:rPr lang="ru-RU" sz="3200" u="sng" dirty="0" smtClean="0"/>
              <a:t>дидактические</a:t>
            </a:r>
            <a:r>
              <a:rPr lang="ru-RU" sz="3200" dirty="0" smtClean="0"/>
              <a:t>-</a:t>
            </a:r>
            <a:r>
              <a:rPr lang="ru-RU" sz="2400" dirty="0" smtClean="0"/>
              <a:t> расширение кругозора, познавательной деятельности, применение знаний на практике ,развитие  УУД</a:t>
            </a:r>
          </a:p>
          <a:p>
            <a:pPr marL="503238" indent="-430213" eaLnBrk="1">
              <a:lnSpc>
                <a:spcPct val="80000"/>
              </a:lnSpc>
              <a:spcBef>
                <a:spcPts val="600"/>
              </a:spcBef>
              <a:buClrTx/>
              <a:buSzPct val="75000"/>
              <a:buFont typeface="Wingdings" pitchFamily="2" charset="2"/>
              <a:buChar char="ü"/>
              <a:tabLst>
                <a:tab pos="5032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ru-RU" sz="3200" u="sng" dirty="0" smtClean="0"/>
              <a:t>развивающие</a:t>
            </a:r>
            <a:r>
              <a:rPr lang="ru-RU" sz="2400" dirty="0" smtClean="0"/>
              <a:t>- развитие внимания, памяти, речи, мышления, развитие мотивации, умение находить оптимальные решения.</a:t>
            </a:r>
          </a:p>
          <a:p>
            <a:pPr marL="503238" indent="-430213" eaLnBrk="1">
              <a:lnSpc>
                <a:spcPct val="80000"/>
              </a:lnSpc>
              <a:spcBef>
                <a:spcPts val="600"/>
              </a:spcBef>
              <a:buClrTx/>
              <a:buSzPct val="75000"/>
              <a:buFont typeface="Wingdings" pitchFamily="2" charset="2"/>
              <a:buChar char="ü"/>
              <a:tabLst>
                <a:tab pos="5032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ru-RU" sz="3200" u="sng" dirty="0" smtClean="0"/>
              <a:t>социализирующие-</a:t>
            </a:r>
            <a:r>
              <a:rPr lang="ru-RU" sz="2400" dirty="0" smtClean="0"/>
              <a:t>  приобщение к нормам и ценностям общества , адаптация к условиям среды, стрессовый контроль.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1368127"/>
          </a:xfrm>
        </p:spPr>
        <p:txBody>
          <a:bodyPr lIns="90000" tIns="46800" rIns="90000" bIns="46800">
            <a:normAutofit fontScale="90000"/>
          </a:bodyPr>
          <a:lstStyle/>
          <a:p>
            <a:pPr marL="358775" indent="-357188" eaLnBrk="1">
              <a:lnSpc>
                <a:spcPct val="100000"/>
              </a:lnSpc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 b="1" dirty="0" smtClean="0"/>
              <a:t>Главное значение игры на уроке в следующем: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 lIns="90000" tIns="46800" rIns="90000" bIns="46800"/>
          <a:lstStyle/>
          <a:p>
            <a:pPr marL="501650" indent="-430213" eaLnBrk="1">
              <a:lnSpc>
                <a:spcPct val="90000"/>
              </a:lnSpc>
              <a:spcBef>
                <a:spcPts val="800"/>
              </a:spcBef>
              <a:buClr>
                <a:srgbClr val="99284C"/>
              </a:buClr>
              <a:buSzPct val="75000"/>
              <a:buFont typeface="Wingdings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ru-RU" dirty="0" smtClean="0"/>
              <a:t>Повышается познавательный интерес младших  школьников.</a:t>
            </a:r>
          </a:p>
          <a:p>
            <a:pPr marL="501650" indent="-430213" eaLnBrk="1">
              <a:lnSpc>
                <a:spcPct val="90000"/>
              </a:lnSpc>
              <a:spcBef>
                <a:spcPts val="800"/>
              </a:spcBef>
              <a:buClr>
                <a:srgbClr val="99284C"/>
              </a:buClr>
              <a:buSzPct val="75000"/>
              <a:buFont typeface="Wingdings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ru-RU" dirty="0" smtClean="0"/>
              <a:t>Каждый урок становится более ярким, необычным, эмоционально насыщенным.</a:t>
            </a:r>
          </a:p>
          <a:p>
            <a:pPr marL="501650" indent="-430213" eaLnBrk="1">
              <a:lnSpc>
                <a:spcPct val="90000"/>
              </a:lnSpc>
              <a:spcBef>
                <a:spcPts val="800"/>
              </a:spcBef>
              <a:buClr>
                <a:srgbClr val="99284C"/>
              </a:buClr>
              <a:buSzPct val="75000"/>
              <a:buFont typeface="Wingdings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ru-RU" dirty="0" smtClean="0"/>
              <a:t>На уроке игра позволяет ребенку испытать радость умственного напряжения.</a:t>
            </a:r>
          </a:p>
          <a:p>
            <a:pPr marL="501650" indent="-430213" eaLnBrk="1">
              <a:lnSpc>
                <a:spcPct val="90000"/>
              </a:lnSpc>
              <a:spcBef>
                <a:spcPts val="800"/>
              </a:spcBef>
              <a:buClr>
                <a:srgbClr val="99284C"/>
              </a:buClr>
              <a:buSzPct val="75000"/>
              <a:buFont typeface="Wingdings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ru-RU" dirty="0" smtClean="0"/>
              <a:t>Развивается положительная мотивация учения, произвольное внимание,  повышается работоспособность.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00400" y="2133600"/>
            <a:ext cx="2438400" cy="2286000"/>
          </a:xfrm>
          <a:prstGeom prst="octagon">
            <a:avLst>
              <a:gd name="adj" fmla="val 28606"/>
            </a:avLst>
          </a:prstGeom>
          <a:solidFill>
            <a:schemeClr val="accent1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ИГРОВЫЕ</a:t>
            </a:r>
          </a:p>
          <a:p>
            <a:pPr algn="ctr"/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ТЕХНОЛОГИИ</a:t>
            </a:r>
          </a:p>
        </p:txBody>
      </p:sp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4625" y="142875"/>
            <a:ext cx="3214688" cy="1273175"/>
          </a:xfrm>
          <a:prstGeom prst="wedgeRoundRectCallout">
            <a:avLst>
              <a:gd name="adj1" fmla="val 3544"/>
              <a:gd name="adj2" fmla="val 102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714375" y="2143125"/>
            <a:ext cx="1800225" cy="2214563"/>
          </a:xfrm>
          <a:prstGeom prst="wedgeRoundRectCallout">
            <a:avLst>
              <a:gd name="adj1" fmla="val 84688"/>
              <a:gd name="adj2" fmla="val 1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Тренировка памяти, помогающая учащимся вырабатывать речевые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и навыки.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019800" y="2143125"/>
            <a:ext cx="2409825" cy="2214563"/>
          </a:xfrm>
          <a:prstGeom prst="wedgeRoundRectCallout">
            <a:avLst>
              <a:gd name="adj1" fmla="val -64542"/>
              <a:gd name="adj2" fmla="val 25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деятельности учащихся.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97" name="AutoShap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28938" y="5072063"/>
            <a:ext cx="2714625" cy="1285875"/>
          </a:xfrm>
          <a:prstGeom prst="wedgeRoundRectCallout">
            <a:avLst>
              <a:gd name="adj1" fmla="val 5322"/>
              <a:gd name="adj2" fmla="val -1000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Самая актуальная  технология  для учителя начальной школы.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10" name="Text Box 26"/>
          <p:cNvSpPr txBox="1">
            <a:spLocks noChangeArrowheads="1"/>
          </p:cNvSpPr>
          <p:nvPr/>
        </p:nvSpPr>
        <p:spPr bwMode="auto">
          <a:xfrm>
            <a:off x="457200" y="6019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3071813" y="285750"/>
            <a:ext cx="3357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средство воспитания познавательных процессов.</a:t>
            </a:r>
            <a:endParaRPr lang="ru-RU" sz="16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323528" y="188640"/>
            <a:ext cx="7920880" cy="5544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гровая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 используется в следующих случаях: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 самостоятельных технологий для освоения понятия, темы и даже раздела учебного предмета;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элементы более обширной технологии;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урока (занятия) и его части (введения, объяснения, закрепления, упражнения, контроля);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внеклассной работы.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64288" cy="1071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Игра необходима для: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9512" y="2276872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адаптации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18" y="2636912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релаксации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39552" y="980728"/>
            <a:ext cx="616152" cy="13510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588224" y="980728"/>
            <a:ext cx="769814" cy="17281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68960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развития потребности в знаниях</a:t>
            </a:r>
            <a:endParaRPr lang="ru-RU" sz="2800" b="1" i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07704" y="980728"/>
            <a:ext cx="771568" cy="21431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284984"/>
            <a:ext cx="400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prstClr val="black"/>
                </a:solidFill>
              </a:rPr>
              <a:t>способности </a:t>
            </a: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</a:rPr>
              <a:t>анализировать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436096" y="928670"/>
            <a:ext cx="620668" cy="24283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37321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повышения мотивации учебно-познавательной деятельности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131840" y="908720"/>
            <a:ext cx="792088" cy="446449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4293096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самоконтроля и самооценки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83968" y="908720"/>
            <a:ext cx="769814" cy="36004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52928" cy="6309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 педагогического процесса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бывают: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обучающие, тренировочные, контролирующие, обобщающие;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</a:rPr>
              <a:t>познавательные, воспитательные, развивающие;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3333CC"/>
                </a:solidFill>
              </a:rPr>
              <a:t>репродуктивные, продуктивные, творческие;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990099"/>
                </a:solidFill>
              </a:rPr>
              <a:t> коммуникативные, диагностические, </a:t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err="1" smtClean="0">
                <a:solidFill>
                  <a:srgbClr val="990099"/>
                </a:solidFill>
              </a:rPr>
              <a:t>профориентационные</a:t>
            </a:r>
            <a:r>
              <a:rPr lang="ru-RU" sz="2800" b="1" dirty="0" smtClean="0">
                <a:solidFill>
                  <a:srgbClr val="990099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100"/>
            <a:ext cx="7704856" cy="58515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При  использовании  игровых технологий обязательно соблюдение следующих условий: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Соответствие </a:t>
            </a:r>
            <a:r>
              <a:rPr lang="ru-RU" sz="3200" dirty="0" smtClean="0">
                <a:solidFill>
                  <a:srgbClr val="FF0000"/>
                </a:solidFill>
              </a:rPr>
              <a:t>игры учебно-воспитательным целям </a:t>
            </a:r>
            <a:r>
              <a:rPr lang="ru-RU" sz="3200" dirty="0" smtClean="0">
                <a:solidFill>
                  <a:srgbClr val="FF0000"/>
                </a:solidFill>
              </a:rPr>
              <a:t>урока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990099"/>
                </a:solidFill>
              </a:rPr>
              <a:t>Доступность</a:t>
            </a:r>
            <a:r>
              <a:rPr lang="ru-RU" sz="3200" dirty="0" smtClean="0">
                <a:solidFill>
                  <a:srgbClr val="990099"/>
                </a:solidFill>
              </a:rPr>
              <a:t> для учащихся данного </a:t>
            </a:r>
            <a:r>
              <a:rPr lang="ru-RU" sz="3200" dirty="0" smtClean="0">
                <a:solidFill>
                  <a:srgbClr val="990099"/>
                </a:solidFill>
              </a:rPr>
              <a:t>возраста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Умеренность</a:t>
            </a:r>
            <a:r>
              <a:rPr lang="ru-RU" sz="3200" dirty="0" smtClean="0">
                <a:solidFill>
                  <a:srgbClr val="002060"/>
                </a:solidFill>
              </a:rPr>
              <a:t> в использовании игр на </a:t>
            </a:r>
            <a:r>
              <a:rPr lang="ru-RU" sz="3200" dirty="0" smtClean="0">
                <a:solidFill>
                  <a:srgbClr val="002060"/>
                </a:solidFill>
              </a:rPr>
              <a:t>уроках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14312"/>
            <a:ext cx="4824536" cy="9104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3333CC"/>
                </a:solidFill>
              </a:rPr>
              <a:t>ИГРА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5400" b="1" dirty="0" smtClean="0">
                <a:solidFill>
                  <a:srgbClr val="3333CC"/>
                </a:solidFill>
                <a:latin typeface="+mj-lt"/>
              </a:rPr>
              <a:t>И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4800" dirty="0" smtClean="0">
                <a:latin typeface="+mj-lt"/>
              </a:rPr>
              <a:t>– интересно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ru-RU" sz="5400" b="1" dirty="0" smtClean="0">
                <a:solidFill>
                  <a:srgbClr val="3333CC"/>
                </a:solidFill>
                <a:latin typeface="+mj-lt"/>
              </a:rPr>
              <a:t>Г</a:t>
            </a:r>
            <a:r>
              <a:rPr lang="ru-RU" sz="48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ru-RU" sz="4800" dirty="0" smtClean="0">
                <a:latin typeface="+mj-lt"/>
              </a:rPr>
              <a:t> – грандиозно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      </a:t>
            </a:r>
            <a:r>
              <a:rPr lang="ru-RU" sz="5400" b="1" dirty="0" smtClean="0">
                <a:solidFill>
                  <a:srgbClr val="3333CC"/>
                </a:solidFill>
                <a:latin typeface="+mj-lt"/>
              </a:rPr>
              <a:t>Р</a:t>
            </a:r>
            <a:r>
              <a:rPr lang="ru-RU" sz="4800" dirty="0" smtClean="0">
                <a:latin typeface="+mj-lt"/>
              </a:rPr>
              <a:t> – результативно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5400" b="1" dirty="0" smtClean="0">
                <a:solidFill>
                  <a:srgbClr val="3333CC"/>
                </a:solidFill>
                <a:latin typeface="+mj-lt"/>
              </a:rPr>
              <a:t>А</a:t>
            </a:r>
            <a:r>
              <a:rPr lang="ru-RU" sz="4800" b="1" dirty="0" smtClean="0">
                <a:latin typeface="+mj-lt"/>
              </a:rPr>
              <a:t> </a:t>
            </a:r>
            <a:r>
              <a:rPr lang="ru-RU" sz="4800" dirty="0" smtClean="0">
                <a:latin typeface="+mj-lt"/>
              </a:rPr>
              <a:t>- актуально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092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в процессе обучения позволяет: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776864" cy="42484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более  эффективно достичь цели и задачи конкретного занятия и всего учебного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раскрыть личностные качества;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даёт возможность проверить свои личностные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учит коллективизму и взаимодействию между учащимися;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снимает эмоциональное напряжение;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усиливает непроизвольное запоминание.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«…ребенок должен играть, даже когда делает серьезное дело. Вся его жизнь – это игра.»</a:t>
            </a:r>
            <a:endParaRPr lang="ru-RU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6531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А.С. Макаренко</a:t>
            </a:r>
            <a:endParaRPr lang="ru-RU" sz="3600" i="1" dirty="0"/>
          </a:p>
        </p:txBody>
      </p:sp>
      <p:pic>
        <p:nvPicPr>
          <p:cNvPr id="7" name="Picture 2" descr="http://nkozlov.ru/upload/images/0408/04081417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764704"/>
            <a:ext cx="3314169" cy="40324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188640"/>
            <a:ext cx="6912768" cy="55446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На уроках русского языка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игровые задания помогают усваивать трудные грамматические правила: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</a:t>
            </a:r>
            <a:r>
              <a:rPr lang="ru-RU" sz="2800" dirty="0" smtClean="0"/>
              <a:t>Правила в стихах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Рифмованные упражнения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Грамматические сказки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Морфологические шарады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Собери слово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Загадки- шутки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/>
              <a:t>   Кроссворды 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ctrTitle"/>
          </p:nvPr>
        </p:nvSpPr>
        <p:spPr>
          <a:xfrm>
            <a:off x="1" y="1"/>
            <a:ext cx="7164287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Знаете буквы парных 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согласных?</a:t>
            </a:r>
          </a:p>
        </p:txBody>
      </p:sp>
      <p:sp>
        <p:nvSpPr>
          <p:cNvPr id="21507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832848" cy="4514453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Б – П</a:t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З – С</a:t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Г – К</a:t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В – Ф</a:t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Д – Т </a:t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>Ж – Ш</a:t>
            </a:r>
            <a:endParaRPr lang="ru-RU" sz="6000" dirty="0" smtClean="0">
              <a:solidFill>
                <a:srgbClr val="000099"/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6300192" y="4149080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6300192" y="2852936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6228184" y="1484784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915816" y="4149080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2987824" y="2852936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2915816" y="1484784"/>
            <a:ext cx="914400" cy="914400"/>
          </a:xfrm>
          <a:prstGeom prst="star7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-6-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146877" cy="3191619"/>
          </a:xfrm>
        </p:spPr>
      </p:pic>
      <p:pic>
        <p:nvPicPr>
          <p:cNvPr id="8" name="Содержимое 7" descr="s6107218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052736"/>
            <a:ext cx="3889002" cy="54006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88640"/>
            <a:ext cx="3657600" cy="64807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Игра «Собери слова»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3657600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Игра «Поезд»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олушка в старом платье"/>
          <p:cNvPicPr>
            <a:picLocks noChangeAspect="1" noChangeArrowheads="1"/>
          </p:cNvPicPr>
          <p:nvPr/>
        </p:nvPicPr>
        <p:blipFill>
          <a:blip r:embed="rId2" cstate="print"/>
          <a:srcRect l="34" r="58"/>
          <a:stretch>
            <a:fillRect/>
          </a:stretch>
        </p:blipFill>
        <p:spPr bwMode="auto">
          <a:xfrm>
            <a:off x="971600" y="1772816"/>
            <a:ext cx="144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763688" y="4581128"/>
            <a:ext cx="6248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26190C"/>
                </a:solidFill>
                <a:latin typeface="Monotype Corsiva" pitchFamily="66" charset="0"/>
              </a:rPr>
              <a:t>Если правильно найдёшь пару звуку, ты поможешь Золушке </a:t>
            </a:r>
          </a:p>
          <a:p>
            <a:pPr algn="ctr"/>
            <a:r>
              <a:rPr lang="ru-RU" sz="3200" dirty="0">
                <a:solidFill>
                  <a:srgbClr val="26190C"/>
                </a:solidFill>
                <a:latin typeface="Monotype Corsiva" pitchFamily="66" charset="0"/>
              </a:rPr>
              <a:t>выполнить работу в саду.</a:t>
            </a:r>
          </a:p>
        </p:txBody>
      </p:sp>
      <p:pic>
        <p:nvPicPr>
          <p:cNvPr id="5124" name="Picture 4" descr="0573f5cbff96[1]"/>
          <p:cNvPicPr>
            <a:picLocks noChangeAspect="1" noChangeArrowheads="1"/>
          </p:cNvPicPr>
          <p:nvPr/>
        </p:nvPicPr>
        <p:blipFill>
          <a:blip r:embed="rId3" cstate="print"/>
          <a:srcRect r="-53"/>
          <a:stretch>
            <a:fillRect/>
          </a:stretch>
        </p:blipFill>
        <p:spPr bwMode="auto">
          <a:xfrm>
            <a:off x="9144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0573f5cbff96[1]"/>
          <p:cNvPicPr>
            <a:picLocks noChangeAspect="1" noChangeArrowheads="1"/>
          </p:cNvPicPr>
          <p:nvPr/>
        </p:nvPicPr>
        <p:blipFill>
          <a:blip r:embed="rId3" cstate="print"/>
          <a:srcRect r="-53"/>
          <a:stretch>
            <a:fillRect/>
          </a:stretch>
        </p:blipFill>
        <p:spPr bwMode="auto">
          <a:xfrm>
            <a:off x="37338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0573f5cbff96[1]"/>
          <p:cNvPicPr>
            <a:picLocks noChangeAspect="1" noChangeArrowheads="1"/>
          </p:cNvPicPr>
          <p:nvPr/>
        </p:nvPicPr>
        <p:blipFill>
          <a:blip r:embed="rId3" cstate="print"/>
          <a:srcRect r="-53"/>
          <a:stretch>
            <a:fillRect/>
          </a:stretch>
        </p:blipFill>
        <p:spPr bwMode="auto">
          <a:xfrm>
            <a:off x="64770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0573f5cbff96[1]"/>
          <p:cNvPicPr>
            <a:picLocks noChangeAspect="1" noChangeArrowheads="1"/>
          </p:cNvPicPr>
          <p:nvPr/>
        </p:nvPicPr>
        <p:blipFill>
          <a:blip r:embed="rId3" cstate="print"/>
          <a:srcRect r="-53"/>
          <a:stretch>
            <a:fillRect/>
          </a:stretch>
        </p:blipFill>
        <p:spPr bwMode="auto">
          <a:xfrm>
            <a:off x="2743200" y="25908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AutoShape 8">
            <a:hlinkClick r:id="" action="ppaction://hlinkshowjump?jump=nextslide">
              <a:snd r:embed="rId4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011863" y="3284538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</a:t>
            </a:r>
          </a:p>
        </p:txBody>
      </p:sp>
      <p:sp>
        <p:nvSpPr>
          <p:cNvPr id="101385" name="AutoShape 9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948488" y="2636838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</a:t>
            </a:r>
          </a:p>
        </p:txBody>
      </p:sp>
      <p:sp>
        <p:nvSpPr>
          <p:cNvPr id="101386" name="AutoShape 10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003800" y="3933825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</a:t>
            </a:r>
          </a:p>
        </p:txBody>
      </p:sp>
      <p:sp>
        <p:nvSpPr>
          <p:cNvPr id="101387" name="AutoShape 11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932363" y="2708275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</a:t>
            </a:r>
          </a:p>
        </p:txBody>
      </p:sp>
      <p:sp>
        <p:nvSpPr>
          <p:cNvPr id="101388" name="AutoShape 12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7885113" y="3284538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</a:t>
            </a:r>
          </a:p>
        </p:txBody>
      </p:sp>
      <p:sp>
        <p:nvSpPr>
          <p:cNvPr id="101389" name="AutoShape 13"/>
          <p:cNvSpPr>
            <a:spLocks noChangeAspect="1" noChangeArrowheads="1"/>
          </p:cNvSpPr>
          <p:nvPr/>
        </p:nvSpPr>
        <p:spPr bwMode="auto">
          <a:xfrm>
            <a:off x="3995738" y="981075"/>
            <a:ext cx="1335087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-</a:t>
            </a:r>
          </a:p>
        </p:txBody>
      </p:sp>
      <p:sp>
        <p:nvSpPr>
          <p:cNvPr id="101390" name="AutoShape 14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877050" y="40767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Ш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23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5231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79" grpId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олушка в старом платье"/>
          <p:cNvPicPr>
            <a:picLocks noChangeAspect="1" noChangeArrowheads="1"/>
          </p:cNvPicPr>
          <p:nvPr/>
        </p:nvPicPr>
        <p:blipFill>
          <a:blip r:embed="rId2" cstate="print"/>
          <a:srcRect l="34" r="58"/>
          <a:stretch>
            <a:fillRect/>
          </a:stretch>
        </p:blipFill>
        <p:spPr bwMode="auto">
          <a:xfrm>
            <a:off x="1115616" y="1844824"/>
            <a:ext cx="144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AutoShape 4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24384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</a:t>
            </a:r>
          </a:p>
        </p:txBody>
      </p:sp>
      <p:sp>
        <p:nvSpPr>
          <p:cNvPr id="83973" name="AutoShape 5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2987675" y="4868863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Ш</a:t>
            </a:r>
          </a:p>
        </p:txBody>
      </p:sp>
      <p:sp>
        <p:nvSpPr>
          <p:cNvPr id="83974" name="AutoShape 6">
            <a:hlinkClick r:id="" action="ppaction://hlinkshowjump?jump=nextslide">
              <a:snd r:embed="rId4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6576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</a:t>
            </a:r>
          </a:p>
        </p:txBody>
      </p:sp>
      <p:sp>
        <p:nvSpPr>
          <p:cNvPr id="83975" name="AutoShape 7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140200" y="4797425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</a:t>
            </a:r>
          </a:p>
        </p:txBody>
      </p:sp>
      <p:sp>
        <p:nvSpPr>
          <p:cNvPr id="83976" name="AutoShape 8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8768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</a:t>
            </a:r>
          </a:p>
        </p:txBody>
      </p:sp>
      <p:sp>
        <p:nvSpPr>
          <p:cNvPr id="83977" name="AutoShape 9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364163" y="4652963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</a:t>
            </a:r>
          </a:p>
        </p:txBody>
      </p:sp>
      <p:sp>
        <p:nvSpPr>
          <p:cNvPr id="83978" name="AutoShape 10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0960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83979" name="AutoShape 11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7451725" y="5229225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</a:t>
            </a:r>
          </a:p>
        </p:txBody>
      </p:sp>
      <p:pic>
        <p:nvPicPr>
          <p:cNvPr id="6155" name="Picture 13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9144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64770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3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2743200" y="25908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6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6096000" y="25908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96" name="AutoShape 28"/>
          <p:cNvSpPr>
            <a:spLocks noChangeAspect="1" noChangeArrowheads="1"/>
          </p:cNvSpPr>
          <p:nvPr/>
        </p:nvSpPr>
        <p:spPr bwMode="auto">
          <a:xfrm>
            <a:off x="5292725" y="3644900"/>
            <a:ext cx="1335088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 -</a:t>
            </a:r>
          </a:p>
        </p:txBody>
      </p:sp>
      <p:pic>
        <p:nvPicPr>
          <p:cNvPr id="6160" name="Picture 30" descr="2ee76808d23e[1]"/>
          <p:cNvPicPr>
            <a:picLocks noChangeAspect="1" noChangeArrowheads="1"/>
          </p:cNvPicPr>
          <p:nvPr/>
        </p:nvPicPr>
        <p:blipFill>
          <a:blip r:embed="rId6" cstate="print"/>
          <a:srcRect r="78" b="41"/>
          <a:stretch>
            <a:fillRect/>
          </a:stretch>
        </p:blipFill>
        <p:spPr bwMode="auto">
          <a:xfrm>
            <a:off x="3657600" y="533400"/>
            <a:ext cx="15795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олушка в старом платье"/>
          <p:cNvPicPr>
            <a:picLocks noChangeAspect="1" noChangeArrowheads="1"/>
          </p:cNvPicPr>
          <p:nvPr/>
        </p:nvPicPr>
        <p:blipFill>
          <a:blip r:embed="rId2" cstate="print"/>
          <a:srcRect l="34" r="58"/>
          <a:stretch>
            <a:fillRect/>
          </a:stretch>
        </p:blipFill>
        <p:spPr bwMode="auto">
          <a:xfrm>
            <a:off x="1331640" y="2420888"/>
            <a:ext cx="144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AutoShape 4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2590800" y="5486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84997" name="AutoShape 5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200400" y="50292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84998" name="AutoShape 6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810000" y="5486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84999" name="AutoShape 7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419600" y="50292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85000" name="AutoShape 8">
            <a:hlinkClick r:id="" action="ppaction://hlinkshowjump?jump=nextslide">
              <a:snd r:embed="rId4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029200" y="5486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85001" name="AutoShape 9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638800" y="50292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85002" name="AutoShape 10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248400" y="5486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85003" name="AutoShape 11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858000" y="50292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85004" name="AutoShape 12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7467600" y="5486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pic>
        <p:nvPicPr>
          <p:cNvPr id="7180" name="Picture 13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9144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7" name="AutoShape 15"/>
          <p:cNvSpPr>
            <a:spLocks noChangeAspect="1" noChangeArrowheads="1"/>
          </p:cNvSpPr>
          <p:nvPr/>
        </p:nvSpPr>
        <p:spPr bwMode="auto">
          <a:xfrm>
            <a:off x="990600" y="1981200"/>
            <a:ext cx="1335088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Д -</a:t>
            </a:r>
          </a:p>
        </p:txBody>
      </p:sp>
      <p:pic>
        <p:nvPicPr>
          <p:cNvPr id="7182" name="Picture 17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6477000" y="4572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3" descr="0573f5cbff96[1]"/>
          <p:cNvPicPr>
            <a:picLocks noChangeAspect="1" noChangeArrowheads="1"/>
          </p:cNvPicPr>
          <p:nvPr/>
        </p:nvPicPr>
        <p:blipFill>
          <a:blip r:embed="rId5" cstate="print"/>
          <a:srcRect r="-53"/>
          <a:stretch>
            <a:fillRect/>
          </a:stretch>
        </p:blipFill>
        <p:spPr bwMode="auto">
          <a:xfrm>
            <a:off x="2743200" y="2590800"/>
            <a:ext cx="1474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30" descr="2ee76808d23e[1]"/>
          <p:cNvPicPr>
            <a:picLocks noChangeAspect="1" noChangeArrowheads="1"/>
          </p:cNvPicPr>
          <p:nvPr/>
        </p:nvPicPr>
        <p:blipFill>
          <a:blip r:embed="rId6" cstate="print"/>
          <a:srcRect r="78" b="41"/>
          <a:stretch>
            <a:fillRect/>
          </a:stretch>
        </p:blipFill>
        <p:spPr bwMode="auto">
          <a:xfrm>
            <a:off x="3657600" y="533400"/>
            <a:ext cx="15795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1" descr="2ee76808d23e[1]"/>
          <p:cNvPicPr>
            <a:picLocks noChangeAspect="1" noChangeArrowheads="1"/>
          </p:cNvPicPr>
          <p:nvPr/>
        </p:nvPicPr>
        <p:blipFill>
          <a:blip r:embed="rId6" cstate="print"/>
          <a:srcRect r="78" b="41"/>
          <a:stretch>
            <a:fillRect/>
          </a:stretch>
        </p:blipFill>
        <p:spPr bwMode="auto">
          <a:xfrm>
            <a:off x="6019800" y="2667000"/>
            <a:ext cx="15795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мышка 1"/>
          <p:cNvPicPr>
            <a:picLocks noChangeAspect="1" noChangeArrowheads="1"/>
          </p:cNvPicPr>
          <p:nvPr/>
        </p:nvPicPr>
        <p:blipFill>
          <a:blip r:embed="rId2" cstate="print"/>
          <a:srcRect r="-64" b="18"/>
          <a:stretch>
            <a:fillRect/>
          </a:stretch>
        </p:blipFill>
        <p:spPr bwMode="auto">
          <a:xfrm>
            <a:off x="3810000" y="457200"/>
            <a:ext cx="12414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 descr="мышк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11128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3" descr="ф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5" y="609600"/>
            <a:ext cx="27066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 descr="мышка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743200"/>
            <a:ext cx="8921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мышка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743200"/>
            <a:ext cx="13176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AutoShape 39"/>
          <p:cNvSpPr>
            <a:spLocks noChangeAspect="1" noChangeArrowheads="1"/>
          </p:cNvSpPr>
          <p:nvPr/>
        </p:nvSpPr>
        <p:spPr bwMode="auto">
          <a:xfrm>
            <a:off x="2051050" y="1341438"/>
            <a:ext cx="1335088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СА_</a:t>
            </a:r>
          </a:p>
        </p:txBody>
      </p:sp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900113" y="4652963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26190C"/>
                </a:solidFill>
                <a:latin typeface="Monotype Corsiva" pitchFamily="66" charset="0"/>
              </a:rPr>
              <a:t>Выполни без ошибок задания Феи, </a:t>
            </a:r>
          </a:p>
          <a:p>
            <a:pPr algn="ctr"/>
            <a:r>
              <a:rPr lang="ru-RU" sz="3200" dirty="0">
                <a:solidFill>
                  <a:srgbClr val="26190C"/>
                </a:solidFill>
                <a:latin typeface="Monotype Corsiva" pitchFamily="66" charset="0"/>
              </a:rPr>
              <a:t>и ты увидишь чудесные превращения. </a:t>
            </a:r>
          </a:p>
        </p:txBody>
      </p:sp>
      <p:sp>
        <p:nvSpPr>
          <p:cNvPr id="52282" name="AutoShape 58">
            <a:hlinkClick r:id="" action="ppaction://noaction">
              <a:snd r:embed="rId7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419475" y="4652963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52284" name="AutoShape 60">
            <a:hlinkClick r:id="" action="ppaction://hlinkshowjump?jump=nextslide">
              <a:snd r:embed="rId8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572000" y="4581525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52287" name="AutoShape 63">
            <a:hlinkClick r:id="" action="ppaction://noaction">
              <a:snd r:embed="rId7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995738" y="5300663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23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5231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3" grpId="0" animBg="1"/>
      <p:bldP spid="52277" grpId="0"/>
      <p:bldP spid="52277" grpId="1"/>
      <p:bldP spid="52282" grpId="0" animBg="1"/>
      <p:bldP spid="52284" grpId="0" animBg="1"/>
      <p:bldP spid="522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ышка 1"/>
          <p:cNvPicPr>
            <a:picLocks noChangeAspect="1" noChangeArrowheads="1"/>
          </p:cNvPicPr>
          <p:nvPr/>
        </p:nvPicPr>
        <p:blipFill>
          <a:blip r:embed="rId2" cstate="print"/>
          <a:srcRect r="-64" b="18"/>
          <a:stretch>
            <a:fillRect/>
          </a:stretch>
        </p:blipFill>
        <p:spPr bwMode="auto">
          <a:xfrm>
            <a:off x="3810000" y="457200"/>
            <a:ext cx="12414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ф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609600"/>
            <a:ext cx="27066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мышк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13176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AutoShape 12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1148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81933" name="AutoShape 13">
            <a:hlinkClick r:id="" action="ppaction://noaction">
              <a:snd r:embed="rId5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724400" y="5105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81935" name="AutoShape 15">
            <a:hlinkClick r:id="" action="ppaction://hlinkshowjump?jump=nextslide">
              <a:snd r:embed="rId6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292725" y="5589588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81938" name="AutoShape 18"/>
          <p:cNvSpPr>
            <a:spLocks noChangeAspect="1" noChangeArrowheads="1"/>
          </p:cNvSpPr>
          <p:nvPr/>
        </p:nvSpPr>
        <p:spPr bwMode="auto">
          <a:xfrm>
            <a:off x="3810000" y="1981200"/>
            <a:ext cx="1335088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МЁ_</a:t>
            </a:r>
          </a:p>
        </p:txBody>
      </p:sp>
      <p:pic>
        <p:nvPicPr>
          <p:cNvPr id="13321" name="Picture 26" descr="433fb61aaabb[1]"/>
          <p:cNvPicPr>
            <a:picLocks noChangeAspect="1" noChangeArrowheads="1"/>
          </p:cNvPicPr>
          <p:nvPr/>
        </p:nvPicPr>
        <p:blipFill>
          <a:blip r:embed="rId7" cstate="print"/>
          <a:srcRect r="53" b="-47"/>
          <a:stretch>
            <a:fillRect/>
          </a:stretch>
        </p:blipFill>
        <p:spPr bwMode="auto">
          <a:xfrm>
            <a:off x="762000" y="457200"/>
            <a:ext cx="2112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7" descr="433fb61aaabb[1]"/>
          <p:cNvPicPr>
            <a:picLocks noChangeAspect="1" noChangeArrowheads="1"/>
          </p:cNvPicPr>
          <p:nvPr/>
        </p:nvPicPr>
        <p:blipFill>
          <a:blip r:embed="rId8" cstate="print"/>
          <a:srcRect r="53" b="-47"/>
          <a:stretch>
            <a:fillRect/>
          </a:stretch>
        </p:blipFill>
        <p:spPr bwMode="auto">
          <a:xfrm>
            <a:off x="3657600" y="2514600"/>
            <a:ext cx="211613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ышка 1"/>
          <p:cNvPicPr>
            <a:picLocks noChangeAspect="1" noChangeArrowheads="1"/>
          </p:cNvPicPr>
          <p:nvPr/>
        </p:nvPicPr>
        <p:blipFill>
          <a:blip r:embed="rId2" cstate="print"/>
          <a:srcRect r="-64" b="18"/>
          <a:stretch>
            <a:fillRect/>
          </a:stretch>
        </p:blipFill>
        <p:spPr bwMode="auto">
          <a:xfrm>
            <a:off x="3810000" y="457200"/>
            <a:ext cx="12414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ф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609600"/>
            <a:ext cx="27066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мышка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43200"/>
            <a:ext cx="8921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мышка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743200"/>
            <a:ext cx="13176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AutoShape 10">
            <a:hlinkClick r:id="" action="ppaction://hlinkshowjump?jump=nextslide">
              <a:snd r:embed="rId6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28956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80907" name="AutoShape 11">
            <a:hlinkClick r:id="" action="ppaction://noaction">
              <a:snd r:embed="rId7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3505200" y="5105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80908" name="AutoShape 12">
            <a:hlinkClick r:id="" action="ppaction://noaction">
              <a:snd r:embed="rId7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1148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80916" name="AutoShape 20"/>
          <p:cNvSpPr>
            <a:spLocks noChangeAspect="1" noChangeArrowheads="1"/>
          </p:cNvSpPr>
          <p:nvPr/>
        </p:nvSpPr>
        <p:spPr bwMode="auto">
          <a:xfrm>
            <a:off x="3708400" y="4149725"/>
            <a:ext cx="1335088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КРУ_</a:t>
            </a:r>
          </a:p>
        </p:txBody>
      </p:sp>
      <p:pic>
        <p:nvPicPr>
          <p:cNvPr id="12298" name="Picture 26" descr="433fb61aaabb[1]"/>
          <p:cNvPicPr>
            <a:picLocks noChangeAspect="1" noChangeArrowheads="1"/>
          </p:cNvPicPr>
          <p:nvPr/>
        </p:nvPicPr>
        <p:blipFill>
          <a:blip r:embed="rId8" cstate="print"/>
          <a:srcRect r="53" b="-47"/>
          <a:stretch>
            <a:fillRect/>
          </a:stretch>
        </p:blipFill>
        <p:spPr bwMode="auto">
          <a:xfrm>
            <a:off x="762000" y="457200"/>
            <a:ext cx="2112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ф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609600"/>
            <a:ext cx="27066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6" name="AutoShape 12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114800" y="55626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82957" name="AutoShape 13">
            <a:hlinkClick r:id="" action="ppaction://noaction">
              <a:snd r:embed="rId3" name="ошибка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4724400" y="5105400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82960" name="AutoShape 16">
            <a:hlinkClick r:id="" action="ppaction://noaction">
              <a:snd r:embed="rId4" name="sndPlugin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5292725" y="5589588"/>
            <a:ext cx="536575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82963" name="AutoShape 19"/>
          <p:cNvSpPr>
            <a:spLocks noChangeAspect="1" noChangeArrowheads="1"/>
          </p:cNvSpPr>
          <p:nvPr/>
        </p:nvSpPr>
        <p:spPr bwMode="auto">
          <a:xfrm>
            <a:off x="2484438" y="4365625"/>
            <a:ext cx="1335087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ГРИ_</a:t>
            </a:r>
          </a:p>
        </p:txBody>
      </p:sp>
      <p:pic>
        <p:nvPicPr>
          <p:cNvPr id="82965" name="Picture 21" descr="тыква - впере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r="-26" b="29"/>
          <a:stretch>
            <a:fillRect/>
          </a:stretch>
        </p:blipFill>
        <p:spPr bwMode="auto">
          <a:xfrm>
            <a:off x="7696200" y="5486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6" descr="433fb61aaabb[1]"/>
          <p:cNvPicPr>
            <a:picLocks noChangeAspect="1" noChangeArrowheads="1"/>
          </p:cNvPicPr>
          <p:nvPr/>
        </p:nvPicPr>
        <p:blipFill>
          <a:blip r:embed="rId6" cstate="print"/>
          <a:srcRect r="53" b="-47"/>
          <a:stretch>
            <a:fillRect/>
          </a:stretch>
        </p:blipFill>
        <p:spPr bwMode="auto">
          <a:xfrm>
            <a:off x="762000" y="457200"/>
            <a:ext cx="2112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7" descr="433fb61aaabb[1]"/>
          <p:cNvPicPr>
            <a:picLocks noChangeAspect="1" noChangeArrowheads="1"/>
          </p:cNvPicPr>
          <p:nvPr/>
        </p:nvPicPr>
        <p:blipFill>
          <a:blip r:embed="rId7" cstate="print"/>
          <a:srcRect r="53" b="-47"/>
          <a:stretch>
            <a:fillRect/>
          </a:stretch>
        </p:blipFill>
        <p:spPr bwMode="auto">
          <a:xfrm>
            <a:off x="3429000" y="457200"/>
            <a:ext cx="211613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8" descr="433fb61aaabb[1]"/>
          <p:cNvPicPr>
            <a:picLocks noChangeAspect="1" noChangeArrowheads="1"/>
          </p:cNvPicPr>
          <p:nvPr/>
        </p:nvPicPr>
        <p:blipFill>
          <a:blip r:embed="rId7" cstate="print"/>
          <a:srcRect r="53" b="-47"/>
          <a:stretch>
            <a:fillRect/>
          </a:stretch>
        </p:blipFill>
        <p:spPr bwMode="auto">
          <a:xfrm>
            <a:off x="3779838" y="2420938"/>
            <a:ext cx="21161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4" name="Picture 30" descr="мышка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743200"/>
            <a:ext cx="13176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5" name="Picture 31" descr="433fb61aaabb[1]"/>
          <p:cNvPicPr>
            <a:picLocks noChangeAspect="1" noChangeArrowheads="1"/>
          </p:cNvPicPr>
          <p:nvPr/>
        </p:nvPicPr>
        <p:blipFill>
          <a:blip r:embed="rId6" cstate="print"/>
          <a:srcRect r="53" b="-47"/>
          <a:stretch>
            <a:fillRect/>
          </a:stretch>
        </p:blipFill>
        <p:spPr bwMode="auto">
          <a:xfrm>
            <a:off x="684213" y="2492375"/>
            <a:ext cx="2112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</p:childTnLst>
        </p:cTn>
      </p:par>
    </p:tnLst>
    <p:bldLst>
      <p:bldP spid="82956" grpId="0" animBg="1"/>
      <p:bldP spid="82957" grpId="0" animBg="1"/>
      <p:bldP spid="82960" grpId="0" animBg="1"/>
      <p:bldP spid="829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88640"/>
            <a:ext cx="5040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/>
              <a:t>Игра – это искра, зажигающая огонек пытливости и любознательности.»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9832" y="5301208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/>
              <a:t>В.А. Сухомлинский</a:t>
            </a:r>
          </a:p>
        </p:txBody>
      </p:sp>
      <p:pic>
        <p:nvPicPr>
          <p:cNvPr id="5" name="Picture 3" descr="Картинка 13 из 206"/>
          <p:cNvPicPr>
            <a:picLocks noChangeAspect="1" noChangeArrowheads="1"/>
          </p:cNvPicPr>
          <p:nvPr/>
        </p:nvPicPr>
        <p:blipFill>
          <a:blip r:embed="rId2" cstate="print"/>
          <a:srcRect b="23250"/>
          <a:stretch>
            <a:fillRect/>
          </a:stretch>
        </p:blipFill>
        <p:spPr bwMode="auto">
          <a:xfrm>
            <a:off x="5004048" y="1196752"/>
            <a:ext cx="2797969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1471262f072f1cbcac37d44151a3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128459" cy="3240360"/>
          </a:xfrm>
          <a:prstGeom prst="rect">
            <a:avLst/>
          </a:prstGeom>
        </p:spPr>
      </p:pic>
      <p:pic>
        <p:nvPicPr>
          <p:cNvPr id="6" name="Рисунок 5" descr="img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84784"/>
            <a:ext cx="441649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Тема: «Правописание безударных гласных в корне слова»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68247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04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26634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езеда  Галияновна\Desktop\на распечатку\р 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272808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476250"/>
            <a:ext cx="8032377" cy="5976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</a:t>
            </a:r>
            <a:r>
              <a:rPr lang="ru-RU" b="1" u="sng" dirty="0" smtClean="0">
                <a:solidFill>
                  <a:srgbClr val="0000FF"/>
                </a:solidFill>
              </a:rPr>
              <a:t>На уроках окружающего мира: </a:t>
            </a:r>
            <a:endParaRPr lang="ru-RU" u="sng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800" b="1" dirty="0" smtClean="0"/>
              <a:t>«Третий лишний»;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/>
              <a:t>сюжетно- ролевые игры («Круглый стол», «Пресс-конференция» и др.);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/>
              <a:t>познавательные игры-путешествия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924944"/>
            <a:ext cx="4392487" cy="332252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4083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9752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657" y="428625"/>
            <a:ext cx="6912768" cy="5808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b="1" u="sng" dirty="0" smtClean="0">
                <a:solidFill>
                  <a:srgbClr val="0000FF"/>
                </a:solidFill>
              </a:rPr>
              <a:t>На уроках математики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Задачи в стихах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Занимательный квадрат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Задачи – шутки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Кто быстрее?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Математический фокус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Математическая эстафета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Найди ошибку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Продолжи счёт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Головоломки, ребусы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Задачи на смекалку и многое др.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" y="-88846"/>
            <a:ext cx="9143999" cy="7005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3"/>
          <p:cNvGrpSpPr/>
          <p:nvPr/>
        </p:nvGrpSpPr>
        <p:grpSpPr>
          <a:xfrm>
            <a:off x="1619672" y="980728"/>
            <a:ext cx="1361015" cy="1296144"/>
            <a:chOff x="1619672" y="980728"/>
            <a:chExt cx="1361015" cy="1296144"/>
          </a:xfrm>
        </p:grpSpPr>
        <p:pic>
          <p:nvPicPr>
            <p:cNvPr id="1030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980728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92555" y="1423174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9+9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C:\Users\User\Desktop\прозрачные рисунки\9ipLabe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-123379"/>
            <a:ext cx="7595150" cy="7039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6022223" y="51574"/>
            <a:ext cx="1361015" cy="1296144"/>
            <a:chOff x="5796136" y="-22983"/>
            <a:chExt cx="1361015" cy="1296144"/>
          </a:xfrm>
        </p:grpSpPr>
        <p:pic>
          <p:nvPicPr>
            <p:cNvPr id="11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-22983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69019" y="419463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7+3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3484209" y="2260998"/>
            <a:ext cx="1462131" cy="1296144"/>
            <a:chOff x="4492855" y="136121"/>
            <a:chExt cx="1462131" cy="1296144"/>
          </a:xfrm>
        </p:grpSpPr>
        <p:pic>
          <p:nvPicPr>
            <p:cNvPr id="13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855" y="136121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66854" y="622627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2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+6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4"/>
          <p:cNvGrpSpPr/>
          <p:nvPr/>
        </p:nvGrpSpPr>
        <p:grpSpPr>
          <a:xfrm>
            <a:off x="2153723" y="2546431"/>
            <a:ext cx="1424142" cy="1296144"/>
            <a:chOff x="3642792" y="1333306"/>
            <a:chExt cx="1424142" cy="1296144"/>
          </a:xfrm>
        </p:grpSpPr>
        <p:pic>
          <p:nvPicPr>
            <p:cNvPr id="15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78802" y="1836205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7+1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2877370" y="1098267"/>
            <a:ext cx="1400989" cy="1296144"/>
            <a:chOff x="3642792" y="1333306"/>
            <a:chExt cx="1400989" cy="1296144"/>
          </a:xfrm>
        </p:grpSpPr>
        <p:pic>
          <p:nvPicPr>
            <p:cNvPr id="24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855649" y="1753304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6+3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4402439" y="1304368"/>
            <a:ext cx="1444129" cy="1296144"/>
            <a:chOff x="3642792" y="1333306"/>
            <a:chExt cx="1444129" cy="1296144"/>
          </a:xfrm>
        </p:grpSpPr>
        <p:pic>
          <p:nvPicPr>
            <p:cNvPr id="27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898789" y="1746338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5+1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4929216" y="2409895"/>
            <a:ext cx="1296144" cy="1296144"/>
            <a:chOff x="3642792" y="1333306"/>
            <a:chExt cx="1296144" cy="1296144"/>
          </a:xfrm>
        </p:grpSpPr>
        <p:pic>
          <p:nvPicPr>
            <p:cNvPr id="30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696798" y="1746338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2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+8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5969019" y="1250144"/>
            <a:ext cx="1444129" cy="1296144"/>
            <a:chOff x="3642792" y="1333306"/>
            <a:chExt cx="1444129" cy="1296144"/>
          </a:xfrm>
        </p:grpSpPr>
        <p:pic>
          <p:nvPicPr>
            <p:cNvPr id="33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898789" y="1746338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6+2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34"/>
          <p:cNvGrpSpPr/>
          <p:nvPr/>
        </p:nvGrpSpPr>
        <p:grpSpPr>
          <a:xfrm>
            <a:off x="1545456" y="1363179"/>
            <a:ext cx="1370360" cy="1296144"/>
            <a:chOff x="3642792" y="1333306"/>
            <a:chExt cx="1370360" cy="1296144"/>
          </a:xfrm>
        </p:grpSpPr>
        <p:pic>
          <p:nvPicPr>
            <p:cNvPr id="36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2" y="133330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825020" y="1809351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2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+4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60074" y="-25295"/>
            <a:ext cx="1458495" cy="1423174"/>
            <a:chOff x="2567153" y="84529"/>
            <a:chExt cx="1602753" cy="1506832"/>
          </a:xfrm>
        </p:grpSpPr>
        <p:pic>
          <p:nvPicPr>
            <p:cNvPr id="39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153" y="84529"/>
              <a:ext cx="1475137" cy="15068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817697" y="694621"/>
              <a:ext cx="1352209" cy="68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1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+7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43"/>
          <p:cNvGrpSpPr/>
          <p:nvPr/>
        </p:nvGrpSpPr>
        <p:grpSpPr>
          <a:xfrm>
            <a:off x="6683900" y="2337743"/>
            <a:ext cx="1458495" cy="1423174"/>
            <a:chOff x="2567153" y="84529"/>
            <a:chExt cx="1602753" cy="1506832"/>
          </a:xfrm>
        </p:grpSpPr>
        <p:pic>
          <p:nvPicPr>
            <p:cNvPr id="45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153" y="84529"/>
              <a:ext cx="1475137" cy="15068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817697" y="694621"/>
              <a:ext cx="1352209" cy="68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3+5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46"/>
          <p:cNvGrpSpPr/>
          <p:nvPr/>
        </p:nvGrpSpPr>
        <p:grpSpPr>
          <a:xfrm>
            <a:off x="4402439" y="-66864"/>
            <a:ext cx="1458495" cy="1423174"/>
            <a:chOff x="2567153" y="84529"/>
            <a:chExt cx="1602753" cy="1506832"/>
          </a:xfrm>
        </p:grpSpPr>
        <p:pic>
          <p:nvPicPr>
            <p:cNvPr id="48" name="Picture 6" descr="C:\Users\User\Desktop\apple_PNG124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153" y="84529"/>
              <a:ext cx="1475137" cy="15068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817697" y="694621"/>
              <a:ext cx="1352209" cy="68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4+4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0" name="Picture 4" descr="C:\Users\User\Desktop\прозрачные рисунки\empty-apple-basket-clipart-clipart-panda-free-clipart-images-EQ8tTW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09" y="4169024"/>
            <a:ext cx="3648986" cy="2747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8168" y="5526797"/>
            <a:ext cx="193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8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9206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-0.01528 0.0088 -0.02327 0.02014 -0.03716 0.02987 C -0.05209 0.04051 -0.06841 0.05186 -0.08056 0.06366 C -0.08716 0.07061 -0.09479 0.07755 -0.09879 0.08519 C -0.10313 0.09237 -0.10556 0.09954 -0.11129 0.10625 C -0.1342 0.13287 -0.16163 0.15926 -0.18229 0.18612 C -0.20139 0.21181 -0.2191 0.23658 -0.24028 0.26112 C -0.24792 0.26968 -0.24844 0.27894 -0.25591 0.2875 C -0.26094 0.30463 -0.27014 0.32246 -0.28386 0.3375 C -0.28646 0.3551 -0.29844 0.37686 -0.28073 0.39283 C -0.28177 0.39746 -0.28177 0.40232 -0.28386 0.40695 C -0.28611 0.41227 -0.2967 0.41528 -0.30209 0.41945 C -0.30868 0.42431 -0.30781 0.42454 -0.31146 0.4301 C -0.30834 0.44306 -0.29636 0.46667 -0.32327 0.47408 L -0.32327 0.48542 " pathEditMode="relative" rAng="0" ptsTypes="fffffffffffff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2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9306E-6 L -0.22934 0.7560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378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1599 0.433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 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7 L -0.58611 0.6006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30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 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 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 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 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2982 L -0.55122 0.4161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1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7269 L -0.31302 0.7840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3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28" y="-28453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02018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528" y="188640"/>
            <a:ext cx="7776864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Monotype Corsiva" pitchFamily="66" charset="0"/>
              </a:rPr>
              <a:t>Психологи утверждают,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Monotype Corsiva" pitchFamily="66" charset="0"/>
              </a:rPr>
              <a:t>что учащиеся </a:t>
            </a:r>
            <a:r>
              <a:rPr lang="ru-RU" altLang="ru-RU" sz="3200" b="1" i="1" u="sng" dirty="0">
                <a:solidFill>
                  <a:srgbClr val="002060"/>
                </a:solidFill>
                <a:latin typeface="Monotype Corsiva" pitchFamily="66" charset="0"/>
              </a:rPr>
              <a:t>сохраняют в памяти </a:t>
            </a:r>
            <a:r>
              <a:rPr lang="ru-RU" altLang="ru-RU" sz="3200" b="1" i="1" u="sng" dirty="0">
                <a:latin typeface="Monotype Corsiva" pitchFamily="66" charset="0"/>
              </a:rPr>
              <a:t/>
            </a:r>
            <a:br>
              <a:rPr lang="ru-RU" altLang="ru-RU" sz="3200" b="1" i="1" u="sng" dirty="0">
                <a:latin typeface="Monotype Corsiva" pitchFamily="66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Monotype Corsiva" pitchFamily="66" charset="0"/>
              </a:rPr>
              <a:t>10% прочитанного</a:t>
            </a:r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altLang="ru-RU" sz="3200" b="1" dirty="0">
                <a:latin typeface="Monotype Corsiva" pitchFamily="66" charset="0"/>
              </a:rPr>
              <a:t/>
            </a:r>
            <a:br>
              <a:rPr lang="ru-RU" altLang="ru-RU" sz="3200" b="1" dirty="0">
                <a:latin typeface="Monotype Corsiva" pitchFamily="66" charset="0"/>
              </a:rPr>
            </a:br>
            <a:r>
              <a:rPr lang="ru-RU" altLang="ru-RU" sz="2800" b="1" dirty="0">
                <a:solidFill>
                  <a:srgbClr val="FFC000"/>
                </a:solidFill>
                <a:latin typeface="Monotype Corsiva" pitchFamily="66" charset="0"/>
              </a:rPr>
              <a:t>20% услышанного</a:t>
            </a:r>
            <a:r>
              <a:rPr lang="ru-RU" altLang="ru-RU" sz="3400" b="1" dirty="0">
                <a:solidFill>
                  <a:srgbClr val="FFC000"/>
                </a:solidFill>
                <a:latin typeface="Monotype Corsiva" pitchFamily="66" charset="0"/>
              </a:rPr>
              <a:t>, </a:t>
            </a:r>
            <a:r>
              <a:rPr lang="ru-RU" altLang="ru-RU" sz="3200" b="1" dirty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altLang="ru-RU" sz="3200" b="1" dirty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altLang="ru-RU" sz="3200" b="1" dirty="0">
                <a:solidFill>
                  <a:srgbClr val="92D050"/>
                </a:solidFill>
                <a:latin typeface="Monotype Corsiva" pitchFamily="66" charset="0"/>
              </a:rPr>
              <a:t>30% увиденного, </a:t>
            </a:r>
            <a:br>
              <a:rPr lang="ru-RU" altLang="ru-RU" sz="3200" b="1" dirty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altLang="ru-RU" sz="3600" b="1" dirty="0">
                <a:solidFill>
                  <a:srgbClr val="00B0F0"/>
                </a:solidFill>
                <a:latin typeface="Monotype Corsiva" pitchFamily="66" charset="0"/>
              </a:rPr>
              <a:t>50% услышанного и примененного на практике, </a:t>
            </a:r>
            <a:br>
              <a:rPr lang="ru-RU" altLang="ru-RU" sz="3600" b="1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Monotype Corsiva" pitchFamily="66" charset="0"/>
              </a:rPr>
              <a:t>70% сказанного ими самими, </a:t>
            </a:r>
            <a:br>
              <a:rPr lang="ru-RU" altLang="ru-RU" sz="4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alt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90</a:t>
            </a:r>
            <a:r>
              <a:rPr lang="ru-RU" altLang="ru-RU" sz="4800" b="1" dirty="0">
                <a:solidFill>
                  <a:srgbClr val="0000FF"/>
                </a:solidFill>
                <a:latin typeface="Monotype Corsiva" pitchFamily="66" charset="0"/>
              </a:rPr>
              <a:t>% сказанного и </a:t>
            </a:r>
            <a:r>
              <a:rPr lang="ru-RU" alt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    примененного </a:t>
            </a:r>
            <a:r>
              <a:rPr lang="ru-RU" altLang="ru-RU" sz="4800" b="1" dirty="0">
                <a:solidFill>
                  <a:srgbClr val="0000FF"/>
                </a:solidFill>
                <a:latin typeface="Monotype Corsiva" pitchFamily="66" charset="0"/>
              </a:rPr>
              <a:t>на практике</a:t>
            </a:r>
          </a:p>
        </p:txBody>
      </p:sp>
    </p:spTree>
    <p:extLst>
      <p:ext uri="{BB962C8B-B14F-4D97-AF65-F5344CB8AC3E}">
        <p14:creationId xmlns="" xmlns:p14="http://schemas.microsoft.com/office/powerpoint/2010/main" val="9145325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Кто какое выражение решал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508500"/>
            <a:ext cx="12588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41888"/>
            <a:ext cx="12684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5" b="-800"/>
          <a:stretch>
            <a:fillRect/>
          </a:stretch>
        </p:blipFill>
        <p:spPr bwMode="auto">
          <a:xfrm>
            <a:off x="251520" y="1412776"/>
            <a:ext cx="1152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10795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68863"/>
            <a:ext cx="1368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12239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Прямоугольник 12"/>
          <p:cNvSpPr>
            <a:spLocks noChangeArrowheads="1"/>
          </p:cNvSpPr>
          <p:nvPr/>
        </p:nvSpPr>
        <p:spPr bwMode="auto">
          <a:xfrm>
            <a:off x="1979613" y="1412875"/>
            <a:ext cx="16450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80-5=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76825" y="5805488"/>
            <a:ext cx="7193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ru-RU" sz="4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Прямоугольник 15"/>
          <p:cNvSpPr>
            <a:spLocks noChangeArrowheads="1"/>
          </p:cNvSpPr>
          <p:nvPr/>
        </p:nvSpPr>
        <p:spPr bwMode="auto">
          <a:xfrm>
            <a:off x="4356100" y="1341438"/>
            <a:ext cx="21018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60+40=</a:t>
            </a:r>
          </a:p>
        </p:txBody>
      </p:sp>
      <p:sp>
        <p:nvSpPr>
          <p:cNvPr id="5133" name="Прямоугольник 16"/>
          <p:cNvSpPr>
            <a:spLocks noChangeArrowheads="1"/>
          </p:cNvSpPr>
          <p:nvPr/>
        </p:nvSpPr>
        <p:spPr bwMode="auto">
          <a:xfrm>
            <a:off x="4356100" y="2349500"/>
            <a:ext cx="19591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70-50=</a:t>
            </a:r>
          </a:p>
        </p:txBody>
      </p:sp>
      <p:sp>
        <p:nvSpPr>
          <p:cNvPr id="5134" name="Прямоугольник 17"/>
          <p:cNvSpPr>
            <a:spLocks noChangeArrowheads="1"/>
          </p:cNvSpPr>
          <p:nvPr/>
        </p:nvSpPr>
        <p:spPr bwMode="auto">
          <a:xfrm>
            <a:off x="1979613" y="2420938"/>
            <a:ext cx="17876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90+5=</a:t>
            </a:r>
          </a:p>
        </p:txBody>
      </p:sp>
      <p:sp>
        <p:nvSpPr>
          <p:cNvPr id="5135" name="Прямоугольник 18"/>
          <p:cNvSpPr>
            <a:spLocks noChangeArrowheads="1"/>
          </p:cNvSpPr>
          <p:nvPr/>
        </p:nvSpPr>
        <p:spPr bwMode="auto">
          <a:xfrm>
            <a:off x="1908175" y="3357563"/>
            <a:ext cx="19591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30 : 3=</a:t>
            </a:r>
          </a:p>
        </p:txBody>
      </p:sp>
      <p:sp>
        <p:nvSpPr>
          <p:cNvPr id="5136" name="Прямоугольник 19"/>
          <p:cNvSpPr>
            <a:spLocks noChangeArrowheads="1"/>
          </p:cNvSpPr>
          <p:nvPr/>
        </p:nvSpPr>
        <p:spPr bwMode="auto">
          <a:xfrm>
            <a:off x="4344539" y="3376748"/>
            <a:ext cx="2040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 х10=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71550" y="5732463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388350" y="4221163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3850" y="1052513"/>
            <a:ext cx="81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940425" y="580548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75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116013" y="407670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763713" y="573246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95</a:t>
            </a:r>
          </a:p>
        </p:txBody>
      </p:sp>
      <p:pic>
        <p:nvPicPr>
          <p:cNvPr id="5143" name="Picture 10" descr="009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84313"/>
            <a:ext cx="1258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7" descr="muravey копи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0366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164288" y="1484313"/>
            <a:ext cx="1487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60  </a:t>
            </a:r>
            <a:endParaRPr lang="ru-RU" sz="4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753468" y="3357563"/>
            <a:ext cx="12492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</a:t>
            </a:r>
            <a:endParaRPr lang="ru-RU" sz="4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8268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21632 -0.64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58559 0.038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694 L -0.56268 -0.12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1042 L 0.2368 -0.48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55903 -0.25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065 L 0.42569 -0.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6" grpId="1"/>
      <p:bldP spid="27" grpId="0"/>
      <p:bldP spid="27" grpId="1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цвету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7297" name="Picture 129" descr="F:\Мои рисунки\Детские\пятиугольн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1199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9" name="Picture 131" descr="F:\Мои рисунки\Детские\ова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923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4" name="Picture 136" descr="F:\Мои рисунки\Детские\огурчи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5052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рисунки\Детские\груш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066800"/>
            <a:ext cx="1284237" cy="2057400"/>
          </a:xfrm>
          <a:prstGeom prst="rect">
            <a:avLst/>
          </a:prstGeom>
          <a:noFill/>
        </p:spPr>
      </p:pic>
      <p:pic>
        <p:nvPicPr>
          <p:cNvPr id="19460" name="Picture 4" descr="F:\Мои рисунки\Детские\банан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971800"/>
            <a:ext cx="1362075" cy="1495425"/>
          </a:xfrm>
          <a:prstGeom prst="rect">
            <a:avLst/>
          </a:prstGeom>
          <a:noFill/>
        </p:spPr>
      </p:pic>
      <p:pic>
        <p:nvPicPr>
          <p:cNvPr id="19462" name="Picture 6" descr="F:\Мои рисунки\Детские\юрт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447800"/>
            <a:ext cx="1905000" cy="1447800"/>
          </a:xfrm>
          <a:prstGeom prst="rect">
            <a:avLst/>
          </a:prstGeom>
          <a:noFill/>
        </p:spPr>
      </p:pic>
      <p:pic>
        <p:nvPicPr>
          <p:cNvPr id="19463" name="Picture 7" descr="F:\Мои рисунки\Детские\свин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419600"/>
            <a:ext cx="1428750" cy="904875"/>
          </a:xfrm>
          <a:prstGeom prst="rect">
            <a:avLst/>
          </a:prstGeom>
          <a:noFill/>
        </p:spPr>
      </p:pic>
      <p:pic>
        <p:nvPicPr>
          <p:cNvPr id="19464" name="Picture 8" descr="F:\Мои рисунки\Детские\круг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191000"/>
            <a:ext cx="1143000" cy="1143000"/>
          </a:xfrm>
          <a:prstGeom prst="rect">
            <a:avLst/>
          </a:prstGeom>
          <a:noFill/>
        </p:spPr>
      </p:pic>
      <p:pic>
        <p:nvPicPr>
          <p:cNvPr id="19466" name="Picture 10" descr="F:\Мои рисунки\Детские\лягшонок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800600"/>
            <a:ext cx="1676400" cy="1830962"/>
          </a:xfrm>
          <a:prstGeom prst="rect">
            <a:avLst/>
          </a:prstGeom>
          <a:noFill/>
        </p:spPr>
      </p:pic>
      <p:pic>
        <p:nvPicPr>
          <p:cNvPr id="19467" name="Picture 11" descr="F:\Мои рисунки\животные весел\дильфин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380589">
            <a:off x="2902561" y="3666203"/>
            <a:ext cx="1188487" cy="1661237"/>
          </a:xfrm>
          <a:prstGeom prst="rect">
            <a:avLst/>
          </a:prstGeom>
          <a:noFill/>
        </p:spPr>
      </p:pic>
      <p:pic>
        <p:nvPicPr>
          <p:cNvPr id="19469" name="Picture 13" descr="F:\Мои рисунки\Детские\крокодил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5562600"/>
            <a:ext cx="1905000" cy="1000125"/>
          </a:xfrm>
          <a:prstGeom prst="rect">
            <a:avLst/>
          </a:prstGeom>
          <a:noFill/>
        </p:spPr>
      </p:pic>
      <p:pic>
        <p:nvPicPr>
          <p:cNvPr id="19457" name="Picture 1" descr="F:\Мои рисунки\Детские\машина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209800" y="1905000"/>
            <a:ext cx="2133600" cy="92392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F:\Мои рисунки\Детские\square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5626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2" name="Picture 140" descr="F:\Мои рисунки\Детские\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1428750" cy="1428750"/>
          </a:xfrm>
          <a:prstGeom prst="triangle">
            <a:avLst/>
          </a:prstGeom>
          <a:noFill/>
        </p:spPr>
      </p:pic>
      <p:pic>
        <p:nvPicPr>
          <p:cNvPr id="8333" name="Picture 141" descr="F:\Мои рисунки\Детские\огурч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" name="Picture 143" descr="F:\Мои рисунки\Детские\ова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01104"/>
            <a:ext cx="1000125" cy="15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6" name="Picture 144" descr="F:\Мои рисунки\Детские\колобо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743200"/>
            <a:ext cx="1912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7" name="Picture 145" descr="F:\Мои рисунки\Детские\круг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8" name="Picture 146" descr="F:\Мои рисунки\Детские\кабач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524000"/>
            <a:ext cx="1504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9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267200"/>
            <a:ext cx="1428750" cy="1981200"/>
          </a:xfrm>
          <a:prstGeom prst="triangle">
            <a:avLst/>
          </a:prstGeom>
          <a:noFill/>
        </p:spPr>
      </p:pic>
      <p:pic>
        <p:nvPicPr>
          <p:cNvPr id="8340" name="Picture 148" descr="F:\Мои рисунки\Детские\det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1524000"/>
            <a:ext cx="1579254" cy="1388428"/>
          </a:xfrm>
          <a:prstGeom prst="triangle">
            <a:avLst/>
          </a:prstGeom>
          <a:noFill/>
        </p:spPr>
      </p:pic>
      <p:pic>
        <p:nvPicPr>
          <p:cNvPr id="8341" name="Picture 149" descr="F:\Мои рисунки\Детские\collectio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724400"/>
            <a:ext cx="1795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форме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19400" y="4267200"/>
            <a:ext cx="1371600" cy="1828800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802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9906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5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2. Что изменилось?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29" idx="2"/>
          </p:cNvCxnSpPr>
          <p:nvPr/>
        </p:nvCxnSpPr>
        <p:spPr>
          <a:xfrm rot="5400000" flipH="1" flipV="1">
            <a:off x="1488281" y="3774282"/>
            <a:ext cx="6169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2057400" y="16002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477000" y="16764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7" name="Picture 133" descr="F:\Мои рисунки\Детские\помидо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1419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8" name="Picture 134" descr="F:\Мои рисунки\Детские\круг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Улыбающееся лицо 148"/>
          <p:cNvSpPr/>
          <p:nvPr/>
        </p:nvSpPr>
        <p:spPr>
          <a:xfrm>
            <a:off x="3810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Улыбающееся лицо 149"/>
          <p:cNvSpPr/>
          <p:nvPr/>
        </p:nvSpPr>
        <p:spPr>
          <a:xfrm>
            <a:off x="3048000" y="5410200"/>
            <a:ext cx="914400" cy="838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Улыбающееся лицо 150"/>
          <p:cNvSpPr/>
          <p:nvPr/>
        </p:nvSpPr>
        <p:spPr>
          <a:xfrm>
            <a:off x="17526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3" name="Прямая соединительная линия 152"/>
          <p:cNvCxnSpPr>
            <a:endCxn id="151" idx="1"/>
          </p:cNvCxnSpPr>
          <p:nvPr/>
        </p:nvCxnSpPr>
        <p:spPr>
          <a:xfrm>
            <a:off x="1676400" y="5334000"/>
            <a:ext cx="209550" cy="198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1866900" y="5219700"/>
            <a:ext cx="22860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2424906" y="5271294"/>
            <a:ext cx="198438" cy="1714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90800" y="5486400"/>
            <a:ext cx="228600" cy="1222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endCxn id="151" idx="0"/>
          </p:cNvCxnSpPr>
          <p:nvPr/>
        </p:nvCxnSpPr>
        <p:spPr>
          <a:xfrm rot="5400000">
            <a:off x="2057401" y="5257800"/>
            <a:ext cx="304800" cy="31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9" name="Picture 135" descr="F:\Мои рисунки\Детские\ship_azzy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334000"/>
            <a:ext cx="12001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0" name="Picture 136" descr="F:\Мои рисунки\Детские\ship_azzy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334000"/>
            <a:ext cx="11287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1" name="Picture 137" descr="F:\Мои рисунки\Детские\ship_azzy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257800"/>
            <a:ext cx="1093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6" name="Прямая со стрелкой 175"/>
          <p:cNvCxnSpPr/>
          <p:nvPr/>
        </p:nvCxnSpPr>
        <p:spPr>
          <a:xfrm>
            <a:off x="19050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65532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1295400" y="58674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2667000" y="5867400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5867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7391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F:\Мои рисунки\ключи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33400"/>
            <a:ext cx="2064494" cy="2057400"/>
          </a:xfrm>
          <a:prstGeom prst="rect">
            <a:avLst/>
          </a:prstGeom>
          <a:noFill/>
        </p:spPr>
      </p:pic>
      <p:pic>
        <p:nvPicPr>
          <p:cNvPr id="14338" name="Picture 2" descr="F:\Мои рисунки\ключи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914400"/>
            <a:ext cx="1462350" cy="1457325"/>
          </a:xfrm>
          <a:prstGeom prst="rect">
            <a:avLst/>
          </a:prstGeom>
          <a:noFill/>
        </p:spPr>
      </p:pic>
      <p:pic>
        <p:nvPicPr>
          <p:cNvPr id="14339" name="Picture 3" descr="F:\Мои рисунки\фрукты овощи ягоды\груша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0" name="Picture 4" descr="F:\Мои рисунки\фрукты овощи ягоды\груша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1" name="Picture 5" descr="F:\Мои рисунки\фрукты овощи ягоды\перец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1143000"/>
            <a:ext cx="1277698" cy="1290637"/>
          </a:xfrm>
          <a:prstGeom prst="rect">
            <a:avLst/>
          </a:prstGeom>
          <a:noFill/>
        </p:spPr>
      </p:pic>
      <p:pic>
        <p:nvPicPr>
          <p:cNvPr id="14342" name="Picture 6" descr="F:\Мои рисунки\фрукты овощи ягоды\перец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989057"/>
            <a:ext cx="1585686" cy="160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28600" y="19050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600200" y="2209800"/>
            <a:ext cx="762000" cy="1219200"/>
          </a:xfrm>
          <a:prstGeom prst="flowChartExtra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819400" y="23622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886200" y="2286000"/>
            <a:ext cx="762000" cy="1143000"/>
          </a:xfrm>
          <a:prstGeom prst="flowChartExtra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029200" y="23622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6096000" y="2286000"/>
            <a:ext cx="762000" cy="1143000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818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81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958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5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95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267200" y="46482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096000" y="51054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391400" y="51054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505200"/>
            <a:ext cx="2667000" cy="11430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77000" y="3581400"/>
            <a:ext cx="14478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rot="5400000">
            <a:off x="6972300" y="4229100"/>
            <a:ext cx="16002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37084 -0.399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990600"/>
          <a:ext cx="6153471" cy="531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57"/>
                <a:gridCol w="2051157"/>
                <a:gridCol w="2051157"/>
              </a:tblGrid>
              <a:tr h="177290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77290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77290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61048"/>
            <a:ext cx="1375769" cy="1524000"/>
          </a:xfrm>
          <a:prstGeom prst="rect">
            <a:avLst/>
          </a:prstGeom>
          <a:noFill/>
        </p:spPr>
      </p:pic>
      <p:pic>
        <p:nvPicPr>
          <p:cNvPr id="48131" name="Picture 3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348880"/>
            <a:ext cx="1522016" cy="1600201"/>
          </a:xfrm>
          <a:prstGeom prst="rect">
            <a:avLst/>
          </a:prstGeom>
          <a:noFill/>
        </p:spPr>
      </p:pic>
      <p:pic>
        <p:nvPicPr>
          <p:cNvPr id="48132" name="Picture 4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914400"/>
            <a:ext cx="1450181" cy="1600200"/>
          </a:xfrm>
          <a:prstGeom prst="rect">
            <a:avLst/>
          </a:prstGeom>
          <a:noFill/>
        </p:spPr>
      </p:pic>
      <p:pic>
        <p:nvPicPr>
          <p:cNvPr id="48133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83220"/>
            <a:ext cx="1399639" cy="1550442"/>
          </a:xfrm>
          <a:prstGeom prst="rect">
            <a:avLst/>
          </a:prstGeom>
          <a:noFill/>
        </p:spPr>
      </p:pic>
      <p:pic>
        <p:nvPicPr>
          <p:cNvPr id="4813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1525910" cy="1604296"/>
          </a:xfrm>
          <a:prstGeom prst="rect">
            <a:avLst/>
          </a:prstGeom>
          <a:noFill/>
        </p:spPr>
      </p:pic>
      <p:pic>
        <p:nvPicPr>
          <p:cNvPr id="48135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066800"/>
            <a:ext cx="1363913" cy="1505007"/>
          </a:xfrm>
          <a:prstGeom prst="rect">
            <a:avLst/>
          </a:prstGeom>
          <a:noFill/>
        </p:spPr>
      </p:pic>
      <p:pic>
        <p:nvPicPr>
          <p:cNvPr id="48136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1379012" cy="1527592"/>
          </a:xfrm>
          <a:prstGeom prst="rect">
            <a:avLst/>
          </a:prstGeom>
          <a:noFill/>
        </p:spPr>
      </p:pic>
      <p:pic>
        <p:nvPicPr>
          <p:cNvPr id="48137" name="Picture 9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743200"/>
            <a:ext cx="1492911" cy="1569602"/>
          </a:xfrm>
          <a:prstGeom prst="rect">
            <a:avLst/>
          </a:prstGeom>
          <a:noFill/>
        </p:spPr>
      </p:pic>
      <p:pic>
        <p:nvPicPr>
          <p:cNvPr id="4813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1452500" cy="1602758"/>
          </a:xfrm>
          <a:prstGeom prst="rect">
            <a:avLst/>
          </a:prstGeom>
          <a:noFill/>
        </p:spPr>
      </p:pic>
      <p:pic>
        <p:nvPicPr>
          <p:cNvPr id="27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95800"/>
            <a:ext cx="1379012" cy="1527592"/>
          </a:xfrm>
          <a:prstGeom prst="rect">
            <a:avLst/>
          </a:prstGeom>
          <a:noFill/>
        </p:spPr>
      </p:pic>
      <p:pic>
        <p:nvPicPr>
          <p:cNvPr id="2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495800"/>
            <a:ext cx="1452500" cy="16027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266 L -0.24063 0.228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5500694" y="542926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500694" y="4714884"/>
            <a:ext cx="785818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Засели домики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24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488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7620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86314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8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6710" y="171448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928662" y="2000240"/>
            <a:ext cx="15716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00298" y="578645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578645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507207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435769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64331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364331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435769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/>
          <p:cNvSpPr/>
          <p:nvPr/>
        </p:nvSpPr>
        <p:spPr>
          <a:xfrm rot="5766387">
            <a:off x="2456219" y="2876754"/>
            <a:ext cx="1500749" cy="1459734"/>
          </a:xfrm>
          <a:prstGeom prst="chord">
            <a:avLst>
              <a:gd name="adj1" fmla="val 4974160"/>
              <a:gd name="adj2" fmla="val 15942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93269" y="2643182"/>
            <a:ext cx="671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500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7554" y="3500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71736" y="42148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86116" y="42148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49291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86116" y="49291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56435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86116" y="56435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03428" y="5429264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03428" y="4720248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203428" y="4005868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89048" y="4005868"/>
            <a:ext cx="714380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Хорда 49"/>
          <p:cNvSpPr/>
          <p:nvPr/>
        </p:nvSpPr>
        <p:spPr>
          <a:xfrm rot="5766387">
            <a:off x="5444969" y="3239308"/>
            <a:ext cx="1500749" cy="1459734"/>
          </a:xfrm>
          <a:prstGeom prst="chord">
            <a:avLst>
              <a:gd name="adj1" fmla="val 4974160"/>
              <a:gd name="adj2" fmla="val 15942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882019" y="3005736"/>
            <a:ext cx="671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60486" y="38629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46304" y="38629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0486" y="45773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74866" y="45773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60486" y="5291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74866" y="5291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1025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3.33333E-6 L 0.21563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06 -0.00162 L 0.32031 -0.0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31 -0.00162 L 0.41476 -0.001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3 -0.00162 L 0.51736 -0.00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17 -0.00162 L 0.64323 -0.001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атали\2 класс\семинар\картинки к презинтациям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44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90318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2799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48672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Актуальность применения </a:t>
            </a:r>
            <a:br>
              <a:rPr lang="ru-RU" sz="36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игровой технологии</a:t>
            </a:r>
            <a:endParaRPr lang="ru-RU" sz="3600" b="1" i="1" dirty="0" smtClean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896544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это естественная для ребенка и гуманная форма обучения;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перенасыщенность современного школьника информацией;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 повышение прочности и качества усвоения знаний учащимися.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6" name="Рисунок 3" descr="Deti3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97598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www.stihi.ru/pics/2012/07/03/51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0"/>
          <p:cNvGrpSpPr>
            <a:grpSpLocks/>
          </p:cNvGrpSpPr>
          <p:nvPr/>
        </p:nvGrpSpPr>
        <p:grpSpPr bwMode="auto">
          <a:xfrm>
            <a:off x="5764213" y="4508500"/>
            <a:ext cx="2192337" cy="1597025"/>
            <a:chOff x="4917044" y="3789040"/>
            <a:chExt cx="3471380" cy="2773573"/>
          </a:xfrm>
        </p:grpSpPr>
        <p:pic>
          <p:nvPicPr>
            <p:cNvPr id="24595" name="Picture 5" descr="D:\Мои документы\9. КАРТИНКИ\ЛЮДИ\post-46090-1307124975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854811">
              <a:off x="4816129" y="4234584"/>
              <a:ext cx="2428944" cy="222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6" descr="D:\Мои документы\9. КАРТИНКИ\ЛЮДИ\post-56918-130183041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3789040"/>
              <a:ext cx="1944216" cy="27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12"/>
          <p:cNvGrpSpPr>
            <a:grpSpLocks/>
          </p:cNvGrpSpPr>
          <p:nvPr/>
        </p:nvGrpSpPr>
        <p:grpSpPr bwMode="auto">
          <a:xfrm>
            <a:off x="2268538" y="1412875"/>
            <a:ext cx="3959225" cy="3567113"/>
            <a:chOff x="2267744" y="1412776"/>
            <a:chExt cx="3960440" cy="3566460"/>
          </a:xfrm>
        </p:grpSpPr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2267744" y="1412776"/>
              <a:ext cx="3960440" cy="3566460"/>
              <a:chOff x="925479" y="-559973"/>
              <a:chExt cx="5503120" cy="5006620"/>
            </a:xfrm>
          </p:grpSpPr>
          <p:pic>
            <p:nvPicPr>
              <p:cNvPr id="24593" name="Picture 2" descr="http://dutsadok.com.ua/clipart/transport/raketta_4.png">
                <a:hlinkClick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-18" r="1788"/>
              <a:stretch>
                <a:fillRect/>
              </a:stretch>
            </p:blipFill>
            <p:spPr bwMode="auto">
              <a:xfrm rot="2687908">
                <a:off x="971465" y="-559973"/>
                <a:ext cx="5457134" cy="5006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4" name="Picture 8" descr="D:\Мои документы\9. КАРТИНКИ\ТРАНСПОРТ\raketta4ф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5262" r="24129"/>
              <a:stretch>
                <a:fillRect/>
              </a:stretch>
            </p:blipFill>
            <p:spPr bwMode="auto">
              <a:xfrm rot="2793143">
                <a:off x="691257" y="114980"/>
                <a:ext cx="4163956" cy="3695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Овал 21"/>
            <p:cNvSpPr/>
            <p:nvPr/>
          </p:nvSpPr>
          <p:spPr>
            <a:xfrm>
              <a:off x="3420623" y="2780950"/>
              <a:ext cx="1943696" cy="72059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 Black" pitchFamily="34" charset="0"/>
                </a:rPr>
                <a:t>12 – 5 </a:t>
              </a:r>
              <a:r>
                <a:rPr lang="ru-RU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pic>
        <p:nvPicPr>
          <p:cNvPr id="102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799" r="83862" b="2351"/>
          <a:stretch>
            <a:fillRect/>
          </a:stretch>
        </p:blipFill>
        <p:spPr bwMode="auto">
          <a:xfrm>
            <a:off x="468313" y="5084763"/>
            <a:ext cx="14398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4" t="60899" r="83057" b="20201"/>
          <a:stretch>
            <a:fillRect/>
          </a:stretch>
        </p:blipFill>
        <p:spPr bwMode="auto">
          <a:xfrm>
            <a:off x="1692275" y="3860800"/>
            <a:ext cx="13668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4" t="39899" r="83057" b="42252"/>
          <a:stretch>
            <a:fillRect/>
          </a:stretch>
        </p:blipFill>
        <p:spPr bwMode="auto">
          <a:xfrm>
            <a:off x="323850" y="314166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4" t="21001" r="83057" b="61150"/>
          <a:stretch>
            <a:fillRect/>
          </a:stretch>
        </p:blipFill>
        <p:spPr bwMode="auto">
          <a:xfrm>
            <a:off x="900113" y="1628775"/>
            <a:ext cx="1368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" t="2100" r="83057" b="80051"/>
          <a:stretch>
            <a:fillRect/>
          </a:stretch>
        </p:blipFill>
        <p:spPr bwMode="auto">
          <a:xfrm>
            <a:off x="250825" y="476250"/>
            <a:ext cx="1296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63" t="1050" r="66920" b="80051"/>
          <a:stretch>
            <a:fillRect/>
          </a:stretch>
        </p:blipFill>
        <p:spPr bwMode="auto">
          <a:xfrm>
            <a:off x="2051050" y="188913"/>
            <a:ext cx="1225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6" t="2100" r="36261" b="80051"/>
          <a:stretch>
            <a:fillRect/>
          </a:stretch>
        </p:blipFill>
        <p:spPr bwMode="auto">
          <a:xfrm>
            <a:off x="4787900" y="188913"/>
            <a:ext cx="12969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910" t="2100" r="1569" b="80051"/>
          <a:stretch>
            <a:fillRect/>
          </a:stretch>
        </p:blipFill>
        <p:spPr bwMode="auto">
          <a:xfrm>
            <a:off x="7596188" y="188913"/>
            <a:ext cx="12969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00" t="2100" r="50784" b="81100"/>
          <a:stretch>
            <a:fillRect/>
          </a:stretch>
        </p:blipFill>
        <p:spPr bwMode="auto">
          <a:xfrm>
            <a:off x="3492500" y="620713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Мои документы\9. КАРТИНКИ\ТРАНСПОРТ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2" t="2100" r="20125" b="80051"/>
          <a:stretch>
            <a:fillRect/>
          </a:stretch>
        </p:blipFill>
        <p:spPr bwMode="auto">
          <a:xfrm>
            <a:off x="6156325" y="836613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" descr="http://animo2.ucoz.ru/_ph/3/1/411616267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2875" y="5876925"/>
            <a:ext cx="138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6512E-6 L -0.25972 -0.3145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3 0.03391 L 1.34271 -0.614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0542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378958" cy="385765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00FF"/>
                </a:solidFill>
              </a:rPr>
              <a:t>Задачи, в условии которых герои любимых сказок и мультфильмов: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Когда Карлсон украл у </a:t>
            </a:r>
            <a:r>
              <a:rPr lang="ru-RU" sz="2400" dirty="0" err="1" smtClean="0"/>
              <a:t>Домомучительницы</a:t>
            </a:r>
            <a:r>
              <a:rPr lang="ru-RU" sz="2400" dirty="0" smtClean="0"/>
              <a:t> 9 плюшек, то у неё осталось ещё 14 плюшек. Сколько плюшек было у домомучительницы? </a:t>
            </a:r>
            <a:endParaRPr lang="ru-RU" sz="2400" dirty="0"/>
          </a:p>
        </p:txBody>
      </p:sp>
      <p:pic>
        <p:nvPicPr>
          <p:cNvPr id="5" name="Содержимое 4" descr="08labsdnb12726298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5407" cy="664371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5328592" cy="19168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+mn-lt"/>
              </a:rPr>
              <a:t>Использование игровых технологий на уроках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литературного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чтения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000240"/>
            <a:ext cx="6264696" cy="4286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988840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Игра «Кто больше подберет рифм»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  Пирожок – рожок, горшок,…</a:t>
            </a:r>
          </a:p>
          <a:p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  Даль – медаль, печаль..</a:t>
            </a:r>
          </a:p>
          <a:p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  Грач – мяч, циркач,..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92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620713"/>
            <a:ext cx="72008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</a:t>
            </a:r>
            <a:r>
              <a:rPr lang="ru-RU" b="1" u="sng" dirty="0" smtClean="0">
                <a:solidFill>
                  <a:srgbClr val="0000FF"/>
                </a:solidFill>
              </a:rPr>
              <a:t>Обобщить знания на любом уроке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   можно в простой игре </a:t>
            </a:r>
            <a:r>
              <a:rPr lang="ru-RU" b="1" dirty="0" smtClean="0">
                <a:solidFill>
                  <a:srgbClr val="0000FF"/>
                </a:solidFill>
              </a:rPr>
              <a:t>«Аплодисменты» </a:t>
            </a:r>
            <a:r>
              <a:rPr lang="ru-RU" dirty="0" smtClean="0"/>
              <a:t>(если правильный ответ - хлопают в ладоши). У ребёнка появляется явное стремление не попасть впросак. Здесь игровая деятельность активизирует эмоциональные и мотивационные состояния. 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38164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Игровая форма занятий создаётся на уроках </a:t>
            </a:r>
            <a:r>
              <a:rPr lang="ru-RU" sz="3600" b="1" dirty="0" smtClean="0">
                <a:solidFill>
                  <a:srgbClr val="0000FF"/>
                </a:solidFill>
              </a:rPr>
              <a:t>литературного чтения </a:t>
            </a:r>
            <a:r>
              <a:rPr lang="ru-RU" sz="3200" b="1" dirty="0" smtClean="0">
                <a:solidFill>
                  <a:schemeClr val="tx1"/>
                </a:solidFill>
              </a:rPr>
              <a:t>при помощи </a:t>
            </a:r>
            <a:r>
              <a:rPr lang="ru-RU" sz="3200" b="1" dirty="0" smtClean="0">
                <a:solidFill>
                  <a:srgbClr val="0000FF"/>
                </a:solidFill>
              </a:rPr>
              <a:t>игровых приёмов </a:t>
            </a:r>
            <a:r>
              <a:rPr lang="ru-RU" sz="3200" b="1" dirty="0" smtClean="0">
                <a:solidFill>
                  <a:schemeClr val="tx1"/>
                </a:solidFill>
              </a:rPr>
              <a:t>и </a:t>
            </a:r>
            <a:r>
              <a:rPr lang="ru-RU" sz="3200" b="1" dirty="0" smtClean="0">
                <a:solidFill>
                  <a:srgbClr val="0000FF"/>
                </a:solidFill>
              </a:rPr>
              <a:t>театрализации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426" name="AutoShape 2" descr="http://oravner-saratov.ru/news/img/pochemu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28" name="AutoShape 4" descr="http://oravner-saratov.ru/news/img/pochemu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0" name="AutoShape 6" descr="http://oravner-saratov.ru/news/img/pochemu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2" name="AutoShape 8" descr="http://oravner-saratov.ru/news/img/pochemu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4" name="AutoShape 10" descr="http://oravner-saratov.ru/news/img/pochemu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36" name="Picture 12" descr="https://ds04.infourok.ru/uploads/ex/0de6/0015571d-102df4bf/hello_html_558686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464496" cy="4359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4262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7560840" cy="51845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Таким образом, </a:t>
            </a:r>
            <a:r>
              <a:rPr lang="ru-RU" b="1" dirty="0" smtClean="0">
                <a:solidFill>
                  <a:srgbClr val="0000FF"/>
                </a:solidFill>
              </a:rPr>
              <a:t>используя игровые технологии процесс обучения: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990099"/>
                </a:solidFill>
              </a:rPr>
              <a:t>становится интересным;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создаёт бодрое рабочее настроение;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облегчает преодоление  трудностей в усвоении учебного материала;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9900"/>
                </a:solidFill>
              </a:rPr>
              <a:t>даже пассивных детей включает в процесс учения с огромным желанием;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повышает эмоциональность;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</a:rPr>
              <a:t>становится творческим.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0226" name="Picture 2" descr="https://ds05.infourok.ru/uploads/ex/0eb7/00037d9e-210d34ad/hello_html_7324db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814922"/>
            <a:ext cx="3816424" cy="20430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J0343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32337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26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52400"/>
            <a:ext cx="762000" cy="762000"/>
          </a:xfrm>
        </p:spPr>
      </p:pic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1285875" y="500063"/>
            <a:ext cx="6072188" cy="32146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071563" y="785813"/>
            <a:ext cx="69294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«Тот, кто, обращаясь к старому, 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способен открывать новое, 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и шагать в ногу со временем,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 достоин быть </a:t>
            </a:r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</a:rPr>
              <a:t>Учителем</a:t>
            </a:r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»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                                      </a:t>
            </a:r>
            <a:r>
              <a:rPr lang="ru-RU" sz="3200" b="1" i="1" dirty="0">
                <a:solidFill>
                  <a:srgbClr val="990099"/>
                </a:solidFill>
                <a:latin typeface="Calibri" pitchFamily="34" charset="0"/>
              </a:rPr>
              <a:t>Конфуций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188640"/>
            <a:ext cx="4608512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АКТУАЛЬНОСТЬ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8024" y="184482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2348880"/>
            <a:ext cx="86409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55776" y="2564904"/>
            <a:ext cx="43204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1916832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60066"/>
                </a:solidFill>
              </a:rPr>
              <a:t>Развитие познавательного интереса обучающегося 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645024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Развитие самостоятельности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458112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Развитие творческого потенциала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обучающегося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9" name="Picture 11" descr="C:\Мой 2А\Игровые технологии Выступление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2232248" cy="1420522"/>
          </a:xfrm>
          <a:prstGeom prst="rect">
            <a:avLst/>
          </a:prstGeom>
          <a:noFill/>
        </p:spPr>
      </p:pic>
      <p:pic>
        <p:nvPicPr>
          <p:cNvPr id="196621" name="Picture 13" descr="http://www.playcast.ru/uploads/2016/04/06/181525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604045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332656"/>
            <a:ext cx="4320480" cy="55054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«Сделать серьёзное занятие 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      для ребёнка занимательным -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      вот задача первоначального 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      обучения».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       К.Д. Ушинский. </a:t>
            </a:r>
          </a:p>
          <a:p>
            <a:pPr eaLnBrk="1" hangingPunct="1"/>
            <a:endParaRPr lang="ru-RU" b="1" dirty="0" smtClean="0"/>
          </a:p>
        </p:txBody>
      </p:sp>
      <p:pic>
        <p:nvPicPr>
          <p:cNvPr id="50178" name="Picture 2" descr="https://ds04.infourok.ru/uploads/ex/035c/00175beb-ddd6610b/hello_html_45542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3528392" cy="4618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136904" cy="5256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Педагогические игровые технологии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достаточно обширная группа методов и приемов организации учебного процесса в форме различных педагогических игр.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Основное отличие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педагогической игры от игры вообще состоит в том, что она обладает существенным признаком - четко поставленной </a:t>
            </a: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целью обучения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соответствующим ей </a:t>
            </a: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педагогическим    </a:t>
            </a:r>
            <a:b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    результатом.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3399"/>
                </a:solidFill>
                <a:latin typeface="Monotype Corsiva" pitchFamily="66" charset="0"/>
              </a:rPr>
              <a:t>Игровая технология -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539552" y="1433513"/>
            <a:ext cx="7690048" cy="4060825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определенная последовательность операций, действий, направленных на достижение учебно-воспитательных целей.</a:t>
            </a:r>
          </a:p>
          <a:p>
            <a:pPr marL="0" indent="0">
              <a:buFontTx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Л.А.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Байкова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1122</Words>
  <Application>Microsoft Office PowerPoint</Application>
  <PresentationFormat>Экран (4:3)</PresentationFormat>
  <Paragraphs>255</Paragraphs>
  <Slides>60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Слайд 4</vt:lpstr>
      <vt:lpstr>Актуальность применения  игровой технологии</vt:lpstr>
      <vt:lpstr>Слайд 6</vt:lpstr>
      <vt:lpstr>Слайд 7</vt:lpstr>
      <vt:lpstr>Слайд 8</vt:lpstr>
      <vt:lpstr>Игровая технология - </vt:lpstr>
      <vt:lpstr>Слайд 10</vt:lpstr>
      <vt:lpstr>Игровая деятельность в учебном процессе  позволяет реализовать следующие цели:</vt:lpstr>
      <vt:lpstr>Главное значение игры на уроке в следующем:</vt:lpstr>
      <vt:lpstr>Слайд 13</vt:lpstr>
      <vt:lpstr>Слайд 14</vt:lpstr>
      <vt:lpstr>Игра необходима для:</vt:lpstr>
      <vt:lpstr>По характеру педагогического процесса  игры бывают:  обучающие, тренировочные, контролирующие, обобщающие; познавательные, воспитательные, развивающие; репродуктивные, продуктивные, творческие;  коммуникативные, диагностические,  профориентационные. </vt:lpstr>
      <vt:lpstr>При  использовании  игровых технологий обязательно соблюдение следующих условий:  Соответствие игры учебно-воспитательным целям урока Доступность для учащихся данного возраста Умеренность в использовании игр на уроках </vt:lpstr>
      <vt:lpstr>ИГРА</vt:lpstr>
      <vt:lpstr>Игра в процессе обучения позволяет:</vt:lpstr>
      <vt:lpstr>Слайд 20</vt:lpstr>
      <vt:lpstr>Знаете буквы парных  согласных?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Засели домики</vt:lpstr>
      <vt:lpstr>Слайд 47</vt:lpstr>
      <vt:lpstr>Слайд 48</vt:lpstr>
      <vt:lpstr>Слайд 49</vt:lpstr>
      <vt:lpstr>Слайд 50</vt:lpstr>
      <vt:lpstr>Слайд 51</vt:lpstr>
      <vt:lpstr>Слайд 52</vt:lpstr>
      <vt:lpstr>   Задачи, в условии которых герои любимых сказок и мультфильмов:  Когда Карлсон украл у Домомучительницы 9 плюшек, то у неё осталось ещё 14 плюшек. Сколько плюшек было у домомучительницы? </vt:lpstr>
      <vt:lpstr>Использование игровых технологий на уроках литературного чтения</vt:lpstr>
      <vt:lpstr>Слайд 55</vt:lpstr>
      <vt:lpstr>Слайд 56</vt:lpstr>
      <vt:lpstr>Игровая форма занятий создаётся на уроках литературного чтения при помощи игровых приёмов и театрализации.  </vt:lpstr>
      <vt:lpstr>Слайд 58</vt:lpstr>
      <vt:lpstr>Слайд 59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игровых технологий на уроках в начальной школе</dc:title>
  <dc:creator>DNS</dc:creator>
  <cp:lastModifiedBy>DNS</cp:lastModifiedBy>
  <cp:revision>88</cp:revision>
  <dcterms:created xsi:type="dcterms:W3CDTF">2019-02-17T18:42:53Z</dcterms:created>
  <dcterms:modified xsi:type="dcterms:W3CDTF">2020-03-03T08:12:44Z</dcterms:modified>
</cp:coreProperties>
</file>