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85" r:id="rId3"/>
    <p:sldId id="299" r:id="rId4"/>
    <p:sldId id="306" r:id="rId5"/>
    <p:sldId id="302" r:id="rId6"/>
    <p:sldId id="301" r:id="rId7"/>
    <p:sldId id="257" r:id="rId8"/>
    <p:sldId id="304" r:id="rId9"/>
    <p:sldId id="303" r:id="rId10"/>
    <p:sldId id="307" r:id="rId11"/>
    <p:sldId id="281" r:id="rId12"/>
    <p:sldId id="305" r:id="rId13"/>
    <p:sldId id="277" r:id="rId14"/>
    <p:sldId id="282" r:id="rId15"/>
    <p:sldId id="308" r:id="rId16"/>
    <p:sldId id="309" r:id="rId17"/>
    <p:sldId id="310" r:id="rId18"/>
    <p:sldId id="311" r:id="rId19"/>
    <p:sldId id="289" r:id="rId20"/>
    <p:sldId id="259" r:id="rId21"/>
    <p:sldId id="312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3FF"/>
    <a:srgbClr val="F7F5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798BD-0906-4F52-9A85-A4D93EFCAC73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5E79-073F-4F89-A8F8-57CA2DF69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958D-8125-4121-A6E7-88196F8F3F8D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9700-1175-40D1-A97A-19E0E73EA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E1721-C144-4100-A807-4ACDA0D72B8B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6D82-94CF-4644-88AF-49598C5AE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DBE5-7D44-4B52-B659-34CB298E67B3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3599-552C-4759-8554-B6F3E46F6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6EDE-54F1-41BA-9BB5-891025E2A829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0047-9CDC-4354-BC97-31A7758C2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47312-175A-4642-9F82-68857999D720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87B2-83BF-4887-B757-530F35F6B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DB57-72CC-4331-87A6-9A0D2815707E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CDFE-CBE3-4DDB-BA4F-9099CF826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61F5-F445-435D-8932-0DCE100CDEE7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215B-969E-48A0-AE38-CB6A7E811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5F1F6-B487-4962-A49E-F5B2EC358FC3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D844-44F8-4A5F-9186-601F791D7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62CC-3399-47F6-9253-4E41D37A5476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10AD-C77E-46D3-96C0-06354F8FF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8C63-A194-41A2-898B-06A99BB6C0B1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2009-D919-4E23-AF50-3177E3946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FCBFA8F-4F94-4B7B-8B39-43A086FEB975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42134A5-06C5-435B-98DC-90495FBA2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Заголовок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" y="2997200"/>
            <a:ext cx="8305800" cy="17272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7500" smtClean="0">
                <a:solidFill>
                  <a:srgbClr val="FFFF00"/>
                </a:solidFill>
                <a:latin typeface="Arial" charset="0"/>
              </a:rPr>
              <a:t>1821</a:t>
            </a:r>
            <a:r>
              <a:rPr lang="en-US" sz="7500" smtClean="0">
                <a:solidFill>
                  <a:srgbClr val="FFFF00"/>
                </a:solidFill>
              </a:rPr>
              <a:t> - </a:t>
            </a:r>
            <a:r>
              <a:rPr lang="ru-RU" sz="7500" smtClean="0">
                <a:solidFill>
                  <a:srgbClr val="FFFF00"/>
                </a:solidFill>
                <a:latin typeface="Arial" charset="0"/>
              </a:rPr>
              <a:t>1878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850112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Н.А.Некрасов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body" idx="1"/>
          </p:nvPr>
        </p:nvSpPr>
        <p:spPr>
          <a:xfrm>
            <a:off x="539750" y="404813"/>
            <a:ext cx="8434388" cy="58674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7" name="Picture 4" descr="EE87F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333375"/>
            <a:ext cx="84978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258888" y="5876925"/>
            <a:ext cx="6842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Verdana" pitchFamily="34" charset="0"/>
              </a:rPr>
              <a:t>И.Е.Репин. Бурлаки на Волге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395288" y="571500"/>
            <a:ext cx="842486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/>
              <a:t>   </a:t>
            </a:r>
            <a:r>
              <a:rPr lang="ru-RU" sz="3200">
                <a:latin typeface="Constantia" pitchFamily="18" charset="0"/>
              </a:rPr>
              <a:t>В </a:t>
            </a:r>
            <a:r>
              <a:rPr lang="ru-RU" sz="3200">
                <a:solidFill>
                  <a:srgbClr val="FFFF00"/>
                </a:solidFill>
                <a:latin typeface="Arial Narrow" pitchFamily="34" charset="0"/>
              </a:rPr>
              <a:t>1832</a:t>
            </a:r>
            <a:r>
              <a:rPr lang="ru-RU" sz="3200"/>
              <a:t> </a:t>
            </a:r>
            <a:r>
              <a:rPr lang="ru-RU" sz="3200">
                <a:latin typeface="Constantia" pitchFamily="18" charset="0"/>
              </a:rPr>
              <a:t>Некрасов поступил в ярославскую гимназию, где дошёл до 5 класса. </a:t>
            </a:r>
            <a:endParaRPr lang="ru-RU" sz="3200"/>
          </a:p>
          <a:p>
            <a:pPr eaLnBrk="1" hangingPunct="1"/>
            <a:r>
              <a:rPr lang="ru-RU" sz="3200"/>
              <a:t>  </a:t>
            </a:r>
            <a:r>
              <a:rPr lang="ru-RU" sz="3200">
                <a:latin typeface="Constantia" pitchFamily="18" charset="0"/>
              </a:rPr>
              <a:t>Учился он плоховато, с гимназическим начальством не ладил (отчасти из-за сатирических стишков)</a:t>
            </a:r>
            <a:r>
              <a:rPr lang="ru-RU" sz="3200"/>
              <a:t>.</a:t>
            </a:r>
          </a:p>
          <a:p>
            <a:pPr eaLnBrk="1" hangingPunct="1"/>
            <a:r>
              <a:rPr lang="ru-RU" sz="3200">
                <a:latin typeface="Constantia" pitchFamily="18" charset="0"/>
              </a:rPr>
              <a:t> </a:t>
            </a:r>
            <a:r>
              <a:rPr lang="ru-RU" sz="3200"/>
              <a:t>    И </a:t>
            </a:r>
            <a:r>
              <a:rPr lang="ru-RU" sz="3200">
                <a:latin typeface="Constantia" pitchFamily="18" charset="0"/>
              </a:rPr>
              <a:t> так как отец всегда мечтал о военной карьере для сына, то в </a:t>
            </a:r>
            <a:r>
              <a:rPr lang="ru-RU" sz="3200">
                <a:solidFill>
                  <a:srgbClr val="FFFF00"/>
                </a:solidFill>
                <a:latin typeface="Arial Narrow" pitchFamily="34" charset="0"/>
              </a:rPr>
              <a:t>1838</a:t>
            </a:r>
            <a:r>
              <a:rPr lang="ru-RU" sz="3200"/>
              <a:t> </a:t>
            </a:r>
            <a:r>
              <a:rPr lang="ru-RU" sz="3200">
                <a:latin typeface="Constantia" pitchFamily="18" charset="0"/>
              </a:rPr>
              <a:t>16-летний </a:t>
            </a:r>
            <a:endParaRPr lang="ru-RU" sz="3200"/>
          </a:p>
          <a:p>
            <a:pPr eaLnBrk="1" hangingPunct="1"/>
            <a:r>
              <a:rPr lang="ru-RU" sz="3200">
                <a:latin typeface="Constantia" pitchFamily="18" charset="0"/>
              </a:rPr>
              <a:t>Некрасов отправился в</a:t>
            </a:r>
            <a:r>
              <a:rPr lang="ru-RU" sz="3200">
                <a:solidFill>
                  <a:srgbClr val="FFFF00"/>
                </a:solidFill>
                <a:latin typeface="Arial Narrow" pitchFamily="34" charset="0"/>
              </a:rPr>
              <a:t> Петербург</a:t>
            </a:r>
            <a:r>
              <a:rPr lang="ru-RU" sz="3200">
                <a:latin typeface="Constantia" pitchFamily="18" charset="0"/>
              </a:rPr>
              <a:t>, для определения в дворянский полк.</a:t>
            </a:r>
          </a:p>
          <a:p>
            <a:pPr eaLnBrk="1" hangingPunct="1"/>
            <a:endParaRPr lang="ru-RU" sz="32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3315" name="Picture 4" descr="562615D0"/>
          <p:cNvPicPr>
            <a:picLocks noChangeAspect="1" noChangeArrowheads="1"/>
          </p:cNvPicPr>
          <p:nvPr/>
        </p:nvPicPr>
        <p:blipFill>
          <a:blip r:embed="rId2"/>
          <a:srcRect t="55" r="641"/>
          <a:stretch>
            <a:fillRect/>
          </a:stretch>
        </p:blipFill>
        <p:spPr bwMode="auto">
          <a:xfrm>
            <a:off x="468313" y="404813"/>
            <a:ext cx="81359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23850" y="5373688"/>
            <a:ext cx="7920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solidFill>
                  <a:srgbClr val="FFFF00"/>
                </a:solidFill>
                <a:latin typeface="Verdana" pitchFamily="34" charset="0"/>
              </a:rPr>
              <a:t>Петербург. Александринский театр.</a:t>
            </a:r>
          </a:p>
          <a:p>
            <a:pPr algn="ctr" eaLnBrk="1" hangingPunct="1"/>
            <a:endParaRPr lang="ru-RU" sz="240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4294967295"/>
          </p:nvPr>
        </p:nvSpPr>
        <p:spPr>
          <a:xfrm>
            <a:off x="468313" y="692150"/>
            <a:ext cx="8229600" cy="5976938"/>
          </a:xfrm>
        </p:spPr>
        <p:txBody>
          <a:bodyPr/>
          <a:lstStyle/>
          <a:p>
            <a:pPr eaLnBrk="1" hangingPunct="1"/>
            <a:r>
              <a:rPr lang="ru-RU" smtClean="0"/>
              <a:t>С 1839 по 1841 г. пробыл </a:t>
            </a:r>
            <a:r>
              <a:rPr lang="ru-RU" b="1" smtClean="0"/>
              <a:t>Некрасов</a:t>
            </a:r>
            <a:r>
              <a:rPr lang="ru-RU" smtClean="0"/>
              <a:t> в университете, но почти все время уходило у него на поиски заработка. </a:t>
            </a: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      </a:t>
            </a:r>
            <a:r>
              <a:rPr lang="ru-RU" b="1" smtClean="0"/>
              <a:t>Некрасов</a:t>
            </a:r>
            <a:r>
              <a:rPr lang="ru-RU" smtClean="0"/>
              <a:t> терпел нужду страшную, не каждый день имел возможность обедать за 15 коп. </a:t>
            </a: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  </a:t>
            </a:r>
            <a:r>
              <a:rPr lang="ru-RU" smtClean="0"/>
              <a:t>"Ровно три года", рассказывал он впоследствии, </a:t>
            </a: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</a:t>
            </a:r>
            <a:r>
              <a:rPr lang="ru-RU" smtClean="0"/>
              <a:t>"я чувствовал себя постоянно, каждый день голодным. </a:t>
            </a:r>
            <a:r>
              <a:rPr lang="ru-RU" smtClean="0">
                <a:latin typeface="Arial" charset="0"/>
              </a:rPr>
              <a:t>                </a:t>
            </a:r>
            <a:r>
              <a:rPr lang="ru-RU" smtClean="0"/>
              <a:t>Не раз доходило до того, что я отправлялся в один ресторан на Морской, где дозволяли читать газеты, хотя бы ничего не спросил себе. Возьмешь, бывало, для вида газету, а сам пододвинешь себе тарелку с хлебом и ешь".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4294967295"/>
          </p:nvPr>
        </p:nvSpPr>
        <p:spPr>
          <a:xfrm>
            <a:off x="457200" y="571500"/>
            <a:ext cx="8229600" cy="5524500"/>
          </a:xfrm>
        </p:spPr>
        <p:txBody>
          <a:bodyPr/>
          <a:lstStyle/>
          <a:p>
            <a:pPr eaLnBrk="1" hangingPunct="1"/>
            <a:r>
              <a:rPr lang="ru-RU" smtClean="0"/>
              <a:t>Не всегда даже у </a:t>
            </a:r>
            <a:r>
              <a:rPr lang="ru-RU" b="1" smtClean="0"/>
              <a:t>Некрасова</a:t>
            </a:r>
            <a:r>
              <a:rPr lang="ru-RU" smtClean="0"/>
              <a:t> была квартира. От продолжительного голодания он заболел и много задолжал солдату, у которого снимал комнатку. Когда, еще полубольной, он пошел к товарищу, то по возвращении солдат, несмотря на ноябрьскую ночь, не пустил его обратно. Над ним сжалился проходивший нищий и отвел его в какую-то трущобу на окраине города. В этом ночлежном приюте </a:t>
            </a:r>
            <a:r>
              <a:rPr lang="ru-RU" b="1" smtClean="0"/>
              <a:t>Некрасов</a:t>
            </a:r>
            <a:r>
              <a:rPr lang="ru-RU" smtClean="0"/>
              <a:t> нашел себе и заработок, написав кому-то за 15 к. прошение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8CBCF6C"/>
          <p:cNvPicPr>
            <a:picLocks noChangeAspect="1" noChangeArrowheads="1"/>
          </p:cNvPicPr>
          <p:nvPr/>
        </p:nvPicPr>
        <p:blipFill>
          <a:blip r:embed="rId2"/>
          <a:srcRect l="18832" t="14293" r="39157" b="37531"/>
          <a:stretch>
            <a:fillRect/>
          </a:stretch>
        </p:blipFill>
        <p:spPr bwMode="auto">
          <a:xfrm>
            <a:off x="179388" y="368300"/>
            <a:ext cx="4176712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787900" y="620713"/>
            <a:ext cx="403225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>
                <a:solidFill>
                  <a:schemeClr val="bg1"/>
                </a:solidFill>
                <a:latin typeface="Verdana" pitchFamily="34" charset="0"/>
              </a:rPr>
              <a:t>Виссарион</a:t>
            </a:r>
          </a:p>
          <a:p>
            <a:pPr algn="ctr" eaLnBrk="1" hangingPunct="1"/>
            <a:r>
              <a:rPr lang="ru-RU" sz="3200">
                <a:solidFill>
                  <a:schemeClr val="bg1"/>
                </a:solidFill>
                <a:latin typeface="Verdana" pitchFamily="34" charset="0"/>
              </a:rPr>
              <a:t>Григорьевич</a:t>
            </a:r>
          </a:p>
          <a:p>
            <a:pPr algn="ctr" eaLnBrk="1" hangingPunct="1"/>
            <a:r>
              <a:rPr lang="ru-RU" sz="3200">
                <a:solidFill>
                  <a:schemeClr val="bg1"/>
                </a:solidFill>
                <a:latin typeface="Verdana" pitchFamily="34" charset="0"/>
              </a:rPr>
              <a:t>Белинский</a:t>
            </a:r>
          </a:p>
          <a:p>
            <a:pPr algn="ctr" eaLnBrk="1" hangingPunct="1"/>
            <a:endParaRPr lang="ru-RU" sz="320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sz="2800">
                <a:latin typeface="Verdana" pitchFamily="34" charset="0"/>
              </a:rPr>
              <a:t>(1811-1848)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356100" y="3644900"/>
            <a:ext cx="49688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>
                <a:solidFill>
                  <a:srgbClr val="FFFF00"/>
                </a:solidFill>
                <a:latin typeface="Verdana" pitchFamily="34" charset="0"/>
              </a:rPr>
              <a:t>Белинский был особенно любим…</a:t>
            </a:r>
          </a:p>
          <a:p>
            <a:pPr algn="ctr" eaLnBrk="1" hangingPunct="1"/>
            <a:r>
              <a:rPr lang="ru-RU">
                <a:solidFill>
                  <a:srgbClr val="FFFF00"/>
                </a:solidFill>
                <a:latin typeface="Verdana" pitchFamily="34" charset="0"/>
              </a:rPr>
              <a:t>Молясь твоей многострадальной тени,</a:t>
            </a:r>
          </a:p>
          <a:p>
            <a:pPr algn="ctr" eaLnBrk="1" hangingPunct="1"/>
            <a:r>
              <a:rPr lang="ru-RU">
                <a:solidFill>
                  <a:srgbClr val="FFFF00"/>
                </a:solidFill>
                <a:latin typeface="Verdana" pitchFamily="34" charset="0"/>
              </a:rPr>
              <a:t>Учитель! Перед именем твоим</a:t>
            </a:r>
          </a:p>
          <a:p>
            <a:pPr algn="ctr" eaLnBrk="1" hangingPunct="1"/>
            <a:r>
              <a:rPr lang="ru-RU">
                <a:solidFill>
                  <a:srgbClr val="FFFF00"/>
                </a:solidFill>
                <a:latin typeface="Verdana" pitchFamily="34" charset="0"/>
              </a:rPr>
              <a:t>Позволь смиренно преклонить колени!</a:t>
            </a:r>
          </a:p>
          <a:p>
            <a:pPr algn="ctr" eaLnBrk="1" hangingPunct="1"/>
            <a:endParaRPr lang="ru-RU">
              <a:solidFill>
                <a:srgbClr val="FFFF00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sz="1600">
                <a:solidFill>
                  <a:srgbClr val="FFFF00"/>
                </a:solidFill>
                <a:latin typeface="Verdana" pitchFamily="34" charset="0"/>
              </a:rPr>
              <a:t>                        </a:t>
            </a:r>
            <a:r>
              <a:rPr lang="ru-RU" sz="1400" b="1">
                <a:solidFill>
                  <a:srgbClr val="FFFF00"/>
                </a:solidFill>
                <a:latin typeface="Verdana" pitchFamily="34" charset="0"/>
              </a:rPr>
              <a:t>Н. Некрасов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395288" y="1844675"/>
            <a:ext cx="8374062" cy="2663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0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pitchFamily="34" charset="0"/>
              </a:rPr>
              <a:t>Н</a:t>
            </a:r>
            <a:r>
              <a:rPr lang="ru-RU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pitchFamily="34" charset="0"/>
              </a:rPr>
              <a:t>екрасов – издатель и редактор журнала «Современник»</a:t>
            </a:r>
            <a:r>
              <a:rPr lang="ru-RU" smtClean="0"/>
              <a:t>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331913" y="1125538"/>
            <a:ext cx="62642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1847-1866г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  <a:noFill/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  <a:latin typeface="Arial" charset="0"/>
              </a:rPr>
              <a:t>План анализа стихотворения: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964612" cy="53990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1. В каком году написано стихотворение?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2. Время, события в жизни поэта, сопутствующие созданию стихотворения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3. Тема, композиция – точнее движение поэтической мысли в стихотворении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4. Каков основной мотив стихотворения, настроение поэта, чувство, которое испытывал во время написания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5. К чему призывает поэт своих читателей?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6. Художественные особенности стихотворения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7. «Что считаете нужным взять с собою в жизнь из поэзии Некрасова?»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23850" y="836613"/>
            <a:ext cx="8496300" cy="4464050"/>
          </a:xfrm>
          <a:noFill/>
        </p:spPr>
        <p:txBody>
          <a:bodyPr/>
          <a:lstStyle/>
          <a:p>
            <a:pPr algn="ctr"/>
            <a:r>
              <a:rPr lang="ru-RU" sz="3800" smtClean="0">
                <a:latin typeface="Arial" charset="0"/>
              </a:rPr>
              <a:t> </a:t>
            </a:r>
            <a:r>
              <a:rPr lang="ru-RU" sz="3800" smtClean="0">
                <a:solidFill>
                  <a:srgbClr val="FFFF00"/>
                </a:solidFill>
                <a:latin typeface="Arial" charset="0"/>
              </a:rPr>
              <a:t>«С самого начала он всем понятен.</a:t>
            </a:r>
            <a:br>
              <a:rPr lang="ru-RU" sz="3800" smtClean="0">
                <a:solidFill>
                  <a:srgbClr val="FFFF00"/>
                </a:solidFill>
                <a:latin typeface="Arial" charset="0"/>
              </a:rPr>
            </a:br>
            <a:r>
              <a:rPr lang="ru-RU" sz="3800" smtClean="0">
                <a:solidFill>
                  <a:srgbClr val="FFFF00"/>
                </a:solidFill>
                <a:latin typeface="Arial" charset="0"/>
              </a:rPr>
              <a:t>Все его подхватывают, все его прочитывают, все его заучивают наизусть, все его поют.»</a:t>
            </a:r>
            <a:br>
              <a:rPr lang="ru-RU" sz="3800" smtClean="0">
                <a:solidFill>
                  <a:srgbClr val="FFFF00"/>
                </a:solidFill>
                <a:latin typeface="Arial" charset="0"/>
              </a:rPr>
            </a:br>
            <a:r>
              <a:rPr lang="ru-RU" sz="3800" smtClean="0">
                <a:latin typeface="Arial" charset="0"/>
              </a:rPr>
              <a:t/>
            </a:r>
            <a:br>
              <a:rPr lang="ru-RU" sz="3800" smtClean="0">
                <a:latin typeface="Arial" charset="0"/>
              </a:rPr>
            </a:br>
            <a:r>
              <a:rPr lang="ru-RU" sz="3800" smtClean="0">
                <a:latin typeface="Arial" charset="0"/>
              </a:rPr>
              <a:t>Луначарский А.В.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68313" y="765175"/>
            <a:ext cx="8229600" cy="528955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Некрасов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642938"/>
            <a:ext cx="6143625" cy="5453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[LI7RK_8-01]_[IL_01]-k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214313"/>
            <a:ext cx="5572125" cy="62865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1. </a:t>
            </a:r>
            <a:r>
              <a:rPr lang="ru-RU" sz="3600" smtClean="0">
                <a:latin typeface="Arial" charset="0"/>
              </a:rPr>
              <a:t>Выучить стихотворение наизусть</a:t>
            </a:r>
          </a:p>
          <a:p>
            <a:pPr eaLnBrk="1" hangingPunct="1">
              <a:buFont typeface="Wingdings 2" pitchFamily="18" charset="2"/>
              <a:buNone/>
            </a:pPr>
            <a:endParaRPr lang="ru-RU" sz="3600" smtClean="0">
              <a:latin typeface="Arial" charset="0"/>
            </a:endParaRPr>
          </a:p>
          <a:p>
            <a:pPr eaLnBrk="1" hangingPunct="1"/>
            <a:r>
              <a:rPr lang="ru-RU" sz="3600" smtClean="0">
                <a:latin typeface="Arial" charset="0"/>
              </a:rPr>
              <a:t>2. Прочитать, проанализировать  по плану анализа стихотворение «Песня Еремушке»</a:t>
            </a:r>
          </a:p>
        </p:txBody>
      </p:sp>
      <p:sp>
        <p:nvSpPr>
          <p:cNvPr id="21507" name="Rectangl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solidFill>
                  <a:srgbClr val="FFFF00"/>
                </a:solidFill>
                <a:latin typeface="Arial" charset="0"/>
              </a:rPr>
              <a:t>Домашнее задание: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215900"/>
          </a:xfrm>
        </p:spPr>
        <p:txBody>
          <a:bodyPr/>
          <a:lstStyle/>
          <a:p>
            <a:endParaRPr lang="ru-RU" sz="3800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smtClean="0">
                <a:solidFill>
                  <a:srgbClr val="FFFF00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subTitle" idx="1"/>
          </p:nvPr>
        </p:nvSpPr>
        <p:spPr>
          <a:xfrm>
            <a:off x="179388" y="1484313"/>
            <a:ext cx="8964612" cy="3816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900" i="1" smtClean="0">
                <a:solidFill>
                  <a:srgbClr val="FFFF00"/>
                </a:solidFill>
                <a:latin typeface="Arial" charset="0"/>
              </a:rPr>
              <a:t>Я лиру посвятил народу своему.</a:t>
            </a:r>
          </a:p>
          <a:p>
            <a:pPr>
              <a:lnSpc>
                <a:spcPct val="80000"/>
              </a:lnSpc>
            </a:pPr>
            <a:endParaRPr lang="ru-RU" sz="2900" i="1" smtClean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900" i="1" smtClean="0">
                <a:solidFill>
                  <a:srgbClr val="FFFF00"/>
                </a:solidFill>
                <a:latin typeface="Arial" charset="0"/>
              </a:rPr>
              <a:t>Быть может, я умру, неведомый ему,</a:t>
            </a:r>
          </a:p>
          <a:p>
            <a:pPr>
              <a:lnSpc>
                <a:spcPct val="80000"/>
              </a:lnSpc>
            </a:pPr>
            <a:endParaRPr lang="ru-RU" sz="2900" i="1" smtClean="0">
              <a:solidFill>
                <a:srgbClr val="FFFF00"/>
              </a:solidFill>
              <a:latin typeface="Arial" charset="0"/>
            </a:endParaRPr>
          </a:p>
          <a:p>
            <a:pPr algn="l">
              <a:lnSpc>
                <a:spcPct val="80000"/>
              </a:lnSpc>
            </a:pPr>
            <a:r>
              <a:rPr lang="ru-RU" sz="2900" i="1" smtClean="0">
                <a:solidFill>
                  <a:srgbClr val="FFFF00"/>
                </a:solidFill>
                <a:latin typeface="Arial" charset="0"/>
              </a:rPr>
              <a:t>        Но я ему служил – и сердцем я спокоен…</a:t>
            </a:r>
          </a:p>
          <a:p>
            <a:pPr algn="l">
              <a:lnSpc>
                <a:spcPct val="80000"/>
              </a:lnSpc>
            </a:pPr>
            <a:endParaRPr lang="ru-RU" sz="2900" i="1" smtClean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900" i="1" smtClean="0">
              <a:solidFill>
                <a:srgbClr val="FFFF00"/>
              </a:solidFill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sz="1600" i="1" smtClean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i="1" smtClean="0">
                <a:latin typeface="Arial" charset="0"/>
              </a:rPr>
              <a:t>                                                                                                </a:t>
            </a:r>
            <a:r>
              <a:rPr lang="ru-RU" sz="3200" i="1" smtClean="0">
                <a:latin typeface="Arial" charset="0"/>
              </a:rPr>
              <a:t>Н.Некрасов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800" smtClean="0">
                <a:solidFill>
                  <a:srgbClr val="FFFF00"/>
                </a:solidFill>
                <a:latin typeface="Arial" charset="0"/>
              </a:rPr>
              <a:t>Тема урока: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323850" y="1989138"/>
            <a:ext cx="8820150" cy="41370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smtClean="0">
                <a:latin typeface="Arial" charset="0"/>
              </a:rPr>
              <a:t>Очерк жизни </a:t>
            </a:r>
          </a:p>
          <a:p>
            <a:pPr algn="ctr">
              <a:buFont typeface="Wingdings 2" pitchFamily="18" charset="2"/>
              <a:buNone/>
            </a:pPr>
            <a:r>
              <a:rPr lang="ru-RU" sz="5400" smtClean="0">
                <a:latin typeface="Arial" charset="0"/>
              </a:rPr>
              <a:t>и творчества</a:t>
            </a:r>
          </a:p>
          <a:p>
            <a:pPr algn="ctr">
              <a:buFont typeface="Wingdings 2" pitchFamily="18" charset="2"/>
              <a:buNone/>
            </a:pPr>
            <a:r>
              <a:rPr lang="ru-RU" sz="5400" smtClean="0">
                <a:latin typeface="Arial" charset="0"/>
              </a:rPr>
              <a:t>Н.А. Некрасова. </a:t>
            </a:r>
          </a:p>
          <a:p>
            <a:pPr algn="ctr">
              <a:buFont typeface="Wingdings 2" pitchFamily="18" charset="2"/>
              <a:buNone/>
            </a:pPr>
            <a:r>
              <a:rPr lang="ru-RU" sz="5400" smtClean="0">
                <a:latin typeface="Arial" charset="0"/>
              </a:rPr>
              <a:t>Лирика</a:t>
            </a:r>
          </a:p>
          <a:p>
            <a:pPr algn="ctr">
              <a:buFont typeface="Wingdings 2" pitchFamily="18" charset="2"/>
              <a:buNone/>
            </a:pPr>
            <a:endParaRPr lang="ru-RU" sz="5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03237"/>
          </a:xfrm>
          <a:noFill/>
        </p:spPr>
        <p:txBody>
          <a:bodyPr/>
          <a:lstStyle/>
          <a:p>
            <a:r>
              <a:rPr lang="ru-RU" sz="4800" smtClean="0">
                <a:solidFill>
                  <a:srgbClr val="FFFF00"/>
                </a:solidFill>
                <a:latin typeface="Arial" charset="0"/>
              </a:rPr>
              <a:t>План урока: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250825" y="765175"/>
            <a:ext cx="8374063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I.   Детство и годы учебы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II.   «Петербургские мытарства»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III.  Н. А. Некрасов и В. Г. Белинский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IV.  Во главе «Современника»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V</a:t>
            </a:r>
            <a:r>
              <a:rPr lang="ru-RU" sz="2400" smtClean="0">
                <a:latin typeface="Arial" charset="0"/>
              </a:rPr>
              <a:t>.   Анализ стихотворений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VI</a:t>
            </a:r>
            <a:r>
              <a:rPr lang="ru-RU" sz="2400" smtClean="0">
                <a:latin typeface="Arial" charset="0"/>
              </a:rPr>
              <a:t>.  Подведение итогов урока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VII</a:t>
            </a:r>
            <a:r>
              <a:rPr lang="ru-RU" sz="2400" smtClean="0">
                <a:latin typeface="Arial" charset="0"/>
              </a:rPr>
              <a:t>.  Домашнее задание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684213" y="476250"/>
            <a:ext cx="8002587" cy="893763"/>
          </a:xfrm>
          <a:noFill/>
        </p:spPr>
        <p:txBody>
          <a:bodyPr/>
          <a:lstStyle/>
          <a:p>
            <a:r>
              <a:rPr lang="ru-RU" sz="4400" b="1" smtClean="0">
                <a:solidFill>
                  <a:srgbClr val="FFFF00"/>
                </a:solidFill>
                <a:latin typeface="Arial" charset="0"/>
              </a:rPr>
              <a:t>Проблемный вопрос урока:</a:t>
            </a:r>
            <a:r>
              <a:rPr lang="ru-RU" sz="3800" smtClean="0"/>
              <a:t> 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539750" y="2349500"/>
            <a:ext cx="8147050" cy="3776663"/>
          </a:xfrm>
        </p:spPr>
        <p:txBody>
          <a:bodyPr/>
          <a:lstStyle/>
          <a:p>
            <a:pPr algn="ctr"/>
            <a:r>
              <a:rPr lang="ru-RU" sz="4400" b="1" smtClean="0">
                <a:latin typeface="Arial" charset="0"/>
              </a:rPr>
              <a:t>Почему Некрасова считаем поэтом – гражданином и поэтом народным?</a:t>
            </a:r>
            <a:r>
              <a:rPr lang="ru-RU" sz="4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4"/>
          <p:cNvSpPr>
            <a:spLocks noGrp="1"/>
          </p:cNvSpPr>
          <p:nvPr>
            <p:ph idx="4294967295"/>
          </p:nvPr>
        </p:nvSpPr>
        <p:spPr>
          <a:xfrm>
            <a:off x="457200" y="571500"/>
            <a:ext cx="8435975" cy="5737225"/>
          </a:xfrm>
        </p:spPr>
        <p:txBody>
          <a:bodyPr/>
          <a:lstStyle/>
          <a:p>
            <a:pPr eaLnBrk="1" hangingPunct="1"/>
            <a:r>
              <a:rPr lang="ru-RU" smtClean="0"/>
              <a:t>«Если переехать в Ярославле Волгу и пройти прямо… то очутимся на столбовом почтовом тракте. </a:t>
            </a: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 </a:t>
            </a:r>
            <a:r>
              <a:rPr lang="ru-RU" smtClean="0"/>
              <a:t>Поехав 19 верст по песчаному грунту, где справа и слева песок…мелкий кустарник и вереск…</a:t>
            </a: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ru-RU" smtClean="0"/>
              <a:t>увидишь деревню, начинающуюся столбом с надписью «Сельцо Грешнево, душ столько-то, господ Некрасовых». </a:t>
            </a: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   </a:t>
            </a:r>
            <a:r>
              <a:rPr lang="ru-RU" smtClean="0"/>
              <a:t>Проехав длинную бревенчатую деревню, </a:t>
            </a: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</a:t>
            </a:r>
            <a:r>
              <a:rPr lang="ru-RU" smtClean="0"/>
              <a:t>увидишь садовый деревянный забор, за ним – барский сад. Тотчас за садом большой серый неуклюжий дом». </a:t>
            </a: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</a:t>
            </a:r>
            <a:r>
              <a:rPr lang="ru-RU" smtClean="0"/>
              <a:t>В этом доме провел свое детство Николай Алексеевич  Некрасов.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музей-усадьба некрасова в карабихе.jpg"/>
          <p:cNvPicPr>
            <a:picLocks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84313"/>
            <a:ext cx="7775575" cy="4968875"/>
          </a:xfrm>
          <a:noFill/>
        </p:spPr>
      </p:pic>
      <p:sp>
        <p:nvSpPr>
          <p:cNvPr id="9219" name="Rectang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  <a:latin typeface="Arial" charset="0"/>
              </a:rPr>
              <a:t>Музей-усадьба Н.А. Некрасова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507413" cy="59769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0243" name="Picture 4" descr="4948C5E"/>
          <p:cNvPicPr>
            <a:picLocks noChangeAspect="1" noChangeArrowheads="1"/>
          </p:cNvPicPr>
          <p:nvPr/>
        </p:nvPicPr>
        <p:blipFill>
          <a:blip r:embed="rId2"/>
          <a:srcRect l="21892" t="6895" r="31268" b="56526"/>
          <a:stretch>
            <a:fillRect/>
          </a:stretch>
        </p:blipFill>
        <p:spPr bwMode="auto">
          <a:xfrm>
            <a:off x="468313" y="692150"/>
            <a:ext cx="36004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767263" y="1208088"/>
            <a:ext cx="3240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>
                <a:solidFill>
                  <a:srgbClr val="FFFF00"/>
                </a:solidFill>
                <a:latin typeface="Verdana" pitchFamily="34" charset="0"/>
              </a:rPr>
              <a:t>Отец Некрасова,</a:t>
            </a:r>
          </a:p>
          <a:p>
            <a:pPr eaLnBrk="1" hangingPunct="1"/>
            <a:r>
              <a:rPr lang="ru-RU" sz="2400">
                <a:solidFill>
                  <a:srgbClr val="FFFF00"/>
                </a:solidFill>
                <a:latin typeface="Verdana" pitchFamily="34" charset="0"/>
              </a:rPr>
              <a:t>Алексей Сергеевич</a:t>
            </a:r>
          </a:p>
          <a:p>
            <a:pPr eaLnBrk="1" hangingPunct="1"/>
            <a:endParaRPr lang="ru-RU" sz="240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140200" y="2997200"/>
            <a:ext cx="5003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latin typeface="Verdana" pitchFamily="34" charset="0"/>
              </a:rPr>
              <a:t>Жестокий помещик-крепостник,     страстный охотник и азартный игрок.</a:t>
            </a:r>
          </a:p>
          <a:p>
            <a:pPr eaLnBrk="1" hangingPunct="1"/>
            <a:endParaRPr lang="ru-RU" sz="2000">
              <a:latin typeface="Verdana" pitchFamily="34" charset="0"/>
            </a:endParaRPr>
          </a:p>
          <a:p>
            <a:pPr eaLnBrk="1" hangingPunct="1"/>
            <a:r>
              <a:rPr lang="ru-RU">
                <a:latin typeface="Verdana" pitchFamily="34" charset="0"/>
              </a:rPr>
              <a:t>             О нем поэт написал в стихотворении «Родина»:</a:t>
            </a:r>
          </a:p>
          <a:p>
            <a:pPr eaLnBrk="1" hangingPunct="1"/>
            <a:endParaRPr lang="ru-RU">
              <a:latin typeface="Verdana" pitchFamily="34" charset="0"/>
            </a:endParaRPr>
          </a:p>
          <a:p>
            <a:pPr eaLnBrk="1" hangingPunct="1"/>
            <a:r>
              <a:rPr lang="ru-RU" i="1">
                <a:latin typeface="Verdana" pitchFamily="34" charset="0"/>
              </a:rPr>
              <a:t>И только тот один, кто всех собой давил,</a:t>
            </a:r>
          </a:p>
          <a:p>
            <a:pPr eaLnBrk="1" hangingPunct="1"/>
            <a:r>
              <a:rPr lang="ru-RU" i="1">
                <a:latin typeface="Verdana" pitchFamily="34" charset="0"/>
              </a:rPr>
              <a:t>Свободно и дышал, и действовал, и жил…</a:t>
            </a:r>
          </a:p>
          <a:p>
            <a:pPr eaLnBrk="1" hangingPunct="1"/>
            <a:endParaRPr lang="ru-RU" i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умажная">
  <a:themeElements>
    <a:clrScheme name="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653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Constantia</vt:lpstr>
      <vt:lpstr>Wingdings 2</vt:lpstr>
      <vt:lpstr>Calibri</vt:lpstr>
      <vt:lpstr>Verdana</vt:lpstr>
      <vt:lpstr>Arial Narrow</vt:lpstr>
      <vt:lpstr>Бумажная</vt:lpstr>
      <vt:lpstr>Slide 1</vt:lpstr>
      <vt:lpstr>Slide 2</vt:lpstr>
      <vt:lpstr>Slide 3</vt:lpstr>
      <vt:lpstr>Тема урока:</vt:lpstr>
      <vt:lpstr>План урока:</vt:lpstr>
      <vt:lpstr>Проблемный вопрос урока: </vt:lpstr>
      <vt:lpstr>Slide 7</vt:lpstr>
      <vt:lpstr>Музей-усадьба Н.А. Некрасова</vt:lpstr>
      <vt:lpstr>Slide 9</vt:lpstr>
      <vt:lpstr>Slide 10</vt:lpstr>
      <vt:lpstr>Slide 11</vt:lpstr>
      <vt:lpstr>Slide 12</vt:lpstr>
      <vt:lpstr>Slide 13</vt:lpstr>
      <vt:lpstr>Slide 14</vt:lpstr>
      <vt:lpstr>Slide 15</vt:lpstr>
      <vt:lpstr>Некрасов – издатель и редактор журнала «Современник» </vt:lpstr>
      <vt:lpstr>План анализа стихотворения:</vt:lpstr>
      <vt:lpstr> «С самого начала он всем понятен. Все его подхватывают, все его прочитывают, все его заучивают наизусть, все его поют.»  Луначарский А.В.</vt:lpstr>
      <vt:lpstr>Slide 19</vt:lpstr>
      <vt:lpstr>Домашнее задание:</vt:lpstr>
      <vt:lpstr>Slide 21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Н.А.Некрасов</dc:title>
  <dc:creator>www.PHILka.RU</dc:creator>
  <cp:lastModifiedBy>Windows User</cp:lastModifiedBy>
  <cp:revision>39</cp:revision>
  <dcterms:created xsi:type="dcterms:W3CDTF">2008-11-18T14:36:09Z</dcterms:created>
  <dcterms:modified xsi:type="dcterms:W3CDTF">2016-09-29T17:56:40Z</dcterms:modified>
</cp:coreProperties>
</file>