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66" r:id="rId14"/>
    <p:sldId id="267" r:id="rId15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6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71670"/>
            <a:ext cx="68580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4500562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2AFBE-44A5-4555-B76E-2682FF124285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65A21-BDD0-4889-8821-B1B198FD5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D9F7-39BC-44A5-97BD-DF8E6245DC01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65D99-CE54-46CE-A435-E0B5BC377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897E7-1503-4420-9B09-B17079F52721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EE514-3B86-4327-95CC-AA7E8481E4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C55D7-034A-498E-A7C0-629D1A29B74E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6705A-762A-4965-B322-B0F73FFE46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48" y="450054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5848" y="250029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0A603-F3F9-4741-B47D-8D324242106C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56899-5373-442B-B77B-674A31FD4F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8" y="1252027"/>
            <a:ext cx="3157538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1252027"/>
            <a:ext cx="315756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6AFDE-18B4-4083-ACE5-952521DC6AEC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A1FA4-F3D3-49EA-AE17-F106497ECF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F9700-88E5-4A31-975F-6F6D8A7830F6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5243C-2159-45A9-98D7-25F9B80606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90A02-DF09-4BC9-8690-F7EB13BC590D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10631-7062-46E5-A20A-28AB203AE5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6CC84-018B-4776-BC33-FA4619ADEBE8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C2286-2DB3-4F4C-8D11-989A640F04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69940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40158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30E92-794E-48E3-99F2-67C7C74507B9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424BD-3FF2-40D8-899C-3A32EFB41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7C4A1-0A28-4516-ADF4-501A4BEC2F9D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E3BD-726B-4861-81DE-83BB7AA7D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:\графика\мультики\Ru_mult\Русские\Buratino.png"/>
          <p:cNvPicPr>
            <a:picLocks noChangeAspect="1" noChangeArrowheads="1"/>
          </p:cNvPicPr>
          <p:nvPr/>
        </p:nvPicPr>
        <p:blipFill>
          <a:blip r:embed="rId14"/>
          <a:srcRect b="3740"/>
          <a:stretch>
            <a:fillRect/>
          </a:stretch>
        </p:blipFill>
        <p:spPr bwMode="auto">
          <a:xfrm>
            <a:off x="0" y="5500688"/>
            <a:ext cx="3429000" cy="3643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6858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857250" y="1214438"/>
            <a:ext cx="5857875" cy="578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0" y="7572375"/>
            <a:ext cx="1500188" cy="487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010AE4-19A6-4349-8463-12CE12516D2E}" type="datetimeFigureOut">
              <a:rPr lang="ru-RU"/>
              <a:pPr>
                <a:defRPr/>
              </a:pPr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43250" y="8442325"/>
            <a:ext cx="3500438" cy="487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143500" y="7572375"/>
            <a:ext cx="1517650" cy="487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8FBBD6-A8CF-4F94-8648-39F8ADA95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 kern="1200">
          <a:solidFill>
            <a:srgbClr val="17375E"/>
          </a:solidFill>
          <a:latin typeface="Minion Pro Cond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Minion Pro Cond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Minion Pro Cond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Minion Pro Cond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Minion Pro Cond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Minion Pro Cond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Minion Pro Cond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Minion Pro Cond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Minion Pro Cond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b="1" kern="1200">
          <a:solidFill>
            <a:srgbClr val="17375E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b="1" kern="1200">
          <a:solidFill>
            <a:srgbClr val="17375E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rgbClr val="17375E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b="1" kern="1200">
          <a:solidFill>
            <a:srgbClr val="17375E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b="1" kern="1200">
          <a:solidFill>
            <a:srgbClr val="17375E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0" y="971550"/>
            <a:ext cx="6858000" cy="2447925"/>
          </a:xfrm>
        </p:spPr>
        <p:txBody>
          <a:bodyPr/>
          <a:lstStyle/>
          <a:p>
            <a:pPr eaLnBrk="1" hangingPunct="1"/>
            <a:r>
              <a:rPr lang="ru-RU" smtClean="0">
                <a:latin typeface="Minion Pro Cond"/>
              </a:rPr>
              <a:t>Русский язык </a:t>
            </a:r>
            <a:br>
              <a:rPr lang="ru-RU" smtClean="0">
                <a:latin typeface="Minion Pro Cond"/>
              </a:rPr>
            </a:br>
            <a:r>
              <a:rPr lang="ru-RU" smtClean="0">
                <a:latin typeface="Minion Pro Cond"/>
              </a:rPr>
              <a:t>3 класс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3419475"/>
            <a:ext cx="4800600" cy="2376488"/>
          </a:xfrm>
        </p:spPr>
        <p:txBody>
          <a:bodyPr/>
          <a:lstStyle/>
          <a:p>
            <a:pPr eaLnBrk="1" hangingPunct="1"/>
            <a:r>
              <a:rPr lang="ru-RU" sz="4400" i="1" smtClean="0">
                <a:solidFill>
                  <a:srgbClr val="0D0D0D"/>
                </a:solidFill>
                <a:latin typeface="Bradley Hand ITC" pitchFamily="66" charset="0"/>
              </a:rPr>
              <a:t>Тема урока: Разбор слов по составу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Minion Pro Cond"/>
              </a:rPr>
              <a:t>Проверка работы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931863" y="1042988"/>
            <a:ext cx="5857875" cy="57864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Песенка </a:t>
            </a:r>
          </a:p>
          <a:p>
            <a:pPr eaLnBrk="1" hangingPunct="1">
              <a:buFontTx/>
              <a:buNone/>
            </a:pPr>
            <a:r>
              <a:rPr lang="ru-RU" smtClean="0"/>
              <a:t>      </a:t>
            </a:r>
          </a:p>
          <a:p>
            <a:pPr eaLnBrk="1" hangingPunct="1">
              <a:buFontTx/>
              <a:buNone/>
            </a:pPr>
            <a:r>
              <a:rPr lang="ru-RU" smtClean="0"/>
              <a:t>Пенал                    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Подруга             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Подсказка                     </a:t>
            </a:r>
          </a:p>
          <a:p>
            <a:endParaRPr lang="ru-RU" smtClean="0"/>
          </a:p>
        </p:txBody>
      </p:sp>
      <p:sp>
        <p:nvSpPr>
          <p:cNvPr id="4" name="Арка 3"/>
          <p:cNvSpPr/>
          <p:nvPr/>
        </p:nvSpPr>
        <p:spPr>
          <a:xfrm>
            <a:off x="3284538" y="1528763"/>
            <a:ext cx="1152525" cy="293687"/>
          </a:xfrm>
          <a:prstGeom prst="blockArc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7425" y="1676400"/>
            <a:ext cx="46038" cy="30321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819650" y="1676400"/>
            <a:ext cx="409575" cy="444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229225" y="1720850"/>
            <a:ext cx="46038" cy="25876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843463" y="1979613"/>
            <a:ext cx="407987" cy="460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284538" y="1979613"/>
            <a:ext cx="0" cy="215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284538" y="2195513"/>
            <a:ext cx="11525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4437063" y="1979613"/>
            <a:ext cx="0" cy="215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Арка 14"/>
          <p:cNvSpPr/>
          <p:nvPr/>
        </p:nvSpPr>
        <p:spPr>
          <a:xfrm>
            <a:off x="3284538" y="2627313"/>
            <a:ext cx="1152525" cy="252412"/>
          </a:xfrm>
          <a:prstGeom prst="blockArc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оловина рамки 15"/>
          <p:cNvSpPr/>
          <p:nvPr/>
        </p:nvSpPr>
        <p:spPr>
          <a:xfrm rot="8491988" flipV="1">
            <a:off x="4873625" y="2590800"/>
            <a:ext cx="431800" cy="396875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89588" y="2627313"/>
            <a:ext cx="46037" cy="25241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611813" y="2627313"/>
            <a:ext cx="338137" cy="460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949950" y="2673350"/>
            <a:ext cx="44450" cy="20637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635625" y="2879725"/>
            <a:ext cx="336550" cy="460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284538" y="2925763"/>
            <a:ext cx="0" cy="2778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284538" y="3203575"/>
            <a:ext cx="20970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5381625" y="2901950"/>
            <a:ext cx="0" cy="301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3284538" y="3635375"/>
            <a:ext cx="576262" cy="460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860800" y="3659188"/>
            <a:ext cx="46038" cy="19208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Арка 30"/>
          <p:cNvSpPr/>
          <p:nvPr/>
        </p:nvSpPr>
        <p:spPr>
          <a:xfrm>
            <a:off x="4149725" y="3563938"/>
            <a:ext cx="850900" cy="274637"/>
          </a:xfrm>
          <a:prstGeom prst="blockArc">
            <a:avLst/>
          </a:prstGeom>
          <a:solidFill>
            <a:srgbClr val="00B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Половина рамки 31"/>
          <p:cNvSpPr/>
          <p:nvPr/>
        </p:nvSpPr>
        <p:spPr>
          <a:xfrm rot="2784378">
            <a:off x="5249863" y="3471863"/>
            <a:ext cx="385762" cy="436562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994400" y="3681413"/>
            <a:ext cx="46038" cy="2984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040438" y="3702050"/>
            <a:ext cx="268287" cy="444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6308725" y="3724275"/>
            <a:ext cx="46038" cy="2555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6040438" y="3979863"/>
            <a:ext cx="292100" cy="460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3284538" y="3979863"/>
            <a:ext cx="0" cy="231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284538" y="4211638"/>
            <a:ext cx="26654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5949950" y="3979863"/>
            <a:ext cx="0" cy="231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3284538" y="4670425"/>
            <a:ext cx="622300" cy="460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Арка 44"/>
          <p:cNvSpPr/>
          <p:nvPr/>
        </p:nvSpPr>
        <p:spPr>
          <a:xfrm>
            <a:off x="4149725" y="4500563"/>
            <a:ext cx="1001713" cy="287337"/>
          </a:xfrm>
          <a:prstGeom prst="blockArc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884613" y="4716463"/>
            <a:ext cx="44450" cy="714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5589588" y="4716463"/>
            <a:ext cx="46037" cy="2159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5635625" y="4692650"/>
            <a:ext cx="382588" cy="460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5972175" y="4716463"/>
            <a:ext cx="46038" cy="2159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5635625" y="4932363"/>
            <a:ext cx="314325" cy="460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3284538" y="4978400"/>
            <a:ext cx="0" cy="1698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284538" y="5148263"/>
            <a:ext cx="21574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5441950" y="4932363"/>
            <a:ext cx="0" cy="215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2420938" y="1528763"/>
            <a:ext cx="863600" cy="1144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V="1">
            <a:off x="2276475" y="1979613"/>
            <a:ext cx="865188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2420938" y="3724275"/>
            <a:ext cx="720725" cy="10271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V="1">
            <a:off x="2852738" y="4025900"/>
            <a:ext cx="431800" cy="7254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latin typeface="Minion Pro Cond"/>
              </a:rPr>
              <a:t>Алгоритм разбора слов по составу</a:t>
            </a:r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857250" y="1403350"/>
            <a:ext cx="5857875" cy="5597525"/>
          </a:xfrm>
        </p:spPr>
        <p:txBody>
          <a:bodyPr/>
          <a:lstStyle/>
          <a:p>
            <a:r>
              <a:rPr lang="ru-RU" sz="2800" smtClean="0"/>
              <a:t>Найди окончание. (Для этого измени форму слова.)</a:t>
            </a:r>
          </a:p>
          <a:p>
            <a:r>
              <a:rPr lang="ru-RU" sz="2800" smtClean="0"/>
              <a:t>Отдели основу от окончания.</a:t>
            </a:r>
          </a:p>
          <a:p>
            <a:r>
              <a:rPr lang="ru-RU" sz="2800" smtClean="0"/>
              <a:t>В основе найди корень. (Для этого подбери однокоренные слова.)</a:t>
            </a:r>
          </a:p>
          <a:p>
            <a:r>
              <a:rPr lang="ru-RU" sz="2800" smtClean="0"/>
              <a:t>Выдели приставку.</a:t>
            </a:r>
          </a:p>
          <a:p>
            <a:r>
              <a:rPr lang="ru-RU" sz="2800" smtClean="0"/>
              <a:t>Выдели суффикс.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latin typeface="Minion Pro Cond"/>
              </a:rPr>
              <a:t>Разбери слова по составу</a:t>
            </a: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908050" y="1214438"/>
            <a:ext cx="5807075" cy="5786437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ru-RU" smtClean="0"/>
              <a:t>                         1 вар.   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/>
              <a:t>   Водичка,   подберёзовик,       лесной, речушка, пересадка.</a:t>
            </a:r>
          </a:p>
          <a:p>
            <a:pPr marL="0" indent="0">
              <a:buFont typeface="Arial" pitchFamily="34" charset="0"/>
              <a:buNone/>
            </a:pPr>
            <a:endParaRPr lang="ru-RU" smtClean="0"/>
          </a:p>
          <a:p>
            <a:pPr marL="0" indent="0">
              <a:buFont typeface="Arial" pitchFamily="34" charset="0"/>
              <a:buNone/>
            </a:pPr>
            <a:r>
              <a:rPr lang="ru-RU" smtClean="0"/>
              <a:t>                       2 вар.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/>
              <a:t>  Лисонька, дворник, подруга, грибник, постройка.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Minion Pro Cond"/>
              </a:rPr>
              <a:t>Проверка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ru-RU" dirty="0" smtClean="0"/>
              <a:t>Оценка 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ru-RU" dirty="0" smtClean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ru-RU" dirty="0" smtClean="0"/>
              <a:t>Сочинение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ru-RU" dirty="0" smtClean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ru-RU" dirty="0" smtClean="0"/>
              <a:t>Расписание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ru-RU" dirty="0" smtClean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ru-RU" dirty="0" smtClean="0"/>
              <a:t>Вопрос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Minion Pro Cond"/>
              </a:rPr>
              <a:t>Итог урока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Какую цель мы ставили в начале урока?</a:t>
            </a:r>
          </a:p>
          <a:p>
            <a:r>
              <a:rPr lang="ru-RU" smtClean="0"/>
              <a:t>Выполнили ли мы её?</a:t>
            </a:r>
          </a:p>
          <a:p>
            <a:r>
              <a:rPr lang="ru-RU" smtClean="0"/>
              <a:t>Какое задание вам понравилось больше всего?</a:t>
            </a:r>
          </a:p>
          <a:p>
            <a:r>
              <a:rPr lang="ru-RU" smtClean="0"/>
              <a:t>Возникали ли у вас трудности?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Minion Pro Cond"/>
              </a:rPr>
              <a:t>«Разминка для ума»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Окончание</a:t>
            </a:r>
          </a:p>
          <a:p>
            <a:r>
              <a:rPr lang="ru-RU" smtClean="0"/>
              <a:t>Корень</a:t>
            </a:r>
          </a:p>
          <a:p>
            <a:r>
              <a:rPr lang="ru-RU" smtClean="0"/>
              <a:t>Приставка</a:t>
            </a:r>
          </a:p>
          <a:p>
            <a:r>
              <a:rPr lang="ru-RU" smtClean="0"/>
              <a:t>Суффикс</a:t>
            </a:r>
          </a:p>
          <a:p>
            <a:r>
              <a:rPr lang="ru-RU" smtClean="0"/>
              <a:t>Основа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latin typeface="Minion Pro Cond"/>
              </a:rPr>
              <a:t>Алгоритм разбора слов по составу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endParaRPr lang="ru-RU" sz="2800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ru-RU" sz="2800" dirty="0" smtClean="0"/>
              <a:t>Найди окончание. (Для этого измени форму слова.)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ru-RU" sz="2800" dirty="0" smtClean="0"/>
              <a:t>Отдели основу от окончания.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ru-RU" sz="2800" dirty="0" smtClean="0"/>
              <a:t>В основе найди корень. (Для этого подбери однокоренные слова.)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ru-RU" sz="2800" dirty="0" smtClean="0"/>
              <a:t>Выдели приставку.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ru-RU" sz="2800" dirty="0" smtClean="0"/>
              <a:t>Выдели суффикс.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0" y="323850"/>
            <a:ext cx="6858000" cy="1584325"/>
          </a:xfrm>
        </p:spPr>
        <p:txBody>
          <a:bodyPr/>
          <a:lstStyle/>
          <a:p>
            <a:r>
              <a:rPr lang="ru-RU" smtClean="0">
                <a:latin typeface="Minion Pro Cond"/>
              </a:rPr>
              <a:t>Задание по вариантам</a:t>
            </a:r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>
          <a:xfrm>
            <a:off x="857250" y="2124075"/>
            <a:ext cx="5857875" cy="4876800"/>
          </a:xfrm>
        </p:spPr>
        <p:txBody>
          <a:bodyPr/>
          <a:lstStyle/>
          <a:p>
            <a:endParaRPr lang="ru-RU" smtClean="0"/>
          </a:p>
          <a:p>
            <a:r>
              <a:rPr lang="ru-RU" smtClean="0"/>
              <a:t>1 вар.    ушк,  а,  корм</a:t>
            </a:r>
          </a:p>
          <a:p>
            <a:endParaRPr lang="ru-RU" smtClean="0"/>
          </a:p>
          <a:p>
            <a:r>
              <a:rPr lang="ru-RU" smtClean="0"/>
              <a:t>2 вар.   сад,  а,  по,  к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Minion Pro Cond"/>
              </a:rPr>
              <a:t>Проверка</a:t>
            </a:r>
          </a:p>
        </p:txBody>
      </p:sp>
      <p:sp>
        <p:nvSpPr>
          <p:cNvPr id="6147" name="Объект 19"/>
          <p:cNvSpPr>
            <a:spLocks noGrp="1"/>
          </p:cNvSpPr>
          <p:nvPr>
            <p:ph idx="1"/>
          </p:nvPr>
        </p:nvSpPr>
        <p:spPr>
          <a:xfrm>
            <a:off x="857250" y="1214438"/>
            <a:ext cx="5857875" cy="4149725"/>
          </a:xfrm>
          <a:ln>
            <a:solidFill>
              <a:schemeClr val="bg1"/>
            </a:solidFill>
          </a:ln>
        </p:spPr>
        <p:txBody>
          <a:bodyPr/>
          <a:lstStyle/>
          <a:p>
            <a:endParaRPr lang="ru-RU" smtClean="0"/>
          </a:p>
          <a:p>
            <a:r>
              <a:rPr lang="ru-RU" smtClean="0"/>
              <a:t>      </a:t>
            </a:r>
            <a:r>
              <a:rPr lang="ru-RU" sz="4000" smtClean="0"/>
              <a:t>К о р м у ш к а</a:t>
            </a:r>
          </a:p>
          <a:p>
            <a:endParaRPr lang="ru-RU" sz="4000" smtClean="0"/>
          </a:p>
          <a:p>
            <a:r>
              <a:rPr lang="ru-RU" sz="4000" smtClean="0"/>
              <a:t>     П о с а д к а</a:t>
            </a:r>
          </a:p>
        </p:txBody>
      </p:sp>
      <p:sp>
        <p:nvSpPr>
          <p:cNvPr id="21" name="Арка 20"/>
          <p:cNvSpPr/>
          <p:nvPr/>
        </p:nvSpPr>
        <p:spPr>
          <a:xfrm>
            <a:off x="1916113" y="1692275"/>
            <a:ext cx="1441450" cy="287338"/>
          </a:xfrm>
          <a:prstGeom prst="blockArc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Арка 21"/>
          <p:cNvSpPr/>
          <p:nvPr/>
        </p:nvSpPr>
        <p:spPr>
          <a:xfrm>
            <a:off x="2781300" y="3348038"/>
            <a:ext cx="792163" cy="287337"/>
          </a:xfrm>
          <a:prstGeom prst="blockArc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652963" y="1979613"/>
            <a:ext cx="46037" cy="457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084763" y="2001838"/>
            <a:ext cx="46037" cy="434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699000" y="2436813"/>
            <a:ext cx="385763" cy="4603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916113" y="3348038"/>
            <a:ext cx="720725" cy="4603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636838" y="3394075"/>
            <a:ext cx="46037" cy="2413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4076700" y="3514725"/>
            <a:ext cx="46038" cy="4095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122738" y="3492500"/>
            <a:ext cx="254000" cy="444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4122738" y="3924300"/>
            <a:ext cx="254000" cy="4603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411663" y="3514725"/>
            <a:ext cx="46037" cy="4095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Половина рамки 35"/>
          <p:cNvSpPr/>
          <p:nvPr/>
        </p:nvSpPr>
        <p:spPr>
          <a:xfrm rot="2622695">
            <a:off x="3722688" y="3294063"/>
            <a:ext cx="276225" cy="285750"/>
          </a:xfrm>
          <a:prstGeom prst="halfFrame">
            <a:avLst>
              <a:gd name="adj1" fmla="val 30190"/>
              <a:gd name="adj2" fmla="val 3333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Диагональная полоса 37"/>
          <p:cNvSpPr/>
          <p:nvPr/>
        </p:nvSpPr>
        <p:spPr>
          <a:xfrm>
            <a:off x="3573463" y="1476375"/>
            <a:ext cx="485775" cy="503238"/>
          </a:xfrm>
          <a:prstGeom prst="diagStripe">
            <a:avLst>
              <a:gd name="adj" fmla="val 7316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Диагональная полоса 38"/>
          <p:cNvSpPr/>
          <p:nvPr/>
        </p:nvSpPr>
        <p:spPr>
          <a:xfrm rot="4181907">
            <a:off x="3913188" y="1662112"/>
            <a:ext cx="560388" cy="233363"/>
          </a:xfrm>
          <a:prstGeom prst="diagStripe">
            <a:avLst>
              <a:gd name="adj" fmla="val 4233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628775" y="2219325"/>
            <a:ext cx="46038" cy="2635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4652963" y="2436813"/>
            <a:ext cx="46037" cy="682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4699000" y="1979613"/>
            <a:ext cx="385763" cy="4603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1674813" y="2505075"/>
            <a:ext cx="2978150" cy="4603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674813" y="3719513"/>
            <a:ext cx="46037" cy="2508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1697038" y="3970338"/>
            <a:ext cx="2425700" cy="444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0" y="323850"/>
            <a:ext cx="6858000" cy="1439863"/>
          </a:xfrm>
        </p:spPr>
        <p:txBody>
          <a:bodyPr/>
          <a:lstStyle/>
          <a:p>
            <a:r>
              <a:rPr lang="ru-RU" sz="3600" smtClean="0">
                <a:latin typeface="Minion Pro Cond"/>
              </a:rPr>
              <a:t>Тема урока: Состав слова. Разбор слов по составу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250" y="2411413"/>
            <a:ext cx="5857875" cy="4589462"/>
          </a:xfrm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r>
              <a:rPr lang="ru-RU" sz="4000" dirty="0" smtClean="0"/>
              <a:t>           Цели урока :</a:t>
            </a:r>
          </a:p>
          <a:p>
            <a:pPr>
              <a:defRPr/>
            </a:pPr>
            <a:r>
              <a:rPr lang="ru-RU" dirty="0" smtClean="0"/>
              <a:t>Повторить изученные части слова</a:t>
            </a:r>
          </a:p>
          <a:p>
            <a:pPr>
              <a:defRPr/>
            </a:pPr>
            <a:r>
              <a:rPr lang="ru-RU" dirty="0" smtClean="0"/>
              <a:t>Повторить разбор слов по составу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61925" y="323850"/>
            <a:ext cx="6669088" cy="1152525"/>
          </a:xfrm>
        </p:spPr>
        <p:txBody>
          <a:bodyPr/>
          <a:lstStyle/>
          <a:p>
            <a:r>
              <a:rPr lang="ru-RU" sz="3600" smtClean="0">
                <a:latin typeface="Minion Pro Cond"/>
              </a:rPr>
              <a:t>Составь новые слова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913" y="1619250"/>
            <a:ext cx="6669087" cy="5453063"/>
          </a:xfrm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r>
              <a:rPr lang="ru-RU" sz="2400" dirty="0" smtClean="0"/>
              <a:t>Приставка        Корень      Суффикс       Окончание</a:t>
            </a:r>
          </a:p>
          <a:p>
            <a:pPr marL="0" indent="0">
              <a:buFont typeface="Arial" pitchFamily="34" charset="0"/>
              <a:buNone/>
              <a:defRPr/>
            </a:pPr>
            <a:endParaRPr lang="ru-RU" dirty="0" smtClean="0"/>
          </a:p>
          <a:p>
            <a:pPr marL="0" indent="0">
              <a:buFont typeface="Arial" pitchFamily="34" charset="0"/>
              <a:buNone/>
              <a:defRPr/>
            </a:pPr>
            <a:r>
              <a:rPr lang="ru-RU" sz="2400" b="0" i="1" dirty="0" smtClean="0"/>
              <a:t>1)Расписка          </a:t>
            </a:r>
            <a:r>
              <a:rPr lang="ru-RU" sz="2400" b="0" i="1" dirty="0"/>
              <a:t>К</a:t>
            </a:r>
            <a:r>
              <a:rPr lang="ru-RU" sz="2400" b="0" i="1" dirty="0" smtClean="0"/>
              <a:t>раски           </a:t>
            </a:r>
            <a:r>
              <a:rPr lang="ru-RU" sz="2400" b="0" i="1" dirty="0"/>
              <a:t>Д</a:t>
            </a:r>
            <a:r>
              <a:rPr lang="ru-RU" sz="2400" b="0" i="1" dirty="0" smtClean="0"/>
              <a:t>очка            </a:t>
            </a:r>
            <a:r>
              <a:rPr lang="ru-RU" sz="2400" b="0" i="1" dirty="0"/>
              <a:t>Л</a:t>
            </a:r>
            <a:r>
              <a:rPr lang="ru-RU" sz="2400" b="0" i="1" dirty="0" smtClean="0"/>
              <a:t>апа</a:t>
            </a:r>
          </a:p>
          <a:p>
            <a:pPr>
              <a:defRPr/>
            </a:pPr>
            <a:endParaRPr lang="ru-RU" dirty="0" smtClean="0"/>
          </a:p>
          <a:p>
            <a:pPr marL="0" indent="0">
              <a:buFont typeface="Arial" pitchFamily="34" charset="0"/>
              <a:buNone/>
              <a:defRPr/>
            </a:pPr>
            <a:r>
              <a:rPr lang="ru-RU" sz="2400" b="0" i="1" dirty="0" smtClean="0"/>
              <a:t>2)Занос               Морозец       </a:t>
            </a:r>
            <a:r>
              <a:rPr lang="ru-RU" sz="2400" b="0" i="1" dirty="0"/>
              <a:t>Г</a:t>
            </a:r>
            <a:r>
              <a:rPr lang="ru-RU" sz="2400" b="0" i="1" dirty="0" smtClean="0"/>
              <a:t>орка           Ласточки</a:t>
            </a:r>
          </a:p>
          <a:p>
            <a:pPr marL="0" indent="0">
              <a:buFont typeface="Arial" pitchFamily="34" charset="0"/>
              <a:buNone/>
              <a:defRPr/>
            </a:pPr>
            <a:endParaRPr lang="ru-RU" sz="2400" b="0" i="1" dirty="0"/>
          </a:p>
          <a:p>
            <a:pPr marL="0" indent="0">
              <a:buFont typeface="Arial" pitchFamily="34" charset="0"/>
              <a:buNone/>
              <a:defRPr/>
            </a:pPr>
            <a:r>
              <a:rPr lang="ru-RU" sz="2400" b="0" i="1" dirty="0" smtClean="0"/>
              <a:t>3) Подарок         </a:t>
            </a:r>
            <a:r>
              <a:rPr lang="ru-RU" sz="2400" b="0" i="1" dirty="0"/>
              <a:t>Х</a:t>
            </a:r>
            <a:r>
              <a:rPr lang="ru-RU" sz="2400" b="0" i="1" dirty="0" smtClean="0"/>
              <a:t>одить          </a:t>
            </a:r>
            <a:r>
              <a:rPr lang="ru-RU" sz="2400" b="0" i="1" dirty="0"/>
              <a:t>Л</a:t>
            </a:r>
            <a:r>
              <a:rPr lang="ru-RU" sz="2400" b="0" i="1" dirty="0" smtClean="0"/>
              <a:t>одка              Ваза</a:t>
            </a:r>
            <a:endParaRPr lang="ru-RU" sz="24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Minion Pro Cond"/>
              </a:rPr>
              <a:t>Проверка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ru-RU" smtClean="0"/>
              <a:t>   1)   Раскраска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/>
              <a:t>    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/>
              <a:t>   2)  Заморозки</a:t>
            </a:r>
          </a:p>
          <a:p>
            <a:pPr marL="0" indent="0">
              <a:buFont typeface="Arial" pitchFamily="34" charset="0"/>
              <a:buNone/>
            </a:pPr>
            <a:endParaRPr lang="ru-RU" smtClean="0"/>
          </a:p>
          <a:p>
            <a:pPr marL="0" indent="0">
              <a:buFont typeface="Arial" pitchFamily="34" charset="0"/>
              <a:buNone/>
            </a:pPr>
            <a:r>
              <a:rPr lang="ru-RU" smtClean="0"/>
              <a:t>   3)   Походка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Minion Pro Cond"/>
              </a:rPr>
              <a:t>Соотнеси слово со схемой</a:t>
            </a: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>
            <a:off x="631825" y="1112838"/>
            <a:ext cx="5881688" cy="60293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Песенка </a:t>
            </a:r>
          </a:p>
          <a:p>
            <a:pPr eaLnBrk="1" hangingPunct="1">
              <a:buFontTx/>
              <a:buNone/>
            </a:pPr>
            <a:r>
              <a:rPr lang="ru-RU" smtClean="0"/>
              <a:t>      </a:t>
            </a:r>
          </a:p>
          <a:p>
            <a:pPr eaLnBrk="1" hangingPunct="1">
              <a:buFontTx/>
              <a:buNone/>
            </a:pPr>
            <a:r>
              <a:rPr lang="ru-RU" smtClean="0"/>
              <a:t>   Пенал                    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Подруга             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Подсказка                     </a:t>
            </a:r>
          </a:p>
          <a:p>
            <a:endParaRPr lang="ru-RU" smtClean="0"/>
          </a:p>
        </p:txBody>
      </p:sp>
      <p:sp>
        <p:nvSpPr>
          <p:cNvPr id="4" name="Арка 3"/>
          <p:cNvSpPr/>
          <p:nvPr/>
        </p:nvSpPr>
        <p:spPr>
          <a:xfrm>
            <a:off x="3284538" y="1528763"/>
            <a:ext cx="1152525" cy="293687"/>
          </a:xfrm>
          <a:prstGeom prst="blockArc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24400" y="1665288"/>
            <a:ext cx="46038" cy="3143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724400" y="1619250"/>
            <a:ext cx="477838" cy="460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151438" y="1665288"/>
            <a:ext cx="46037" cy="3143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724400" y="1979613"/>
            <a:ext cx="477838" cy="460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284538" y="1979613"/>
            <a:ext cx="0" cy="288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284538" y="2259013"/>
            <a:ext cx="11525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437063" y="1979613"/>
            <a:ext cx="0" cy="288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Арка 16"/>
          <p:cNvSpPr/>
          <p:nvPr/>
        </p:nvSpPr>
        <p:spPr>
          <a:xfrm>
            <a:off x="3284538" y="2627313"/>
            <a:ext cx="1152525" cy="252412"/>
          </a:xfrm>
          <a:prstGeom prst="blockArc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оловина рамки 19"/>
          <p:cNvSpPr/>
          <p:nvPr/>
        </p:nvSpPr>
        <p:spPr>
          <a:xfrm rot="8491988" flipV="1">
            <a:off x="4873625" y="2590800"/>
            <a:ext cx="431800" cy="396875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32463" y="2627313"/>
            <a:ext cx="46037" cy="2984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778500" y="2928938"/>
            <a:ext cx="314325" cy="460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732463" y="2627313"/>
            <a:ext cx="360362" cy="460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092825" y="2651125"/>
            <a:ext cx="46038" cy="2746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3284538" y="2879725"/>
            <a:ext cx="0" cy="198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284538" y="3078163"/>
            <a:ext cx="22320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5516563" y="2879725"/>
            <a:ext cx="0" cy="198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3284538" y="3708400"/>
            <a:ext cx="576262" cy="444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860800" y="3752850"/>
            <a:ext cx="46038" cy="1714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Арка 40"/>
          <p:cNvSpPr/>
          <p:nvPr/>
        </p:nvSpPr>
        <p:spPr>
          <a:xfrm>
            <a:off x="4149725" y="3563938"/>
            <a:ext cx="850900" cy="274637"/>
          </a:xfrm>
          <a:prstGeom prst="blockArc">
            <a:avLst/>
          </a:prstGeom>
          <a:solidFill>
            <a:srgbClr val="00B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оловина рамки 41"/>
          <p:cNvSpPr/>
          <p:nvPr/>
        </p:nvSpPr>
        <p:spPr>
          <a:xfrm rot="2784378">
            <a:off x="5226050" y="3438525"/>
            <a:ext cx="433388" cy="388938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935663" y="3702050"/>
            <a:ext cx="46037" cy="2222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5935663" y="3633788"/>
            <a:ext cx="373062" cy="6826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6308725" y="3667125"/>
            <a:ext cx="46038" cy="30321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5935663" y="3924300"/>
            <a:ext cx="373062" cy="460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3284538" y="3970338"/>
            <a:ext cx="0" cy="314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84538" y="4284663"/>
            <a:ext cx="24479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5756275" y="3970338"/>
            <a:ext cx="0" cy="314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3284538" y="4643438"/>
            <a:ext cx="576262" cy="460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3860800" y="4643438"/>
            <a:ext cx="46038" cy="2889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5" name="Арка 54"/>
          <p:cNvSpPr/>
          <p:nvPr/>
        </p:nvSpPr>
        <p:spPr>
          <a:xfrm>
            <a:off x="4149725" y="4500563"/>
            <a:ext cx="1001713" cy="287337"/>
          </a:xfrm>
          <a:prstGeom prst="blockArc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487988" y="4689475"/>
            <a:ext cx="290512" cy="460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5778500" y="4735513"/>
            <a:ext cx="46038" cy="1968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5441950" y="4932363"/>
            <a:ext cx="382588" cy="460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5441950" y="4735513"/>
            <a:ext cx="46038" cy="196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3284538" y="4954588"/>
            <a:ext cx="0" cy="265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284538" y="5219700"/>
            <a:ext cx="20970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5381625" y="4932363"/>
            <a:ext cx="0" cy="287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000000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Ppt0000005</Template>
  <TotalTime>628</TotalTime>
  <Words>280</Words>
  <Application>Microsoft Office PowerPoint</Application>
  <PresentationFormat>On-screen Show (4:3)</PresentationFormat>
  <Paragraphs>84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Minion Pro Cond</vt:lpstr>
      <vt:lpstr>Calibri</vt:lpstr>
      <vt:lpstr>Bradley Hand ITC</vt:lpstr>
      <vt:lpstr>Ppt0000005</vt:lpstr>
      <vt:lpstr>Русский язык  3 класс</vt:lpstr>
      <vt:lpstr>«Разминка для ума»</vt:lpstr>
      <vt:lpstr>Алгоритм разбора слов по составу</vt:lpstr>
      <vt:lpstr>Задание по вариантам</vt:lpstr>
      <vt:lpstr>Проверка</vt:lpstr>
      <vt:lpstr>Тема урока: Состав слова. Разбор слов по составу</vt:lpstr>
      <vt:lpstr>Составь новые слова</vt:lpstr>
      <vt:lpstr>Проверка</vt:lpstr>
      <vt:lpstr>Соотнеси слово со схемой</vt:lpstr>
      <vt:lpstr>Проверка работы</vt:lpstr>
      <vt:lpstr>Алгоритм разбора слов по составу</vt:lpstr>
      <vt:lpstr>Разбери слова по составу</vt:lpstr>
      <vt:lpstr>Проверка работы</vt:lpstr>
      <vt:lpstr>Итог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Чистописание</dc:title>
  <dc:creator>zampoto</dc:creator>
  <cp:lastModifiedBy>Windows User</cp:lastModifiedBy>
  <cp:revision>21</cp:revision>
  <dcterms:created xsi:type="dcterms:W3CDTF">2009-11-13T09:38:48Z</dcterms:created>
  <dcterms:modified xsi:type="dcterms:W3CDTF">2016-05-22T15:14:23Z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TC300076251049</vt:lpwstr>
  </property>
</Properties>
</file>