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215E4-1BDB-4F12-86CD-9A380474C953}" type="datetimeFigureOut">
              <a:rPr lang="ru-RU" smtClean="0"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13F3B-61D2-46DD-865D-B8A8B0D00F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Переменные: тип, имя, значение</a:t>
            </a:r>
            <a:br>
              <a:rPr lang="ru-RU" dirty="0" smtClean="0"/>
            </a:br>
            <a:r>
              <a:rPr lang="ru-RU" dirty="0" smtClean="0"/>
              <a:t>Арифметические, строковые и логические выражения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/>
              <a:t>Записать логическое выражение:</a:t>
            </a:r>
          </a:p>
          <a:p>
            <a:r>
              <a:rPr lang="ru-RU" sz="2200" dirty="0" smtClean="0"/>
              <a:t>Число </a:t>
            </a:r>
            <a:r>
              <a:rPr lang="ru-RU" sz="2200" dirty="0" err="1" smtClean="0"/>
              <a:t>x</a:t>
            </a:r>
            <a:r>
              <a:rPr lang="ru-RU" sz="2200" dirty="0" smtClean="0"/>
              <a:t> имеет значение в промежутке [1,3]</a:t>
            </a:r>
          </a:p>
          <a:p>
            <a:r>
              <a:rPr lang="ru-RU" sz="2200" dirty="0" smtClean="0"/>
              <a:t>Хотя бы одно из чисел </a:t>
            </a:r>
            <a:r>
              <a:rPr lang="ru-RU" sz="2200" dirty="0" err="1" smtClean="0"/>
              <a:t>a,b,c</a:t>
            </a:r>
            <a:r>
              <a:rPr lang="ru-RU" sz="2200" dirty="0" smtClean="0"/>
              <a:t> является отрицательным</a:t>
            </a:r>
          </a:p>
          <a:p>
            <a:r>
              <a:rPr lang="ru-RU" sz="2200" dirty="0" smtClean="0"/>
              <a:t>Уравнение ax^2+bx+c=0 не имеет действительных корней</a:t>
            </a:r>
          </a:p>
          <a:p>
            <a:pPr>
              <a:buNone/>
            </a:pPr>
            <a:r>
              <a:rPr lang="ru-RU" sz="2200" b="1" dirty="0" smtClean="0"/>
              <a:t>Исправить ошибки в арифметических выражениях:</a:t>
            </a:r>
          </a:p>
          <a:p>
            <a:r>
              <a:rPr lang="ru-RU" sz="2200" dirty="0" smtClean="0"/>
              <a:t>5x+1</a:t>
            </a:r>
          </a:p>
          <a:p>
            <a:r>
              <a:rPr lang="ru-RU" sz="2200" dirty="0" smtClean="0"/>
              <a:t>((</a:t>
            </a:r>
            <a:r>
              <a:rPr lang="ru-RU" sz="2200" dirty="0" err="1" smtClean="0"/>
              <a:t>a+b</a:t>
            </a:r>
            <a:r>
              <a:rPr lang="ru-RU" sz="2200" dirty="0" smtClean="0"/>
              <a:t>)/</a:t>
            </a:r>
            <a:r>
              <a:rPr lang="ru-RU" sz="2200" dirty="0" err="1" smtClean="0"/>
              <a:t>c</a:t>
            </a:r>
            <a:r>
              <a:rPr lang="ru-RU" sz="2200" dirty="0" smtClean="0"/>
              <a:t>*3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Переменные – это величины, значение которых </a:t>
            </a:r>
            <a:r>
              <a:rPr lang="ru-RU" sz="2700" dirty="0" smtClean="0"/>
              <a:t>может </a:t>
            </a:r>
            <a:r>
              <a:rPr lang="ru-RU" sz="2700" b="1" dirty="0" smtClean="0"/>
              <a:t>меняться в </a:t>
            </a:r>
            <a:r>
              <a:rPr lang="ru-RU" sz="2700" dirty="0" smtClean="0"/>
              <a:t>процессе выполнения </a:t>
            </a:r>
            <a:r>
              <a:rPr lang="ru-RU" sz="2700" b="1" dirty="0" smtClean="0"/>
              <a:t>программы. </a:t>
            </a:r>
            <a:r>
              <a:rPr lang="ru-RU" sz="2700" dirty="0" smtClean="0"/>
              <a:t>Они</a:t>
            </a:r>
            <a:r>
              <a:rPr lang="ru-RU" sz="2700" b="1" dirty="0" smtClean="0"/>
              <a:t> предназначены для хранения и обработки данных </a:t>
            </a:r>
            <a:r>
              <a:rPr lang="ru-RU" sz="2700" dirty="0" smtClean="0"/>
              <a:t>в программе.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229600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982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Имя (идентификатор)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Тип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Значение</a:t>
                      </a:r>
                      <a:endParaRPr lang="ru-RU" sz="2000" dirty="0"/>
                    </a:p>
                  </a:txBody>
                  <a:tcPr/>
                </a:tc>
              </a:tr>
              <a:tr h="3688004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Определяет </a:t>
                      </a:r>
                      <a:r>
                        <a:rPr lang="ru-RU" sz="2000" b="1" dirty="0" smtClean="0"/>
                        <a:t>обозначение переменной и ее место в памяти. </a:t>
                      </a:r>
                      <a:r>
                        <a:rPr lang="ru-RU" sz="2000" dirty="0" smtClean="0"/>
                        <a:t>Имя</a:t>
                      </a:r>
                      <a:r>
                        <a:rPr lang="ru-RU" sz="2000" baseline="0" dirty="0" smtClean="0"/>
                        <a:t> переменной уникально и не меняется при выполнении программы. Оно обязательно должно начинаться с буквы.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Набор</a:t>
                      </a:r>
                      <a:r>
                        <a:rPr lang="ru-RU" sz="2000" b="1" baseline="0" dirty="0" smtClean="0"/>
                        <a:t> всех значений, </a:t>
                      </a:r>
                      <a:r>
                        <a:rPr lang="ru-RU" sz="2000" b="0" baseline="0" dirty="0" smtClean="0"/>
                        <a:t>которые может принимать данная</a:t>
                      </a:r>
                      <a:r>
                        <a:rPr lang="ru-RU" sz="2000" b="1" baseline="0" dirty="0" smtClean="0"/>
                        <a:t> переменная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Это то, </a:t>
                      </a:r>
                      <a:r>
                        <a:rPr lang="ru-RU" sz="2000" b="1" dirty="0" smtClean="0"/>
                        <a:t>чему равна </a:t>
                      </a:r>
                      <a:r>
                        <a:rPr lang="ru-RU" sz="2000" dirty="0" smtClean="0"/>
                        <a:t>данная </a:t>
                      </a:r>
                      <a:r>
                        <a:rPr lang="ru-RU" sz="2000" b="1" dirty="0" smtClean="0"/>
                        <a:t>переменная</a:t>
                      </a:r>
                      <a:r>
                        <a:rPr lang="ru-RU" sz="2000" dirty="0" smtClean="0"/>
                        <a:t> в конкретный момент времени.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Типы переменных</a:t>
            </a: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42910" y="1214422"/>
          <a:ext cx="7539546" cy="5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216976"/>
                <a:gridCol w="326517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Gambas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OpenOffice.org Basic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Диапазон значений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b="1" dirty="0" smtClean="0"/>
                        <a:t>Целочисленные</a:t>
                      </a:r>
                      <a:r>
                        <a:rPr lang="ru-RU" b="1" baseline="0" dirty="0" smtClean="0"/>
                        <a:t> переменные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Byte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Short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Integer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Integer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b="1" dirty="0" smtClean="0"/>
                        <a:t>Вещественные</a:t>
                      </a:r>
                      <a:r>
                        <a:rPr lang="ru-RU" b="1" baseline="0" dirty="0" smtClean="0"/>
                        <a:t> переменные (с плавающей запятой)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440">
                <a:tc>
                  <a:txBody>
                    <a:bodyPr/>
                    <a:lstStyle/>
                    <a:p>
                      <a:r>
                        <a:rPr lang="en-US" dirty="0" smtClean="0"/>
                        <a:t>Single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Double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b="1" dirty="0" smtClean="0"/>
                        <a:t>Строковые</a:t>
                      </a:r>
                      <a:r>
                        <a:rPr lang="ru-RU" b="1" baseline="0" dirty="0" smtClean="0"/>
                        <a:t> переменные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b="1" dirty="0" smtClean="0"/>
                        <a:t>Логические</a:t>
                      </a:r>
                      <a:r>
                        <a:rPr lang="ru-RU" b="1" baseline="0" dirty="0" smtClean="0"/>
                        <a:t> переменные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Boolean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Объявление переменных необходимо </a:t>
            </a:r>
            <a:r>
              <a:rPr lang="ru-RU" sz="2400" dirty="0" smtClean="0"/>
              <a:t>для того, </a:t>
            </a:r>
            <a:r>
              <a:rPr lang="ru-RU" sz="2400" b="1" dirty="0" smtClean="0"/>
              <a:t>чтобы исполнитель понимал, какого типа переменные </a:t>
            </a:r>
            <a:r>
              <a:rPr lang="ru-RU" sz="2400" dirty="0" smtClean="0"/>
              <a:t>используются </a:t>
            </a:r>
            <a:r>
              <a:rPr lang="ru-RU" sz="2400" b="1" dirty="0" smtClean="0"/>
              <a:t>в программе.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>
                <a:latin typeface="+mj-lt"/>
                <a:ea typeface="+mj-ea"/>
                <a:cs typeface="+mj-cs"/>
              </a:rPr>
              <a:t>Оператор объявления переменных </a:t>
            </a:r>
            <a:r>
              <a:rPr lang="en-US" sz="2400" b="1" dirty="0">
                <a:latin typeface="+mj-lt"/>
                <a:ea typeface="+mj-ea"/>
                <a:cs typeface="+mj-cs"/>
              </a:rPr>
              <a:t>Dim</a:t>
            </a:r>
            <a:r>
              <a:rPr lang="ru-RU" sz="2400" b="1" dirty="0" smtClean="0">
                <a:latin typeface="+mj-lt"/>
                <a:ea typeface="+mj-ea"/>
                <a:cs typeface="+mj-cs"/>
              </a:rPr>
              <a:t>.</a:t>
            </a:r>
          </a:p>
          <a:p>
            <a:pPr algn="ctr">
              <a:buNone/>
            </a:pPr>
            <a:endParaRPr lang="ru-RU" sz="2400" b="1" dirty="0">
              <a:latin typeface="+mj-lt"/>
              <a:ea typeface="+mj-ea"/>
              <a:cs typeface="+mj-cs"/>
            </a:endParaRPr>
          </a:p>
          <a:p>
            <a:r>
              <a:rPr lang="ru-RU" sz="2000" dirty="0" smtClean="0"/>
              <a:t>Пример: </a:t>
            </a:r>
            <a:r>
              <a:rPr lang="en-US" sz="2000" b="1" dirty="0" smtClean="0"/>
              <a:t>Dim</a:t>
            </a:r>
            <a:r>
              <a:rPr lang="en-US" sz="2000" dirty="0" smtClean="0"/>
              <a:t> A </a:t>
            </a:r>
            <a:r>
              <a:rPr lang="en-US" sz="2000" b="1" dirty="0"/>
              <a:t>As Byte</a:t>
            </a:r>
            <a:r>
              <a:rPr lang="en-US" sz="2000" dirty="0" smtClean="0"/>
              <a:t>, B</a:t>
            </a:r>
            <a:r>
              <a:rPr lang="en-US" sz="2000" b="1" dirty="0"/>
              <a:t> As</a:t>
            </a:r>
            <a:r>
              <a:rPr lang="en-US" sz="2000" dirty="0" smtClean="0"/>
              <a:t> </a:t>
            </a:r>
            <a:r>
              <a:rPr lang="en-US" sz="2000" b="1" dirty="0"/>
              <a:t>Short</a:t>
            </a:r>
            <a:r>
              <a:rPr lang="en-US" sz="2000" dirty="0" smtClean="0"/>
              <a:t>, C </a:t>
            </a:r>
            <a:r>
              <a:rPr lang="en-US" sz="2000" b="1" dirty="0"/>
              <a:t>As Single</a:t>
            </a:r>
            <a:r>
              <a:rPr lang="en-US" sz="2000" dirty="0" smtClean="0"/>
              <a:t>, D </a:t>
            </a:r>
            <a:r>
              <a:rPr lang="en-US" sz="2000" b="1" dirty="0"/>
              <a:t>As String</a:t>
            </a:r>
            <a:r>
              <a:rPr lang="en-US" sz="2000" dirty="0" smtClean="0"/>
              <a:t>, G </a:t>
            </a:r>
            <a:r>
              <a:rPr lang="en-US" sz="2000" b="1" dirty="0"/>
              <a:t>As Boolean</a:t>
            </a:r>
            <a:endParaRPr lang="ru-RU" sz="20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Присваивание переменным значений – </a:t>
            </a:r>
            <a:r>
              <a:rPr lang="ru-RU" sz="2400" dirty="0" smtClean="0"/>
              <a:t>любая</a:t>
            </a:r>
            <a:r>
              <a:rPr lang="ru-RU" sz="2400" b="1" dirty="0" smtClean="0"/>
              <a:t> переменная </a:t>
            </a:r>
            <a:r>
              <a:rPr lang="ru-RU" sz="2400" dirty="0" smtClean="0"/>
              <a:t>может </a:t>
            </a:r>
            <a:r>
              <a:rPr lang="ru-RU" sz="2400" b="1" dirty="0" smtClean="0"/>
              <a:t>получить или изменить</a:t>
            </a:r>
            <a:r>
              <a:rPr lang="ru-RU" sz="2400" dirty="0" smtClean="0"/>
              <a:t> свое </a:t>
            </a:r>
            <a:r>
              <a:rPr lang="ru-RU" sz="2400" b="1" dirty="0" smtClean="0"/>
              <a:t>значения с помощью оператора присваивания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В результате присваивания переменная, </a:t>
            </a:r>
            <a:r>
              <a:rPr lang="ru-RU" sz="2000" b="1" dirty="0" smtClean="0"/>
              <a:t>имя</a:t>
            </a:r>
            <a:r>
              <a:rPr lang="ru-RU" sz="2000" dirty="0" smtClean="0"/>
              <a:t> которой указано </a:t>
            </a:r>
            <a:r>
              <a:rPr lang="ru-RU" sz="2000" b="1" dirty="0" smtClean="0"/>
              <a:t>слева от знака равенства</a:t>
            </a:r>
            <a:r>
              <a:rPr lang="ru-RU" sz="2000" dirty="0" smtClean="0"/>
              <a:t> </a:t>
            </a:r>
            <a:r>
              <a:rPr lang="ru-RU" sz="2000" b="1" dirty="0" smtClean="0"/>
              <a:t>получает</a:t>
            </a:r>
            <a:r>
              <a:rPr lang="ru-RU" sz="2000" dirty="0" smtClean="0"/>
              <a:t> </a:t>
            </a:r>
            <a:r>
              <a:rPr lang="ru-RU" sz="2000" b="1" dirty="0" smtClean="0"/>
              <a:t>значение</a:t>
            </a:r>
            <a:r>
              <a:rPr lang="ru-RU" sz="2000" dirty="0" smtClean="0"/>
              <a:t>, которое указано </a:t>
            </a:r>
            <a:r>
              <a:rPr lang="ru-RU" sz="2000" b="1" dirty="0" smtClean="0"/>
              <a:t>справа</a:t>
            </a:r>
            <a:r>
              <a:rPr lang="ru-RU" sz="2000" dirty="0" smtClean="0"/>
              <a:t> от знака равенства.</a:t>
            </a:r>
          </a:p>
          <a:p>
            <a:pPr>
              <a:buNone/>
            </a:pPr>
            <a:r>
              <a:rPr lang="ru-RU" sz="2000" dirty="0" smtClean="0"/>
              <a:t>Примеры: </a:t>
            </a:r>
          </a:p>
          <a:p>
            <a:r>
              <a:rPr lang="en-US" sz="2000" dirty="0" smtClean="0"/>
              <a:t>A=255</a:t>
            </a:r>
          </a:p>
          <a:p>
            <a:r>
              <a:rPr lang="en-US" sz="2000" dirty="0" smtClean="0"/>
              <a:t>B=-32</a:t>
            </a:r>
          </a:p>
          <a:p>
            <a:r>
              <a:rPr lang="en-US" sz="2000" dirty="0" smtClean="0"/>
              <a:t>C=3.14</a:t>
            </a:r>
          </a:p>
          <a:p>
            <a:r>
              <a:rPr lang="en-US" sz="2000" dirty="0" smtClean="0"/>
              <a:t>D=“</a:t>
            </a:r>
            <a:r>
              <a:rPr lang="ru-RU" sz="2000" dirty="0" smtClean="0"/>
              <a:t>ИНФОРМАТИКА</a:t>
            </a:r>
            <a:r>
              <a:rPr lang="en-US" sz="2000" dirty="0" smtClean="0"/>
              <a:t>”</a:t>
            </a:r>
            <a:endParaRPr lang="ru-RU" sz="2000" dirty="0" smtClean="0"/>
          </a:p>
          <a:p>
            <a:r>
              <a:rPr lang="en-US" sz="2000" dirty="0" smtClean="0"/>
              <a:t>G=True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>Арифметические выражения. </a:t>
            </a:r>
            <a:r>
              <a:rPr lang="ru-RU" sz="2700" dirty="0" smtClean="0"/>
              <a:t>В их</a:t>
            </a:r>
            <a:r>
              <a:rPr lang="ru-RU" sz="2700" dirty="0" smtClean="0"/>
              <a:t> состав могут</a:t>
            </a:r>
            <a:r>
              <a:rPr lang="ru-RU" sz="2700" b="1" dirty="0" smtClean="0"/>
              <a:t> входить переменные числового типа, знаки арифметических операций, числа, математические функции</a:t>
            </a:r>
            <a:br>
              <a:rPr lang="ru-RU" sz="2700" b="1" dirty="0" smtClean="0"/>
            </a:br>
            <a:endParaRPr lang="ru-RU" sz="2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Арифметические выражения записываются по следующим правилам:</a:t>
            </a:r>
          </a:p>
          <a:p>
            <a:r>
              <a:rPr lang="ru-RU" sz="2000" dirty="0" smtClean="0"/>
              <a:t>Нельзя опускать знак умножения между сомножителями и ставить рядом два знака операций.</a:t>
            </a:r>
          </a:p>
          <a:p>
            <a:r>
              <a:rPr lang="ru-RU" sz="2000" dirty="0" smtClean="0"/>
              <a:t>Для обозначения переменных используются буквы латинского алфавита.</a:t>
            </a:r>
          </a:p>
          <a:p>
            <a:r>
              <a:rPr lang="ru-RU" sz="2000" dirty="0" smtClean="0"/>
              <a:t>Операции выполняются в порядке старшинства: сначала вычисление функций, затем возведение в степень, потом умножение и деление и в последнюю очередь — сложение и вычитание.</a:t>
            </a:r>
          </a:p>
          <a:p>
            <a:r>
              <a:rPr lang="ru-RU" sz="2000" dirty="0" smtClean="0"/>
              <a:t>Операции одного старшинства выполняются слева направо.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Строковые выражения. </a:t>
            </a:r>
            <a:r>
              <a:rPr lang="ru-RU" sz="2400" dirty="0" smtClean="0"/>
              <a:t>В их состав входят</a:t>
            </a:r>
            <a:r>
              <a:rPr lang="ru-RU" sz="2400" b="1" dirty="0" smtClean="0"/>
              <a:t> переменные строкового типа, строки и строковые функции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Операция конкатенация – объединение строк или значений строковых переменных в единую строку.</a:t>
            </a:r>
          </a:p>
          <a:p>
            <a:pPr>
              <a:buNone/>
            </a:pPr>
            <a:r>
              <a:rPr lang="ru-RU" sz="2000" dirty="0" smtClean="0"/>
              <a:t>Пример:</a:t>
            </a:r>
          </a:p>
          <a:p>
            <a:pPr>
              <a:buNone/>
            </a:pPr>
            <a:r>
              <a:rPr lang="en-US" sz="2000" dirty="0" err="1" smtClean="0"/>
              <a:t>Stroka</a:t>
            </a:r>
            <a:r>
              <a:rPr lang="en-US" sz="2000" dirty="0" smtClean="0"/>
              <a:t>=Stroka1+Stroka2</a:t>
            </a:r>
          </a:p>
          <a:p>
            <a:pPr>
              <a:buNone/>
            </a:pPr>
            <a:r>
              <a:rPr lang="ru-RU" sz="2000" dirty="0" smtClean="0"/>
              <a:t>или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Stroka</a:t>
            </a:r>
            <a:r>
              <a:rPr lang="en-US" sz="2000" dirty="0" smtClean="0"/>
              <a:t>=Stroka1&amp;Stroka2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Логические выражения. </a:t>
            </a:r>
            <a:r>
              <a:rPr lang="ru-RU" sz="2400" dirty="0" smtClean="0"/>
              <a:t>В их записи могут использоваться </a:t>
            </a:r>
            <a:r>
              <a:rPr lang="ru-RU" sz="2400" b="1" dirty="0" smtClean="0"/>
              <a:t>логические переменные, логические значения, знаки сложения, вычитания, умножения, деления и возведения в степень, операции отношения &lt; (меньше), &lt;= (</a:t>
            </a:r>
            <a:r>
              <a:rPr lang="ru-RU" sz="2400" b="1" dirty="0" err="1" smtClean="0"/>
              <a:t>меньше</a:t>
            </a:r>
            <a:r>
              <a:rPr lang="ru-RU" sz="2400" b="1" dirty="0" smtClean="0"/>
              <a:t> или равно), &gt; (больше), &gt;= (</a:t>
            </a:r>
            <a:r>
              <a:rPr lang="ru-RU" sz="2400" b="1" dirty="0" err="1" smtClean="0"/>
              <a:t>больше</a:t>
            </a:r>
            <a:r>
              <a:rPr lang="ru-RU" sz="2400" b="1" dirty="0" smtClean="0"/>
              <a:t> или равно), = (</a:t>
            </a:r>
            <a:r>
              <a:rPr lang="ru-RU" sz="2400" b="1" dirty="0" err="1" smtClean="0"/>
              <a:t>равно</a:t>
            </a:r>
            <a:r>
              <a:rPr lang="ru-RU" sz="2400" b="1" dirty="0" smtClean="0"/>
              <a:t>), &lt;&gt; (не равно), </a:t>
            </a:r>
            <a:r>
              <a:rPr lang="ru-RU" sz="2400" dirty="0" smtClean="0"/>
              <a:t>а также </a:t>
            </a:r>
            <a:r>
              <a:rPr lang="ru-RU" sz="2400" b="1" dirty="0" smtClean="0"/>
              <a:t>логические операции и, или, не.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Примеры:</a:t>
            </a:r>
          </a:p>
          <a:p>
            <a:r>
              <a:rPr lang="en-US" sz="2000" dirty="0" smtClean="0"/>
              <a:t>5&gt;3=True</a:t>
            </a:r>
          </a:p>
          <a:p>
            <a:r>
              <a:rPr lang="en-US" sz="2000" dirty="0" smtClean="0"/>
              <a:t>“A”=“B”=False</a:t>
            </a:r>
          </a:p>
          <a:p>
            <a:r>
              <a:rPr lang="en-US" sz="2000" dirty="0" smtClean="0"/>
              <a:t>(</a:t>
            </a:r>
            <a:r>
              <a:rPr lang="en-US" sz="2000" dirty="0" smtClean="0"/>
              <a:t>5&gt;3) And (“A”=“B”)=False</a:t>
            </a:r>
          </a:p>
          <a:p>
            <a:r>
              <a:rPr lang="en-US" sz="2000" dirty="0" smtClean="0"/>
              <a:t>(5&gt;3) Or (“A”=“B”)=True</a:t>
            </a:r>
          </a:p>
          <a:p>
            <a:r>
              <a:rPr lang="en-US" sz="2000" dirty="0" smtClean="0"/>
              <a:t>Not (5&gt;3) =False</a:t>
            </a: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Стр. 119-124, п. 4.3, 4.4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482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Переменные: тип, имя, значение Арифметические, строковые и логические выражения</vt:lpstr>
      <vt:lpstr>Переменные – это величины, значение которых может меняться в процессе выполнения программы. Они предназначены для хранения и обработки данных в программе. </vt:lpstr>
      <vt:lpstr>Типы переменных</vt:lpstr>
      <vt:lpstr>Объявление переменных необходимо для того, чтобы исполнитель понимал, какого типа переменные используются в программе.</vt:lpstr>
      <vt:lpstr>Присваивание переменным значений – любая переменная может получить или изменить свое значения с помощью оператора присваивания</vt:lpstr>
      <vt:lpstr>Арифметические выражения. В их состав могут входить переменные числового типа, знаки арифметических операций, числа, математические функции </vt:lpstr>
      <vt:lpstr>Строковые выражения. В их состав входят переменные строкового типа, строки и строковые функции</vt:lpstr>
      <vt:lpstr>Логические выражения. В их записи могут использоваться логические переменные, логические значения, знаки сложения, вычитания, умножения, деления и возведения в степень, операции отношения &lt; (меньше), &lt;= (меньше или равно), &gt; (больше), &gt;= (больше или равно), = (равно), &lt;&gt; (не равно), а также логические операции и, или, не.</vt:lpstr>
      <vt:lpstr>Домашнее задание</vt:lpstr>
      <vt:lpstr>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Переменные: тип, имя, значение Арифметические, строковые и логические выражения</dc:title>
  <dc:creator>user</dc:creator>
  <cp:lastModifiedBy>user</cp:lastModifiedBy>
  <cp:revision>6</cp:revision>
  <dcterms:created xsi:type="dcterms:W3CDTF">2011-02-24T17:23:06Z</dcterms:created>
  <dcterms:modified xsi:type="dcterms:W3CDTF">2011-02-24T18:20:54Z</dcterms:modified>
</cp:coreProperties>
</file>