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58" r:id="rId5"/>
    <p:sldId id="272" r:id="rId6"/>
    <p:sldId id="265" r:id="rId7"/>
    <p:sldId id="273" r:id="rId8"/>
    <p:sldId id="260" r:id="rId9"/>
    <p:sldId id="266" r:id="rId10"/>
    <p:sldId id="259" r:id="rId11"/>
    <p:sldId id="275" r:id="rId12"/>
    <p:sldId id="267" r:id="rId13"/>
    <p:sldId id="268" r:id="rId14"/>
    <p:sldId id="269" r:id="rId15"/>
    <p:sldId id="26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57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&amp;Scy;&amp;kcy;&amp;acy;&amp;chcy;&amp;acy;&amp;tcy;&amp;softcy; &amp;ocy;&amp;bcy;&amp;ocy;&amp;icy; &amp;Kcy;&amp;icy;&amp;rcy;&amp;pcy;&amp;icy;&amp;chcy;&amp;ncy;&amp;acy;&amp;yacy; &amp;scy;&amp;tcy;&amp;iecy;&amp;ncy;&amp;acy; (&amp;Scy;&amp;tcy;&amp;iecy;&amp;ncy;&amp;acy;, &amp;Tcy;&amp;iecy;&amp;kcy;&amp;scy;&amp;tcy;&amp;ucy;&amp;rcy;&amp;acy;, &amp;Kcy;&amp;icy;&amp;rcy;&amp;pcy;&amp;icy;&amp;chcy;) &amp;dcy;&amp;lcy;&amp;yacy; &amp;rcy;&amp;acy;&amp;bcy;&amp;ocy;&amp;chcy;&amp;iecy;&amp;gcy;&amp;ocy; &amp;scy;&amp;tcy;&amp;ocy;&amp;lcy;&amp;acy; 1920&amp;khcy;1536 (5:4) &amp;bcy;&amp;iecy;&amp;scy;&amp;pcy;&amp;lcy;&amp;acy;&amp;tcy;&amp;ncy;&amp;ocy;, &amp;Ocy;&amp;bcy;&amp;ocy;&amp;icy; &amp;Kcy;&amp;icy;&amp;rcy;&amp;pcy;&amp;icy;&amp;chcy;&amp;ncy;&amp;acy;&amp;yacy; &amp;scy;&amp;tcy;&amp;iecy;&amp;ncy;&amp;acy; &amp;Scy;&amp;tcy;&amp;iecy;&amp;ncy;&amp;acy;,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7998"/>
          </a:xfrm>
          <a:prstGeom prst="rect">
            <a:avLst/>
          </a:prstGeom>
          <a:noFill/>
        </p:spPr>
      </p:pic>
      <p:pic>
        <p:nvPicPr>
          <p:cNvPr id="11" name="Picture 2" descr="&amp;Scy;&amp;bcy;&amp;ocy;&amp;rcy;&amp;ncy;&amp;icy;&amp;kcy; &amp;tcy;&amp;iecy;&amp;kcy;&amp;scy;&amp;tcy;&amp;ucy;&amp;rcy; &amp;vcy;&amp;iecy;&amp;rcy;&amp;scy;&amp;icy;&amp;yacy; 8 - &amp;scy;&amp;tcy;&amp;acy;&amp;rcy;&amp;acy;&amp;yacy; &amp;bcy;&amp;ucy;&amp;mcy;&amp;acy;&amp;gcy;&amp;acy; 3Ds Max, V-ray, Photoshop, Maya, 3D &amp;mcy;&amp;ocy;&amp;dcy;&amp;iecy;&amp;lcy;&amp;icy;, &amp;tcy;&amp;iecy;&amp;kcy;&amp;scy;&amp;tcy;&amp;ucy;&amp;rcy;&amp;ycy;, &amp;scy;&amp;tcy;&amp;acy;&amp;tcy;&amp;softcy;&amp;icy;, &amp;ucy;&amp;rcy;&amp;ocy;&amp;kcy;&amp;icy;, &amp;ncy;&amp;ocy;&amp;vcy;&amp;ocy;&amp;scy;&amp;tcy;&amp;icy;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463918" y="-786563"/>
            <a:ext cx="6216165" cy="8360748"/>
          </a:xfrm>
          <a:prstGeom prst="rect">
            <a:avLst/>
          </a:prstGeom>
          <a:noFill/>
        </p:spPr>
      </p:pic>
      <p:pic>
        <p:nvPicPr>
          <p:cNvPr id="12296" name="Picture 8" descr="PSD &amp;icy;&amp;scy;&amp;khcy;&amp;ocy;&amp;dcy;&amp;ncy;&amp;icy;&amp;kcy; &amp;dcy;&amp;lcy;&amp;yacy; &amp;Fcy;&amp;ocy;&amp;tcy;&amp;ocy;&amp;shcy;&amp;ocy;&amp;pcy; - &amp;Rcy;&amp;acy;&amp;scy;&amp;kcy;&amp;rcy;&amp;ycy;&amp;tcy;&amp;acy;&amp;yacy; &amp;kcy;&amp;ncy;&amp;icy;&amp;gcy;&amp;acy; - &amp;kcy;&amp;lcy;&amp;icy;&amp;pcy;&amp;acy;&amp;rcy;&amp;tcy; &amp;ncy;&amp;acy; &amp;pcy;&amp;rcy;&amp;ocy;&amp;zcy;&amp;rcy;&amp;acy;&amp;chcy;&amp;ncy;&amp;ocy;&amp;mcy; &amp;fcy;&amp;ocy;&amp;ncy;&amp;iecy; &quot; &amp;Pcy;&amp;ocy;&amp;rcy;&amp;tcy;&amp;acy;&amp;lcy; &amp;gcy;&amp;rcy;&amp;acy;&amp;fcy;&amp;icy;&amp;kcy;&amp;icy; &amp;icy; &amp;dcy;&amp;icy;&amp;zcy;&amp;acy;&amp;jcy;&amp;ncy;&amp;acy;: &amp;vcy;&amp;iecy;&amp;kcy;&amp;tcy;&amp;ocy;&amp;rcy;&amp;ncy;&amp;ycy;&amp;jcy; &amp;icy; &amp;rcy;&amp;acy;&amp;scy;&amp;tcy;&amp;rcy;&amp;ocy;&amp;vcy;&amp;ycy;&amp;jcy; &amp;kcy;&amp;lcy;&amp;icy;&amp;pcy;&amp;acy;&amp;rcy;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 rot="15767233" flipV="1">
            <a:off x="58108" y="258573"/>
            <a:ext cx="4736108" cy="4291644"/>
          </a:xfrm>
          <a:prstGeom prst="rect">
            <a:avLst/>
          </a:prstGeom>
          <a:noFill/>
        </p:spPr>
      </p:pic>
      <p:pic>
        <p:nvPicPr>
          <p:cNvPr id="18" name="Picture 2" descr="&amp;Pcy;&amp;iecy;&amp;chcy;&amp;acy;&amp;tcy;&amp;ncy;&amp;ycy;&amp;jcy; &amp;ocy;&amp;rcy;&amp;gcy;&amp;acy;&amp;ncy; &amp;shcy;&amp;kcy;&amp;ocy;&amp;lcy;&amp;softcy;&amp;ncy;&amp;ocy;&amp;jcy; &amp;rcy;&amp;iecy;&amp;scy;&amp;pcy;&amp;ucy;&amp;bcy;&amp;lcy;&amp;icy;&amp;kcy;&amp;icy; &quot;&amp;Fcy;&amp;acy;&amp;kcy;&amp;iecy;&amp;lcy;&quot; &amp;gcy;&amp;ocy;&amp;ucy; &amp;scy;&amp;ocy;&amp;shcy; 40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 rot="21171396">
            <a:off x="1968465" y="1135497"/>
            <a:ext cx="2369979" cy="308388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2306" name="Picture 18" descr="&amp;Ncy;&amp;acy;&amp;bcy;&amp;ocy;&amp;rcy; &amp;Gcy;&amp;iecy;&amp;ocy;&amp;rcy;&amp;gcy;&amp;icy;&amp;iecy;&amp;vcy;&amp;scy;&amp;kcy;&amp;icy;&amp;khcy; &amp;lcy;&amp;iecy;&amp;ncy;&amp;tcy;&amp;ocy;&amp;chcy;&amp;iecy;&amp;kcy; &amp;dcy;&amp;lcy;&amp;yacy; &amp;scy;&amp;acy;&amp;jcy;&amp;tcy;&amp;acy; &amp;kcy; &amp;dcy;&amp;ncy;&amp;yucy; 9 &amp;mcy;&amp;acy;&amp;yacy; - &amp;Fcy;&amp;ocy;&amp;rcy;&amp;ucy;&amp;mcy; - &amp;ocy;&amp;bcy;&amp;shchcy;&amp;iecy;&amp;ncy;&amp;icy;&amp;yacy; &amp;ncy;&amp;acy; multiaga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000760" y="5572140"/>
            <a:ext cx="2857500" cy="1466851"/>
          </a:xfrm>
          <a:prstGeom prst="rect">
            <a:avLst/>
          </a:prstGeom>
          <a:noFill/>
        </p:spPr>
      </p:pic>
      <p:pic>
        <p:nvPicPr>
          <p:cNvPr id="8" name="Picture 2" descr="&amp;Scy;&amp;kcy;&amp;acy;&amp;chcy;&amp;acy;&amp;tcy;&amp;softcy; &amp;ocy;&amp;bcy;&amp;ocy;&amp;icy; &amp;Kcy;&amp;icy;&amp;rcy;&amp;pcy;&amp;icy;&amp;chcy;&amp;ncy;&amp;acy;&amp;yacy; &amp;scy;&amp;tcy;&amp;iecy;&amp;ncy;&amp;acy; (&amp;Scy;&amp;tcy;&amp;iecy;&amp;ncy;&amp;acy;, &amp;Tcy;&amp;iecy;&amp;kcy;&amp;scy;&amp;tcy;&amp;ucy;&amp;rcy;&amp;acy;, &amp;Kcy;&amp;icy;&amp;rcy;&amp;pcy;&amp;icy;&amp;chcy;) &amp;dcy;&amp;lcy;&amp;yacy; &amp;rcy;&amp;acy;&amp;bcy;&amp;ocy;&amp;chcy;&amp;iecy;&amp;gcy;&amp;ocy; &amp;scy;&amp;tcy;&amp;ocy;&amp;lcy;&amp;acy; 1920&amp;khcy;1536 (5:4) &amp;bcy;&amp;iecy;&amp;scy;&amp;pcy;&amp;lcy;&amp;acy;&amp;tcy;&amp;ncy;&amp;ocy;, &amp;Ocy;&amp;bcy;&amp;ocy;&amp;icy; &amp;Kcy;&amp;icy;&amp;rcy;&amp;pcy;&amp;icy;&amp;chcy;&amp;ncy;&amp;acy;&amp;yacy; &amp;scy;&amp;tcy;&amp;iecy;&amp;ncy;&amp;acy; &amp;Scy;&amp;tcy;&amp;iecy;&amp;ncy;&amp;acy;,"/>
          <p:cNvPicPr>
            <a:picLocks noChangeAspect="1" noChangeArrowheads="1"/>
          </p:cNvPicPr>
          <p:nvPr userDrawn="1"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-4" y="-1"/>
            <a:ext cx="9144004" cy="6858001"/>
          </a:xfrm>
          <a:prstGeom prst="frame">
            <a:avLst>
              <a:gd name="adj1" fmla="val 5026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2300" name="Picture 12" descr="&amp;Gcy;&amp;vcy;&amp;ocy;&amp;zcy;&amp;dcy;&amp;icy;&amp;kcy;&amp;icy; - &amp;lcy;&amp;ucy;&amp;chcy;&amp;shcy;&amp;icy;&amp;iecy; &amp;kcy;&amp;acy;&amp;rcy;&amp;tcy;&amp;icy;&amp;ncy;&amp;kcy;&amp;icy; &amp;icy; &amp;scy;&amp;acy;&amp;mcy;&amp;ycy;&amp;iecy; &amp;kcy;&amp;rcy;&amp;acy;&amp;scy;&amp;icy;&amp;vcy;&amp;ycy;&amp;iecy; &amp;fcy;&amp;ocy;&amp;tcy;&amp;ocy; &amp;scy; &amp;gcy;&amp;vcy;&amp;ocy;&amp;zcy;&amp;dcy;&amp;icy;&amp;kcy;&amp;acy;&amp;mcy;&amp;icy;"/>
          <p:cNvPicPr>
            <a:picLocks noChangeAspect="1" noChangeArrowheads="1"/>
          </p:cNvPicPr>
          <p:nvPr userDrawn="1"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5855012" flipV="1">
            <a:off x="-68380" y="3211597"/>
            <a:ext cx="2442019" cy="1733818"/>
          </a:xfrm>
          <a:prstGeom prst="rect">
            <a:avLst/>
          </a:prstGeom>
          <a:noFill/>
        </p:spPr>
      </p:pic>
      <p:pic>
        <p:nvPicPr>
          <p:cNvPr id="22" name="Picture 2" descr="&amp;Pcy;&amp;icy;&amp;scy;&amp;softcy;&amp;mcy;&amp;ocy; &amp;lcy;&amp;yucy;&amp;bcy;&amp;icy;&amp;mcy;&amp;ocy;&amp;mcy;&amp;ucy; &amp;vcy; &amp;acy;&amp;rcy;&amp;mcy;&amp;icy;&amp;yucy; - &amp;vcy;&amp;acy;&amp;zhcy;&amp;ncy;&amp;ocy;&amp;iecy; &amp;pcy;&amp;ocy;&amp;scy;&amp;lcy;&amp;acy;&amp;ncy;&amp;icy;&amp;iecy; &amp;lcy;&amp;yucy;&amp;bcy;&amp;vcy;&amp;icy;"/>
          <p:cNvPicPr>
            <a:picLocks noChangeAspect="1" noChangeArrowheads="1"/>
          </p:cNvPicPr>
          <p:nvPr userDrawn="1"/>
        </p:nvPicPr>
        <p:blipFill>
          <a:blip r:embed="rId8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 rot="3256652">
            <a:off x="767430" y="5044022"/>
            <a:ext cx="1563771" cy="1812261"/>
          </a:xfrm>
          <a:prstGeom prst="rect">
            <a:avLst/>
          </a:prstGeom>
          <a:noFill/>
        </p:spPr>
      </p:pic>
      <p:pic>
        <p:nvPicPr>
          <p:cNvPr id="12308" name="Picture 20" descr="&amp;Mcy;&amp;ocy;&amp;jukcy; &amp;Bcy;&amp;iecy;&amp;zcy;&amp;iukcy;&amp;mcy;&amp;iecy;&amp;ncy;&amp;ncy;&amp;iecy; - &amp;Scy;&amp;tcy;&amp;ocy;&amp;rcy;&amp;iukcy;&amp;ncy;&amp;kcy;&amp;acy; &amp;pcy;&amp;acy;&amp;mcy;'&amp;yacy;&amp;tcy;&amp;iukcy;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86446" y="4500570"/>
            <a:ext cx="3099521" cy="211929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39CDF1-85E2-4F2E-B80D-88643FBC6CE2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F8150B-FDF6-4E0B-B298-162700440D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39CDF1-85E2-4F2E-B80D-88643FBC6CE2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F8150B-FDF6-4E0B-B298-162700440D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9 &amp;Mcy;&amp;acy;&amp;yacy; &amp;Dcy;&amp;iecy;&amp;ncy;&amp;softcy; &amp;Pcy;&amp;ocy;&amp;bcy;&amp;iecy;&amp;dcy;&amp;ycy; - &amp;rcy;&amp;acy;&amp;scy;&amp;tcy;&amp;rcy;&amp;ocy;&amp;vcy;&amp;ycy;&amp;jcy; &amp;kcy;&amp;lcy;&amp;icy;&amp;pcy;&amp;acy;&amp;rcy;&amp;tcy; &quot; ALLDAY - &amp;ncy;&amp;acy;&amp;rcy;&amp;ocy;&amp;dcy;&amp;ncy;&amp;ycy;&amp;jcy; &amp;scy;&amp;acy;&amp;jcy;&amp;tcy; &amp;ocy; &amp;dcy;&amp;icy;&amp;zcy;&amp;acy;&amp;jcy;&amp;ncy;&amp;iecy;"/>
          <p:cNvPicPr>
            <a:picLocks noChangeAspect="1" noChangeArrowheads="1"/>
          </p:cNvPicPr>
          <p:nvPr userDrawn="1"/>
        </p:nvPicPr>
        <p:blipFill>
          <a:blip r:embed="rId2" cstate="print">
            <a:lum contrast="20000"/>
          </a:blip>
          <a:srcRect l="1991" t="602"/>
          <a:stretch>
            <a:fillRect/>
          </a:stretch>
        </p:blipFill>
        <p:spPr bwMode="auto">
          <a:xfrm rot="20279160">
            <a:off x="466561" y="4846909"/>
            <a:ext cx="2374446" cy="180793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&amp;Gcy;&amp;vcy;&amp;ocy;&amp;zcy;&amp;dcy;&amp;icy;&amp;kcy;&amp;icy; - &amp;lcy;&amp;ucy;&amp;chcy;&amp;shcy;&amp;icy;&amp;iecy; &amp;kcy;&amp;acy;&amp;rcy;&amp;tcy;&amp;icy;&amp;ncy;&amp;kcy;&amp;icy; &amp;icy; &amp;scy;&amp;acy;&amp;mcy;&amp;ycy;&amp;iecy; &amp;kcy;&amp;rcy;&amp;acy;&amp;scy;&amp;icy;&amp;vcy;&amp;ycy;&amp;iecy; &amp;fcy;&amp;ocy;&amp;tcy;&amp;ocy; &amp;scy; &amp;gcy;&amp;vcy;&amp;ocy;&amp;zcy;&amp;dcy;&amp;icy;&amp;kcy;&amp;acy;&amp;mcy;&amp;icy;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904323" flipV="1">
            <a:off x="1594446" y="5168361"/>
            <a:ext cx="1782657" cy="1119171"/>
          </a:xfrm>
          <a:prstGeom prst="rect">
            <a:avLst/>
          </a:prstGeom>
          <a:noFill/>
        </p:spPr>
      </p:pic>
      <p:pic>
        <p:nvPicPr>
          <p:cNvPr id="8" name="Picture 2" descr="&amp;Pcy;&amp;icy;&amp;scy;&amp;softcy;&amp;mcy;&amp;ocy; &amp;lcy;&amp;yucy;&amp;bcy;&amp;icy;&amp;mcy;&amp;ocy;&amp;mcy;&amp;ucy; &amp;vcy; &amp;acy;&amp;rcy;&amp;mcy;&amp;icy;&amp;yucy; - &amp;vcy;&amp;acy;&amp;zhcy;&amp;ncy;&amp;ocy;&amp;iecy; &amp;pcy;&amp;ocy;&amp;scy;&amp;lcy;&amp;acy;&amp;ncy;&amp;icy;&amp;iecy; &amp;lcy;&amp;yucy;&amp;bcy;&amp;vcy;&amp;icy;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 rot="3256652">
            <a:off x="386356" y="5100437"/>
            <a:ext cx="1472610" cy="170661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&amp;Mcy;&amp;ocy;&amp;jukcy; &amp;Bcy;&amp;iecy;&amp;zcy;&amp;iukcy;&amp;mcy;&amp;iecy;&amp;ncy;&amp;ncy;&amp;iecy; - &amp;Scy;&amp;tcy;&amp;ocy;&amp;rcy;&amp;iukcy;&amp;ncy;&amp;kcy;&amp;acy; &amp;pcy;&amp;acy;&amp;mcy;'&amp;yacy;&amp;tcy;&amp;iukcy;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214290"/>
            <a:ext cx="2286016" cy="156306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0" descr="&amp;Mcy;&amp;ocy;&amp;jukcy; &amp;Bcy;&amp;iecy;&amp;zcy;&amp;iukcy;&amp;mcy;&amp;iecy;&amp;ncy;&amp;ncy;&amp;iecy; - &amp;Scy;&amp;tcy;&amp;ocy;&amp;rcy;&amp;iukcy;&amp;ncy;&amp;kcy;&amp;acy; &amp;pcy;&amp;acy;&amp;mcy;'&amp;yacy;&amp;tcy;&amp;iukcy;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4572008"/>
            <a:ext cx="3099521" cy="211929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39CDF1-85E2-4F2E-B80D-88643FBC6CE2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F8150B-FDF6-4E0B-B298-162700440D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39CDF1-85E2-4F2E-B80D-88643FBC6CE2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F8150B-FDF6-4E0B-B298-162700440D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39CDF1-85E2-4F2E-B80D-88643FBC6CE2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F8150B-FDF6-4E0B-B298-162700440D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39CDF1-85E2-4F2E-B80D-88643FBC6CE2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F8150B-FDF6-4E0B-B298-162700440D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&amp;Scy;&amp;kcy;&amp;acy;&amp;chcy;&amp;acy;&amp;tcy;&amp;softcy; &amp;ocy;&amp;bcy;&amp;ocy;&amp;icy; &amp;Kcy;&amp;icy;&amp;rcy;&amp;pcy;&amp;icy;&amp;chcy;&amp;ncy;&amp;acy;&amp;yacy; &amp;scy;&amp;tcy;&amp;iecy;&amp;ncy;&amp;acy; (&amp;Scy;&amp;tcy;&amp;iecy;&amp;ncy;&amp;acy;, &amp;Tcy;&amp;iecy;&amp;kcy;&amp;scy;&amp;tcy;&amp;ucy;&amp;rcy;&amp;acy;, &amp;Kcy;&amp;icy;&amp;rcy;&amp;pcy;&amp;icy;&amp;chcy;) &amp;dcy;&amp;lcy;&amp;yacy; &amp;rcy;&amp;acy;&amp;bcy;&amp;ocy;&amp;chcy;&amp;iecy;&amp;gcy;&amp;ocy; &amp;scy;&amp;tcy;&amp;ocy;&amp;lcy;&amp;acy; 1920&amp;khcy;1536 (5:4) &amp;bcy;&amp;iecy;&amp;scy;&amp;pcy;&amp;lcy;&amp;acy;&amp;tcy;&amp;ncy;&amp;ocy;, &amp;Ocy;&amp;bcy;&amp;ocy;&amp;icy; &amp;Kcy;&amp;icy;&amp;rcy;&amp;pcy;&amp;icy;&amp;chcy;&amp;ncy;&amp;acy;&amp;yacy; &amp;scy;&amp;tcy;&amp;iecy;&amp;ncy;&amp;acy; &amp;Scy;&amp;tcy;&amp;iecy;&amp;ncy;&amp;acy;,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" y="0"/>
            <a:ext cx="9144000" cy="6857998"/>
          </a:xfrm>
          <a:prstGeom prst="rect">
            <a:avLst/>
          </a:prstGeom>
          <a:noFill/>
        </p:spPr>
      </p:pic>
      <p:pic>
        <p:nvPicPr>
          <p:cNvPr id="10" name="Picture 2" descr="&amp;Scy;&amp;bcy;&amp;ocy;&amp;rcy;&amp;ncy;&amp;icy;&amp;kcy; &amp;tcy;&amp;iecy;&amp;kcy;&amp;scy;&amp;tcy;&amp;ucy;&amp;rcy; &amp;vcy;&amp;iecy;&amp;rcy;&amp;scy;&amp;icy;&amp;yacy; 8 - &amp;scy;&amp;tcy;&amp;acy;&amp;rcy;&amp;acy;&amp;yacy; &amp;bcy;&amp;ucy;&amp;mcy;&amp;acy;&amp;gcy;&amp;acy; 3Ds Max, V-ray, Photoshop, Maya, 3D &amp;mcy;&amp;ocy;&amp;dcy;&amp;iecy;&amp;lcy;&amp;icy;, &amp;tcy;&amp;iecy;&amp;kcy;&amp;scy;&amp;tcy;&amp;ucy;&amp;rcy;&amp;ycy;, &amp;scy;&amp;tcy;&amp;acy;&amp;tcy;&amp;softcy;&amp;icy;, &amp;ucy;&amp;rcy;&amp;ocy;&amp;kcy;&amp;icy;, &amp;ncy;&amp;ocy;&amp;vcy;&amp;ocy;&amp;scy;&amp;tcy;&amp;icy;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 rot="5400000">
            <a:off x="1438612" y="-795726"/>
            <a:ext cx="6269279" cy="8432187"/>
          </a:xfrm>
          <a:prstGeom prst="rect">
            <a:avLst/>
          </a:prstGeom>
          <a:noFill/>
        </p:spPr>
      </p:pic>
      <p:pic>
        <p:nvPicPr>
          <p:cNvPr id="11" name="Picture 18" descr="&amp;Ncy;&amp;acy;&amp;bcy;&amp;ocy;&amp;rcy; &amp;Gcy;&amp;iecy;&amp;ocy;&amp;rcy;&amp;gcy;&amp;icy;&amp;iecy;&amp;vcy;&amp;scy;&amp;kcy;&amp;icy;&amp;khcy; &amp;lcy;&amp;iecy;&amp;ncy;&amp;tcy;&amp;ocy;&amp;chcy;&amp;iecy;&amp;kcy; &amp;dcy;&amp;lcy;&amp;yacy; &amp;scy;&amp;acy;&amp;jcy;&amp;tcy;&amp;acy; &amp;kcy; &amp;dcy;&amp;ncy;&amp;yucy; 9 &amp;mcy;&amp;acy;&amp;yacy; - &amp;Fcy;&amp;ocy;&amp;rcy;&amp;ucy;&amp;mcy; - &amp;ocy;&amp;bcy;&amp;shchcy;&amp;iecy;&amp;ncy;&amp;icy;&amp;yacy; &amp;ncy;&amp;acy; multiaga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6000760" y="5572140"/>
            <a:ext cx="2857500" cy="1466851"/>
          </a:xfrm>
          <a:prstGeom prst="rect">
            <a:avLst/>
          </a:prstGeom>
          <a:noFill/>
        </p:spPr>
      </p:pic>
      <p:pic>
        <p:nvPicPr>
          <p:cNvPr id="9" name="Picture 2" descr="&amp;Scy;&amp;kcy;&amp;acy;&amp;chcy;&amp;acy;&amp;tcy;&amp;softcy; &amp;ocy;&amp;bcy;&amp;ocy;&amp;icy; &amp;Kcy;&amp;icy;&amp;rcy;&amp;pcy;&amp;icy;&amp;chcy;&amp;ncy;&amp;acy;&amp;yacy; &amp;scy;&amp;tcy;&amp;iecy;&amp;ncy;&amp;acy; (&amp;Scy;&amp;tcy;&amp;iecy;&amp;ncy;&amp;acy;, &amp;Tcy;&amp;iecy;&amp;kcy;&amp;scy;&amp;tcy;&amp;ucy;&amp;rcy;&amp;acy;, &amp;Kcy;&amp;icy;&amp;rcy;&amp;pcy;&amp;icy;&amp;chcy;) &amp;dcy;&amp;lcy;&amp;yacy; &amp;rcy;&amp;acy;&amp;bcy;&amp;ocy;&amp;chcy;&amp;iecy;&amp;gcy;&amp;ocy; &amp;scy;&amp;tcy;&amp;ocy;&amp;lcy;&amp;acy; 1920&amp;khcy;1536 (5:4) &amp;bcy;&amp;iecy;&amp;scy;&amp;pcy;&amp;lcy;&amp;acy;&amp;tcy;&amp;ncy;&amp;ocy;, &amp;Ocy;&amp;bcy;&amp;ocy;&amp;icy; &amp;Kcy;&amp;icy;&amp;rcy;&amp;pcy;&amp;icy;&amp;chcy;&amp;ncy;&amp;acy;&amp;yacy; &amp;scy;&amp;tcy;&amp;iecy;&amp;ncy;&amp;acy; &amp;Scy;&amp;tcy;&amp;iecy;&amp;ncy;&amp;acy;,"/>
          <p:cNvPicPr>
            <a:picLocks noChangeAspect="1" noChangeArrowheads="1"/>
          </p:cNvPicPr>
          <p:nvPr userDrawn="1"/>
        </p:nvPicPr>
        <p:blipFill>
          <a:blip r:embed="rId13" cstate="print">
            <a:lum contrast="10000"/>
          </a:blip>
          <a:srcRect/>
          <a:stretch>
            <a:fillRect/>
          </a:stretch>
        </p:blipFill>
        <p:spPr bwMode="auto">
          <a:xfrm>
            <a:off x="0" y="-1"/>
            <a:ext cx="9144004" cy="6858001"/>
          </a:xfrm>
          <a:prstGeom prst="frame">
            <a:avLst>
              <a:gd name="adj1" fmla="val 5026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55976" y="548680"/>
            <a:ext cx="4211992" cy="455509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СЛЕД ВОЙНЫ В МОЕЙ СЕМЬЕ</a:t>
            </a:r>
          </a:p>
          <a:p>
            <a:pPr algn="ctr"/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НОМИНАЦИЯ: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«МНЕ ВЫПАЛА ЧЕСТЬ ПРИКОСНУТЬСЯ К ПОБЕДЕ»</a:t>
            </a:r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19832" y="5733256"/>
            <a:ext cx="3758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СЕМЬЯ КОЛЕСНИКОВЫХ,П.ТУНГАЛА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https://sun5-3.userapi.com/KRApsLmqELNUvdsiNR2eNuN7VewE7r0xIZ40cQ/OaZG1U4wvW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56830" y="1519525"/>
            <a:ext cx="4275475" cy="633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sun5-4.userapi.com/rirhA3VAhxe1arByAE09ipLXWfpXILjgvzWiQg/Te7zwQHWJk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86" r="3303" b="10094"/>
          <a:stretch/>
        </p:blipFill>
        <p:spPr bwMode="auto">
          <a:xfrm rot="20422753">
            <a:off x="433885" y="845307"/>
            <a:ext cx="4387199" cy="3767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sun5-3.userapi.com/koS_h_AHnPWIkDAXkUkAXMT7bHHPHnDP6wM8yA/eByRpmv0EG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2" t="2462" r="7108" b="4257"/>
          <a:stretch/>
        </p:blipFill>
        <p:spPr bwMode="auto">
          <a:xfrm>
            <a:off x="5199164" y="176460"/>
            <a:ext cx="3600400" cy="534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https://sun5-3.userapi.com/KRApsLmqELNUvdsiNR2eNuN7VewE7r0xIZ40cQ/OaZG1U4wvW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56830" y="1519525"/>
            <a:ext cx="4275475" cy="633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sun5-4.userapi.com/rirhA3VAhxe1arByAE09ipLXWfpXILjgvzWiQg/Te7zwQHWJk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86" r="3303" b="10094"/>
          <a:stretch/>
        </p:blipFill>
        <p:spPr bwMode="auto">
          <a:xfrm rot="20422753">
            <a:off x="433885" y="845307"/>
            <a:ext cx="4387199" cy="3767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sun5-3.userapi.com/koS_h_AHnPWIkDAXkUkAXMT7bHHPHnDP6wM8yA/eByRpmv0EG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2" t="2462" r="7108" b="4257"/>
          <a:stretch/>
        </p:blipFill>
        <p:spPr bwMode="auto">
          <a:xfrm>
            <a:off x="5199164" y="176460"/>
            <a:ext cx="3600400" cy="534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0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4641581"/>
            <a:ext cx="5308970" cy="7265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 descr="https://sun5-4.userapi.com/Ug2fDlO06S0MYi_XITiT4ZqcQmCPrqXsR2I5tw/cVSvz7BkEC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8" t="2202" r="9983" b="1986"/>
          <a:stretch/>
        </p:blipFill>
        <p:spPr bwMode="auto">
          <a:xfrm>
            <a:off x="18864" y="44624"/>
            <a:ext cx="4680520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sun5-4.userapi.com/-onZgqSIy9e3Rq42HGpUB1TPhcXiB4SwI2ljDg/WFBQ6ptQcO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2" t="2379" r="8299" b="1252"/>
          <a:stretch/>
        </p:blipFill>
        <p:spPr bwMode="auto">
          <a:xfrm>
            <a:off x="4860033" y="116632"/>
            <a:ext cx="4104456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59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08377"/>
            <a:ext cx="8229600" cy="1143000"/>
          </a:xfrm>
        </p:spPr>
        <p:txBody>
          <a:bodyPr/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Сейчас моего прадеда, Фёдора Иосифовича уже нет в живых(27.06.2000г)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память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нём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навсегда останется в страничке нашей семейной истории и служит нам примером силы, отваги, мужества и любви к своей Родине!</a:t>
            </a:r>
            <a:r>
              <a:rPr lang="ru-RU" sz="4000" dirty="0"/>
              <a:t> </a:t>
            </a:r>
          </a:p>
        </p:txBody>
      </p:sp>
      <p:pic>
        <p:nvPicPr>
          <p:cNvPr id="9218" name="Picture 2" descr="https://sun5-3.userapi.com/w2RS-CcJt4iH9pgzWcIi58FJBg_yfjJe6Ljp0w/Ki-MRjRPqM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6632"/>
            <a:ext cx="6480720" cy="337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54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476672"/>
            <a:ext cx="80648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anose="020B0604030504040204" pitchFamily="34" charset="0"/>
              </a:rPr>
              <a:t>В этом году мы отмечаем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anose="020B0604030504040204" pitchFamily="34" charset="0"/>
              </a:rPr>
              <a:t>75-ую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anose="020B0604030504040204" pitchFamily="34" charset="0"/>
              </a:rPr>
              <a:t>годовщину Победы в Великой Отечественной войне. Наш долг - сохранить историческую память о подвигах участников, ветеранов Великой Отечественной Войны и тружеников тыла.   Мы все должны гордиться нашими предками, которые спасли мир от фашистского ига, отстояли независимость нашей Родины. Мы обязаны помнить, какой ценой досталась Победа, и чтить их память.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5877272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НИКТО НЕ </a:t>
            </a:r>
            <a:r>
              <a:rPr lang="ru-RU" b="1" dirty="0" smtClean="0">
                <a:solidFill>
                  <a:srgbClr val="C00000"/>
                </a:solidFill>
              </a:rPr>
              <a:t>ЗАБЫТ, НИЧТО </a:t>
            </a:r>
            <a:r>
              <a:rPr lang="ru-RU" b="1" dirty="0">
                <a:solidFill>
                  <a:srgbClr val="C00000"/>
                </a:solidFill>
              </a:rPr>
              <a:t>НЕ </a:t>
            </a:r>
            <a:r>
              <a:rPr lang="ru-RU" b="1" dirty="0" smtClean="0">
                <a:solidFill>
                  <a:srgbClr val="C00000"/>
                </a:solidFill>
              </a:rPr>
              <a:t>ЗАБЫТО…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29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900igr.net/up/datas/170475/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39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ru-RU" sz="3600" b="1" dirty="0"/>
              <a:t>Великая Отечественная война! Как давно это было для нас и как недавно для истории. Великая война и Великая трагедия для нашего народа. Наверное, не осталось и семьи, которая не была бы задета этой кровопролитной войной. С каждым днём становится всё меньше и меньше свидетелей тех дней. Пока живы ветераны и труженики тыла, их знают и помнят, но многих уже нет с нами.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06388" y="476672"/>
            <a:ext cx="353356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</a:t>
            </a:r>
            <a:r>
              <a:rPr lang="ru-RU" sz="2800" dirty="0"/>
              <a:t>Я</a:t>
            </a:r>
            <a:r>
              <a:rPr lang="ru-RU" sz="2800" dirty="0" smtClean="0"/>
              <a:t> </a:t>
            </a:r>
            <a:r>
              <a:rPr lang="ru-RU" sz="2800"/>
              <a:t>бы </a:t>
            </a:r>
            <a:r>
              <a:rPr lang="ru-RU" sz="2800" smtClean="0"/>
              <a:t>хотел </a:t>
            </a:r>
            <a:r>
              <a:rPr lang="ru-RU" sz="2800" dirty="0"/>
              <a:t>рассказать о своем </a:t>
            </a:r>
            <a:r>
              <a:rPr lang="ru-RU" sz="2800" dirty="0" smtClean="0"/>
              <a:t>прадедушке </a:t>
            </a:r>
            <a:r>
              <a:rPr lang="ru-RU" sz="2800" dirty="0"/>
              <a:t>– </a:t>
            </a:r>
            <a:r>
              <a:rPr lang="ru-RU" sz="2800" b="1" u="sng" dirty="0" smtClean="0"/>
              <a:t>Фёдоре Иосифовиче </a:t>
            </a:r>
            <a:r>
              <a:rPr lang="ru-RU" sz="2800" b="1" u="sng" dirty="0" err="1" smtClean="0"/>
              <a:t>Сизове</a:t>
            </a:r>
            <a:r>
              <a:rPr lang="ru-RU" sz="2800" dirty="0" smtClean="0"/>
              <a:t>, </a:t>
            </a:r>
            <a:r>
              <a:rPr lang="ru-RU" sz="2800" dirty="0"/>
              <a:t>которого уже нет в живых, но он с нами благодаря памяти, потому, что он оставил свой след в жизни как и многие </a:t>
            </a:r>
            <a:r>
              <a:rPr lang="ru-RU" sz="2800" dirty="0" smtClean="0"/>
              <a:t>другие, </a:t>
            </a:r>
            <a:r>
              <a:rPr lang="ru-RU" sz="2800" dirty="0"/>
              <a:t>прошедшие суровое испытание войной.</a:t>
            </a:r>
          </a:p>
        </p:txBody>
      </p:sp>
      <p:pic>
        <p:nvPicPr>
          <p:cNvPr id="4" name="Рисунок 3" descr="C:\Users\Mayron\Desktop\20200122_18541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82" y="471601"/>
            <a:ext cx="4879032" cy="56066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838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373" y="548680"/>
            <a:ext cx="8229600" cy="1143000"/>
          </a:xfrm>
        </p:spPr>
        <p:txBody>
          <a:bodyPr/>
          <a:lstStyle/>
          <a:p>
            <a:pPr algn="r"/>
            <a:r>
              <a:rPr lang="ru-RU" sz="3200" b="1" dirty="0" smtClean="0"/>
              <a:t>Родился 27.04.1914г. в Казахской ССР, в </a:t>
            </a:r>
            <a:r>
              <a:rPr lang="ru-RU" sz="3200" b="1" dirty="0" err="1" smtClean="0"/>
              <a:t>п.Щербакты</a:t>
            </a:r>
            <a:r>
              <a:rPr lang="ru-RU" sz="3200" b="1" dirty="0" smtClean="0"/>
              <a:t>.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Работал в совхозе «сосновский» </a:t>
            </a:r>
            <a:br>
              <a:rPr lang="ru-RU" sz="3600" dirty="0" smtClean="0"/>
            </a:br>
            <a:r>
              <a:rPr lang="ru-RU" sz="3600" dirty="0" smtClean="0"/>
              <a:t>МТС «Медник» - ремонтировал </a:t>
            </a:r>
            <a:r>
              <a:rPr lang="ru-RU" sz="3600" dirty="0"/>
              <a:t>т</a:t>
            </a:r>
            <a:r>
              <a:rPr lang="ru-RU" sz="3600" dirty="0" smtClean="0"/>
              <a:t>рактора</a:t>
            </a:r>
            <a:endParaRPr lang="ru-RU" sz="3600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74373" y="2564904"/>
            <a:ext cx="5400600" cy="489654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dirty="0" smtClean="0"/>
              <a:t>Свой военный путь начал 16.07.1941г.  </a:t>
            </a:r>
          </a:p>
          <a:p>
            <a:pPr algn="l"/>
            <a:r>
              <a:rPr lang="ru-RU" sz="3600" dirty="0" smtClean="0"/>
              <a:t>Дома его остались </a:t>
            </a:r>
          </a:p>
          <a:p>
            <a:pPr algn="l"/>
            <a:r>
              <a:rPr lang="ru-RU" sz="3600" dirty="0" smtClean="0"/>
              <a:t>ждать жена и </a:t>
            </a:r>
          </a:p>
          <a:p>
            <a:pPr algn="l"/>
            <a:r>
              <a:rPr lang="ru-RU" sz="3600" dirty="0" smtClean="0"/>
              <a:t>маленькая дочь(моя бабушка)</a:t>
            </a:r>
            <a:endParaRPr lang="ru-RU" sz="3600" dirty="0"/>
          </a:p>
        </p:txBody>
      </p:sp>
      <p:pic>
        <p:nvPicPr>
          <p:cNvPr id="2050" name="Picture 2" descr="https://sun4-15.userapi.com/JY0K3yhas2Bgm9LZnguIETch2Xn4dCzN93wQxw/62G_at84lT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068960"/>
            <a:ext cx="3437113" cy="316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95936" y="620688"/>
            <a:ext cx="4572000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Roboto"/>
              </a:rPr>
              <a:t>Звание: ст. сержант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>
                <a:latin typeface="Roboto"/>
              </a:rPr>
              <a:t>в РККА с 16.07.1941 </a:t>
            </a:r>
            <a:r>
              <a:rPr lang="ru-RU" sz="2000" b="1" dirty="0" smtClean="0">
                <a:latin typeface="Roboto"/>
              </a:rPr>
              <a:t>года</a:t>
            </a:r>
          </a:p>
          <a:p>
            <a:pPr algn="ctr"/>
            <a:r>
              <a:rPr lang="ru-RU" sz="2000" b="1" dirty="0">
                <a:latin typeface="Roboto"/>
              </a:rPr>
              <a:t> Место призыва: </a:t>
            </a:r>
            <a:r>
              <a:rPr lang="ru-RU" sz="2000" b="1" dirty="0" err="1">
                <a:latin typeface="Roboto"/>
              </a:rPr>
              <a:t>Цюрупинский</a:t>
            </a:r>
            <a:r>
              <a:rPr lang="ru-RU" sz="2000" b="1" dirty="0">
                <a:latin typeface="Roboto"/>
              </a:rPr>
              <a:t> РВК, Казахская ССР, Павлодарская обл., </a:t>
            </a:r>
            <a:r>
              <a:rPr lang="ru-RU" sz="2000" b="1" dirty="0" err="1">
                <a:latin typeface="Roboto"/>
              </a:rPr>
              <a:t>Цюрупинский</a:t>
            </a:r>
            <a:r>
              <a:rPr lang="ru-RU" sz="2000" b="1" dirty="0">
                <a:latin typeface="Roboto"/>
              </a:rPr>
              <a:t> р-н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8263" y="4920977"/>
            <a:ext cx="35152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Roboto"/>
              </a:rPr>
              <a:t>Место службы: 25 </a:t>
            </a:r>
            <a:r>
              <a:rPr lang="ru-RU" sz="2400" b="1" dirty="0" err="1">
                <a:latin typeface="Roboto"/>
              </a:rPr>
              <a:t>гв</a:t>
            </a:r>
            <a:r>
              <a:rPr lang="ru-RU" sz="2400" b="1" dirty="0">
                <a:latin typeface="Roboto"/>
              </a:rPr>
              <a:t>. мех. полк</a:t>
            </a:r>
            <a:endParaRPr lang="ru-RU" sz="2400" b="1" dirty="0"/>
          </a:p>
        </p:txBody>
      </p:sp>
      <p:pic>
        <p:nvPicPr>
          <p:cNvPr id="3076" name="Picture 4" descr="https://sun4-12.userapi.com/ghkWV1ofvAtBqz26R_Bway24cX96D4ejaCUy8g/wJGePCHAP0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39" y="476672"/>
            <a:ext cx="3652300" cy="350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un4-10.userapi.com/_UIOdlD5umYcnn6-7pPQ2WrpOxK8cg5MVUvT2w/pIEtq1-bBk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142" y="2571801"/>
            <a:ext cx="4248472" cy="328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01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7031"/>
            <a:ext cx="8507288" cy="4464496"/>
          </a:xfrm>
        </p:spPr>
        <p:txBody>
          <a:bodyPr/>
          <a:lstStyle/>
          <a:p>
            <a:pPr algn="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Воевал на Украине. 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Учавствовал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прорыве Блокады Ленинграда.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Тысячи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километров прошагал он по огненным дорогам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войны, освобождая города и сёла от фашистских   захватчиков. </a:t>
            </a:r>
            <a:endParaRPr lang="ru-RU" sz="3200" dirty="0"/>
          </a:p>
        </p:txBody>
      </p:sp>
      <p:pic>
        <p:nvPicPr>
          <p:cNvPr id="4100" name="Picture 4" descr="https://sun5-4.userapi.com/YwvOka5u9vUhSof94EJnU92kMzBJ9XeOYhmZIg/4eYsYRSNgv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485931"/>
            <a:ext cx="4968552" cy="277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3464024"/>
            <a:ext cx="3641068" cy="151216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Мой прадедушка дошёл до Берлина.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87427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84659"/>
            <a:ext cx="5616624" cy="6093296"/>
          </a:xfrm>
        </p:spPr>
        <p:txBody>
          <a:bodyPr/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боях за город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Глейвитц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когда противник перешел в контратаку, и танками была прорвана телефонная связь,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бесперебойно поддерживал радиосвязь между командиром бригады и комбатом,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s://sun5-3.userapi.com/pxsdDjxWyW-6-vz3038xbS6MDgvqPiCr04ypug/9oFWXYKTq_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908720"/>
            <a:ext cx="2184177" cy="2832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23528" y="3458829"/>
            <a:ext cx="8218715" cy="31714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будучи в окружении своим личным автоматом, отражал атаки немецкой пехоты, уничтожив при этом 5 гитлеровцев 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(получил ранение в плечо)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72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/>
          <a:lstStyle/>
          <a:p>
            <a:r>
              <a:rPr lang="ru-RU" b="1" u="sng" dirty="0" smtClean="0"/>
              <a:t>НАГРАДЫ</a:t>
            </a:r>
            <a:endParaRPr lang="ru-RU" b="1" u="sng" dirty="0"/>
          </a:p>
        </p:txBody>
      </p:sp>
      <p:pic>
        <p:nvPicPr>
          <p:cNvPr id="3" name="Рисунок 2" descr="C:\Users\Mayron\Desktop\Orden_Otechestvennoj_vojny_2st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10" y="896379"/>
            <a:ext cx="1685925" cy="16954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522346" y="1318387"/>
            <a:ext cx="541526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latin typeface="Roboto"/>
                <a:ea typeface="Calibri" panose="020F0502020204030204" pitchFamily="34" charset="0"/>
              </a:rPr>
              <a:t>Орден Отечественной </a:t>
            </a:r>
            <a:r>
              <a:rPr lang="ru-RU" sz="2800" b="1" dirty="0" smtClean="0">
                <a:latin typeface="Roboto"/>
                <a:ea typeface="Calibri" panose="020F0502020204030204" pitchFamily="34" charset="0"/>
              </a:rPr>
              <a:t>войны</a:t>
            </a:r>
          </a:p>
          <a:p>
            <a:pPr algn="ctr"/>
            <a:r>
              <a:rPr lang="ru-RU" sz="2800" b="1" dirty="0" smtClean="0">
                <a:latin typeface="Roboto"/>
                <a:ea typeface="Calibri" panose="020F0502020204030204" pitchFamily="34" charset="0"/>
              </a:rPr>
              <a:t> </a:t>
            </a:r>
            <a:r>
              <a:rPr lang="ru-RU" sz="2800" b="1" dirty="0">
                <a:latin typeface="Roboto"/>
                <a:ea typeface="Calibri" panose="020F0502020204030204" pitchFamily="34" charset="0"/>
              </a:rPr>
              <a:t>II степени</a:t>
            </a:r>
            <a:endParaRPr lang="ru-RU" sz="2800" b="1" dirty="0">
              <a:latin typeface="Roboto"/>
            </a:endParaRPr>
          </a:p>
        </p:txBody>
      </p:sp>
      <p:pic>
        <p:nvPicPr>
          <p:cNvPr id="6146" name="Picture 2" descr="http://podvignaroda.ru/img/awards/new/Medal_Za_Boevye_zaslug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90" y="2803144"/>
            <a:ext cx="1327134" cy="1510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806" y="3034958"/>
            <a:ext cx="54218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Roboto"/>
              </a:rPr>
              <a:t>Медаль «За боевые заслуги»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37126" y="3563987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000" dirty="0">
                <a:solidFill>
                  <a:srgbClr val="000000"/>
                </a:solidFill>
                <a:latin typeface="Roboto"/>
              </a:rPr>
              <a:t>58/н</a:t>
            </a:r>
          </a:p>
          <a:p>
            <a:pPr algn="r"/>
            <a:r>
              <a:rPr lang="ru-RU" sz="2000" dirty="0">
                <a:solidFill>
                  <a:srgbClr val="000000"/>
                </a:solidFill>
                <a:latin typeface="Roboto"/>
              </a:rPr>
              <a:t>13.10.1945</a:t>
            </a:r>
            <a:endParaRPr lang="ru-RU" sz="2000" b="0" i="0" dirty="0">
              <a:solidFill>
                <a:srgbClr val="000000"/>
              </a:solidFill>
              <a:effectLst/>
              <a:latin typeface="Roboto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59832" y="2121852"/>
            <a:ext cx="51492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>
                <a:solidFill>
                  <a:srgbClr val="333333"/>
                </a:solidFill>
                <a:latin typeface="Roboto"/>
              </a:rPr>
              <a:t>№ наградного документа: 85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333333"/>
                </a:solidFill>
                <a:latin typeface="Roboto"/>
              </a:rPr>
              <a:t>Дата наградного документа: 06.04.1985</a:t>
            </a:r>
            <a:endParaRPr lang="ru-RU" sz="2000" dirty="0"/>
          </a:p>
        </p:txBody>
      </p:sp>
      <p:pic>
        <p:nvPicPr>
          <p:cNvPr id="6148" name="Picture 4" descr="http://podvignaroda.ru/img/awards/new/Medal_Za_oboronu_Leningrad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653136"/>
            <a:ext cx="1242530" cy="142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202593" y="4653136"/>
            <a:ext cx="63049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Roboto"/>
              </a:rPr>
              <a:t>Медаль «За оборону Ленинграда»</a:t>
            </a:r>
            <a:endParaRPr lang="ru-RU" sz="28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24336" y="5090515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000" dirty="0">
                <a:latin typeface="Roboto Condensed"/>
              </a:rPr>
              <a:t>Акт</a:t>
            </a:r>
          </a:p>
          <a:p>
            <a:pPr algn="r"/>
            <a:r>
              <a:rPr lang="ru-RU" sz="2000" dirty="0">
                <a:latin typeface="Roboto"/>
              </a:rPr>
              <a:t>От: 06.07.1943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latin typeface="Roboto"/>
              </a:rPr>
              <a:t>Издан: 1078 </a:t>
            </a:r>
            <a:r>
              <a:rPr lang="ru-RU" sz="2000" dirty="0" err="1">
                <a:latin typeface="Roboto"/>
              </a:rPr>
              <a:t>сп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latin typeface="Roboto"/>
              </a:rPr>
              <a:t>Архив: ЦАМО</a:t>
            </a:r>
            <a:endParaRPr lang="ru-RU" sz="2000" b="0" i="0" dirty="0">
              <a:effectLst/>
              <a:latin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036" y="387865"/>
            <a:ext cx="5668822" cy="1143000"/>
          </a:xfrm>
        </p:spPr>
        <p:txBody>
          <a:bodyPr/>
          <a:lstStyle/>
          <a:p>
            <a:pPr algn="l"/>
            <a:r>
              <a:rPr lang="ru-RU" sz="4000" b="1" dirty="0" smtClean="0"/>
              <a:t>После войны вернулся в родной посёлок. Продолжил работу в совхозе.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559599" y="2748948"/>
            <a:ext cx="4300433" cy="320033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/>
              <a:t>На протяжении всей своей жизни писал стихи. Многие из них посвящены войне.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C:\Users\Mayron\Desktop\20200122_18570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665" y="91068"/>
            <a:ext cx="3168352" cy="547260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427984" y="5537307"/>
            <a:ext cx="47160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Некоторые были опубликованы в местной газете «Трибуна»</a:t>
            </a:r>
          </a:p>
        </p:txBody>
      </p:sp>
    </p:spTree>
    <p:extLst>
      <p:ext uri="{BB962C8B-B14F-4D97-AF65-F5344CB8AC3E}">
        <p14:creationId xmlns:p14="http://schemas.microsoft.com/office/powerpoint/2010/main" val="131719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325</Words>
  <Application>Microsoft Office PowerPoint</Application>
  <PresentationFormat>Экран (4:3)</PresentationFormat>
  <Paragraphs>34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MS Reference Sans Serif</vt:lpstr>
      <vt:lpstr>Roboto</vt:lpstr>
      <vt:lpstr>Roboto Condensed</vt:lpstr>
      <vt:lpstr>Times New Roman</vt:lpstr>
      <vt:lpstr>Тема Office</vt:lpstr>
      <vt:lpstr>Презентация PowerPoint</vt:lpstr>
      <vt:lpstr>Великая Отечественная война! Как давно это было для нас и как недавно для истории. Великая война и Великая трагедия для нашего народа. Наверное, не осталось и семьи, которая не была бы задета этой кровопролитной войной. С каждым днём становится всё меньше и меньше свидетелей тех дней. Пока живы ветераны и труженики тыла, их знают и помнят, но многих уже нет с нами. </vt:lpstr>
      <vt:lpstr>Презентация PowerPoint</vt:lpstr>
      <vt:lpstr>Родился 27.04.1914г. в Казахской ССР, в п.Щербакты. Работал в совхозе «сосновский»  МТС «Медник» - ремонтировал трактора</vt:lpstr>
      <vt:lpstr>Презентация PowerPoint</vt:lpstr>
      <vt:lpstr>Воевал на Украине.  Учавствовал в прорыве Блокады Ленинграда. Тысячи километров прошагал он по огненным дорогам войны, освобождая города и сёла от фашистских   захватчиков. </vt:lpstr>
      <vt:lpstr> В боях за город Глейвитц, когда противник перешел в контратаку, и танками была прорвана телефонная связь,  бесперебойно поддерживал радиосвязь между командиром бригады и комбатом,  </vt:lpstr>
      <vt:lpstr>НАГРАДЫ</vt:lpstr>
      <vt:lpstr>После войны вернулся в родной посёлок. Продолжил работу в совхозе. </vt:lpstr>
      <vt:lpstr>Презентация PowerPoint</vt:lpstr>
      <vt:lpstr>Презентация PowerPoint</vt:lpstr>
      <vt:lpstr>Презентация PowerPoint</vt:lpstr>
      <vt:lpstr>Сейчас моего прадеда, Фёдора Иосифовича уже нет в живых(27.06.2000г) Но память о нём навсегда останется в страничке нашей семейной истории и служит нам примером силы, отваги, мужества и любви к своей Родине! 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Ардашева Л  А</cp:lastModifiedBy>
  <cp:revision>41</cp:revision>
  <dcterms:created xsi:type="dcterms:W3CDTF">2015-03-27T09:30:08Z</dcterms:created>
  <dcterms:modified xsi:type="dcterms:W3CDTF">2020-05-14T04:05:54Z</dcterms:modified>
</cp:coreProperties>
</file>