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4" r:id="rId19"/>
    <p:sldId id="285" r:id="rId20"/>
    <p:sldId id="277" r:id="rId21"/>
    <p:sldId id="276" r:id="rId22"/>
    <p:sldId id="286" r:id="rId23"/>
    <p:sldId id="281" r:id="rId24"/>
    <p:sldId id="282" r:id="rId25"/>
    <p:sldId id="278" r:id="rId26"/>
    <p:sldId id="279" r:id="rId27"/>
    <p:sldId id="280" r:id="rId28"/>
    <p:sldId id="283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0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068-C955-4FB2-8545-446E02CE43A2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C1A3-0D0F-4721-AC5E-226BBCEBA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068-C955-4FB2-8545-446E02CE43A2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C1A3-0D0F-4721-AC5E-226BBCEBA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068-C955-4FB2-8545-446E02CE43A2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C1A3-0D0F-4721-AC5E-226BBCEBA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068-C955-4FB2-8545-446E02CE43A2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C1A3-0D0F-4721-AC5E-226BBCEBA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068-C955-4FB2-8545-446E02CE43A2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C1A3-0D0F-4721-AC5E-226BBCEBA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068-C955-4FB2-8545-446E02CE43A2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C1A3-0D0F-4721-AC5E-226BBCEBA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068-C955-4FB2-8545-446E02CE43A2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C1A3-0D0F-4721-AC5E-226BBCEBA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068-C955-4FB2-8545-446E02CE43A2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C1A3-0D0F-4721-AC5E-226BBCEBA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068-C955-4FB2-8545-446E02CE43A2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C1A3-0D0F-4721-AC5E-226BBCEBA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068-C955-4FB2-8545-446E02CE43A2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C1A3-0D0F-4721-AC5E-226BBCEBA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068-C955-4FB2-8545-446E02CE43A2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C1A3-0D0F-4721-AC5E-226BBCEBA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78068-C955-4FB2-8545-446E02CE43A2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0C1A3-0D0F-4721-AC5E-226BBCEBA2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205883"/>
            <a:ext cx="89644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«Права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ребёнка</a:t>
            </a:r>
            <a:r>
              <a:rPr lang="ru-RU" sz="5400" b="1" i="1" dirty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обязанности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родителей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" descr="hello_html_646974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280920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5.infourok.ru/uploads/ex/0288/00045bcf-47d1c98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ristor.ru/wp-content/uploads/2019/09/%D0%A0%D0%B8%D1%81%D1%83%D0%BD%D0%BE%D0%BA-%D0%BD%D0%B0-%D1%82%D0%B5%D0%BC%D1%83-%D0%BF%D1%80%D0%B0%D0%B2%D0%B0-%D1%80%D0%B5%D0%B1%D0%B5%D0%BD%D0%BA%D0%B0-%D0%B2-%D1%80%D0%B8%D1%81%D1%83%D0%BD%D0%BA%D0%B0%D1%85-%D0%B4%D0%B5%D1%82%D0%B5%D0%B9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0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3.infourok.ru/uploads/ex/10e7/0001ab0e-464945eb/img7.jpg"/>
          <p:cNvPicPr>
            <a:picLocks noChangeAspect="1" noChangeArrowheads="1"/>
          </p:cNvPicPr>
          <p:nvPr/>
        </p:nvPicPr>
        <p:blipFill>
          <a:blip r:embed="rId2" cstate="print"/>
          <a:srcRect l="3538" t="10500" r="8263"/>
          <a:stretch>
            <a:fillRect/>
          </a:stretch>
        </p:blipFill>
        <p:spPr bwMode="auto">
          <a:xfrm>
            <a:off x="0" y="-1"/>
            <a:ext cx="9144000" cy="6908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nsportal.ru/sites/default/files/2013/01/25/skazki_o_prava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07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nsportal.ru/sites/default/files/2013/01/25/skazki_o_pravah_2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nsportal.ru/sites/default/files/2013/01/25/skazki_o_pravah_4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nsportal.ru/sites/default/files/2013/01/25/skazki_o_pravah_5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nsportal.ru/sites/default/files/2013/01/25/skazki_o_pravah_23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v.900igr.net:10/datas/pravo/Konventsija-OON-o-pravakh-rebjonka/0010-010-Rebjonkom-javljaetsja-kazhdyj-chelovek-do-dostizhenija-18-letnego-vozra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ds04.infourok.ru/uploads/ex/0973/0000ccc2-a58db801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2.infourok.ru/uploads/ex/0254/000188f3-fed064c4/img1.jpg"/>
          <p:cNvPicPr>
            <a:picLocks noChangeAspect="1" noChangeArrowheads="1"/>
          </p:cNvPicPr>
          <p:nvPr/>
        </p:nvPicPr>
        <p:blipFill>
          <a:blip r:embed="rId2" cstate="print"/>
          <a:srcRect l="5347" r="2604" b="7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s04.infourok.ru/uploads/ex/0c52/000403f1-7503ce86/1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lide-share.ru/slide/45291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v.900igr.net:10/datas/pravo/Konventsija-OON-o-pravakh-rebjonka/0020-020-Pravo-svobodno-vyrazhat-mn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v.900igr.net:10/datas/pravo/Konventsija-OON-o-pravakh-rebjonka/0021-021-Pravo-vyskazyvat-svojo-mn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fs00.infourok.ru/images/doc/104/122970/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lide-share.ru/slide/45291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4.infourok.ru/uploads/ex/0973/0000ccc2-a58db801/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s04.infourok.ru/uploads/ex/0973/0000ccc2-a58db801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5083855"/>
            <a:ext cx="9144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ru-RU" sz="26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26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Verdana" pitchFamily="34" charset="0"/>
                <a:cs typeface="Arial" pitchFamily="34" charset="0"/>
              </a:rPr>
              <a:t>Многие мамы и папы часто  задумываются, хороший ли я родитель? Кто вы для своего чада - друг, подруга или строгий воспитатель? А может быть, вы готовы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Verdana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Verdana" pitchFamily="34" charset="0"/>
                <a:cs typeface="Arial" pitchFamily="34" charset="0"/>
              </a:rPr>
              <a:t>пожертвовать всем ради любимого чада?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Verdana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Verdana" pitchFamily="34" charset="0"/>
                <a:cs typeface="Arial" pitchFamily="34" charset="0"/>
              </a:rPr>
              <a:t>Как узнать, какой вы – мудрый родитель, добрый ли или строгий, понимающий или равнодушный? Пройдите тест, </a:t>
            </a:r>
            <a:r>
              <a:rPr lang="ru-RU" b="1" dirty="0" smtClean="0">
                <a:ea typeface="Verdana" pitchFamily="34" charset="0"/>
              </a:rPr>
              <a:t> </a:t>
            </a:r>
            <a:r>
              <a:rPr lang="ru-RU" b="1" dirty="0">
                <a:ea typeface="Verdana" pitchFamily="34" charset="0"/>
              </a:rPr>
              <a:t>ответив на вопросы (да, нет, иногда).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Verdana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43010" name="Picture 2" descr="ваены вын.jpg"/>
          <p:cNvPicPr>
            <a:picLocks noChangeAspect="1" noChangeArrowheads="1"/>
          </p:cNvPicPr>
          <p:nvPr/>
        </p:nvPicPr>
        <p:blipFill>
          <a:blip r:embed="rId4" cstate="print"/>
          <a:srcRect t="3353" b="3729"/>
          <a:stretch>
            <a:fillRect/>
          </a:stretch>
        </p:blipFill>
        <p:spPr bwMode="auto">
          <a:xfrm>
            <a:off x="755576" y="0"/>
            <a:ext cx="7518530" cy="5227936"/>
          </a:xfrm>
          <a:prstGeom prst="rect">
            <a:avLst/>
          </a:prstGeom>
          <a:noFill/>
        </p:spPr>
      </p:pic>
    </p:spTree>
    <p:controls>
      <p:control spid="43011" name="DefaultOcx" r:id="rId2" imgW="914400" imgH="304920"/>
    </p:controls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67544" y="301677"/>
            <a:ext cx="84249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Тест «Хороший ли я родитель?»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Проверьте себя, ответив на вопросы (да, нет, иногда).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Следите ли вы за статьями в журналах, программами телевидения и радио по вопросам воспитания? Читаете ли время от времени книги на эту тему?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Ваш ребенок совершил поступок. Задумываетесь ли вы в этом случае, не является ли его поведение результатом вашего воспитания?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Единодушны ли вы с вашим супругом в воспитании детей?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Если ребенок предлагает вам свою помощь, примете ли вы ее, даже если при этом дело может задержаться, а то и вовсе остановиться?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Используете ли вы форму запрета или приказа только тогда, когда это действительно необходимо?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Считаете ли вы, что последовательность есть один из основных педагогических принципов?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Сознаете ли вы, что среда, окружающая ребенка, оказывает на него существенное влияние?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Признаете ли вы, что спорт и физкультура имеют большое значение для гармоничного развития ребенка?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Сумеете ли вы не приказать своему ребенку, а попросить его о чем-либо?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Неприятно ли вам отделываться от ребенка фразой типа: "У меня нет времени" или "Подожди, пока я закончу работу?"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 каждый ответ «да» запишите себе 2 очка, за ответ "иногда" – 1, за ответ «нет» - 0.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myslide.ru/documents_4/26be0822e5b28a11d6ff4290b43ff3d8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95536" y="377097"/>
            <a:ext cx="81369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 теперь подведем результаты: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Менее 6 очков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О настоящем воспитании вы имеет довольно смутное представление. И хотя говорят, что начать никогда не поздно, советуем вам не уповать на эту поговорку, а, не мешкая, заняться улучшением своих знаний в этой области.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От 7 до 14 очков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Вы не делаете крупных ошибок в воспитании, но все же вам есть, над чем задуматься. А начать можно с того, что ближайший выходной полностью посвятить детям, забыв на время приятелей и производственные проблемы. И будьте уверены, дети вас полностью за это вознаградят.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Более 15 очков.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Вы вполне справляетесь со своими родительскими обязанностями. И тем не менее подумайте, можно ли еще кое-что улучшить?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ds04.infourok.ru/uploads/ex/0d36/000145b5-5c29a509/1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s://fs.znanio.ru/methodology/images/35/ad/35ad141633d69f5190044bb575cef800bb11ac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http://70.alschool.kz/uploads/posts/2016-10/1475685158_slayd1.jpg"/>
          <p:cNvPicPr>
            <a:picLocks noChangeAspect="1" noChangeArrowheads="1"/>
          </p:cNvPicPr>
          <p:nvPr/>
        </p:nvPicPr>
        <p:blipFill>
          <a:blip r:embed="rId3" cstate="print"/>
          <a:srcRect l="79434" t="83599" r="3438" b="12201"/>
          <a:stretch>
            <a:fillRect/>
          </a:stretch>
        </p:blipFill>
        <p:spPr bwMode="auto">
          <a:xfrm>
            <a:off x="3059832" y="5445224"/>
            <a:ext cx="2088232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https://multiurok.ru/img/267602/image_5a71a8c29e0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309320"/>
          </a:xfrm>
          <a:prstGeom prst="rect">
            <a:avLst/>
          </a:prstGeom>
          <a:noFill/>
        </p:spPr>
      </p:pic>
      <p:pic>
        <p:nvPicPr>
          <p:cNvPr id="5" name="Picture 2" descr="http://900igr.net/up/datas/208936/022.jpg"/>
          <p:cNvPicPr>
            <a:picLocks noChangeAspect="1" noChangeArrowheads="1"/>
          </p:cNvPicPr>
          <p:nvPr/>
        </p:nvPicPr>
        <p:blipFill>
          <a:blip r:embed="rId3" cstate="print"/>
          <a:srcRect l="15268" t="5590" r="49159" b="20173"/>
          <a:stretch>
            <a:fillRect/>
          </a:stretch>
        </p:blipFill>
        <p:spPr bwMode="auto">
          <a:xfrm>
            <a:off x="3275856" y="3615711"/>
            <a:ext cx="2304256" cy="32422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093296"/>
            <a:ext cx="3275856" cy="7647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6093296"/>
            <a:ext cx="3563888" cy="7647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900igr.net/up/datas/155101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.ppt-online.org/files/slide/a/AEfbOGga5HXBMRvSYm1LFuPdx7rTZcVe0nyltK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chool30ys.ru/img/424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900igr.net/up/datas/207171/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17b/001732fa-295aedf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bb-reut.ru/img/d8be9679f65f3e9f309c1d8935349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e8c/0000359b-529c0914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341</Words>
  <Application>Microsoft Office PowerPoint</Application>
  <PresentationFormat>Экран (4:3)</PresentationFormat>
  <Paragraphs>21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14</cp:revision>
  <dcterms:created xsi:type="dcterms:W3CDTF">2020-03-17T06:45:56Z</dcterms:created>
  <dcterms:modified xsi:type="dcterms:W3CDTF">2020-03-17T08:35:41Z</dcterms:modified>
</cp:coreProperties>
</file>