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901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DE67981-C926-4AC7-AA08-ACFD1CD1FBA1}" styleName="Normal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40000" cmpd="sng">
              <a:solidFill>
                <a:schemeClr val="accent1"/>
              </a:solidFill>
            </a:ln>
          </a:left>
          <a:right>
            <a:ln w="40000" cmpd="sng">
              <a:solidFill>
                <a:schemeClr val="accent1"/>
              </a:solidFill>
            </a:ln>
          </a:right>
          <a:top>
            <a:ln w="40000" cmpd="sng">
              <a:solidFill>
                <a:schemeClr val="accent1"/>
              </a:solidFill>
            </a:ln>
          </a:top>
          <a:bottom>
            <a:ln w="400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5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5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accent1">
          <a:shade val="80000"/>
        </a:schemeClr>
      </a:tcTxStyle>
      <a:tcStyle>
        <a:tcBdr>
          <a:bottom>
            <a:ln w="35400" cmpd="sng">
              <a:solidFill>
                <a:schemeClr val="accent1">
                  <a:shade val="80000"/>
                </a:schemeClr>
              </a:solidFill>
            </a:ln>
          </a:bottom>
        </a:tcBdr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413"/>
    <p:restoredTop sz="88790"/>
  </p:normalViewPr>
  <p:slideViewPr>
    <p:cSldViewPr snapToGrid="0">
      <p:cViewPr varScale="1">
        <p:scale>
          <a:sx n="111" d="100"/>
          <a:sy n="111" d="100"/>
        </p:scale>
        <p:origin x="540" y="192"/>
      </p:cViewPr>
      <p:guideLst>
        <p:guide orient="horz" pos="2157"/>
        <p:guide pos="3839"/>
      </p:guideLst>
    </p:cSldViewPr>
  </p:slideViewPr>
  <p:outlineViewPr>
    <p:cViewPr>
      <p:scale>
        <a:sx n="33" d="100"/>
        <a:sy n="33" d="100"/>
      </p:scale>
      <p:origin x="0" y="6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presProps" Target="presProps.xml"  /><Relationship Id="rId26" Type="http://schemas.openxmlformats.org/officeDocument/2006/relationships/viewProps" Target="viewProps.xml"  /><Relationship Id="rId27" Type="http://schemas.openxmlformats.org/officeDocument/2006/relationships/theme" Target="theme/theme1.xml"  /><Relationship Id="rId28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4B8B7BC-16D7-4B3C-B01D-00C164507536}" type="datetime1">
              <a:rPr lang="ru-RU"/>
              <a:pPr lvl="0">
                <a:defRPr/>
              </a:pPr>
              <a:t>22-04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04B1192-F8FD-4089-9937-AB6D7D8E514E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slideLayout" Target="../slideLayouts/slideLayout14.xml"  /><Relationship Id="rId15" Type="http://schemas.openxmlformats.org/officeDocument/2006/relationships/slideLayout" Target="../slideLayouts/slideLayout15.xml"  /><Relationship Id="rId16" Type="http://schemas.openxmlformats.org/officeDocument/2006/relationships/slideLayout" Target="../slideLayouts/slideLayout16.xml"  /><Relationship Id="rId17" Type="http://schemas.openxmlformats.org/officeDocument/2006/relationships/slideLayout" Target="../slideLayouts/slideLayout17.xml"  /><Relationship Id="rId18" Type="http://schemas.openxmlformats.org/officeDocument/2006/relationships/theme" Target="../theme/theme1.xml"  /><Relationship Id="rId19" Type="http://schemas.openxmlformats.org/officeDocument/2006/relationships/image" Target="../media/image4.pn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5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8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8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7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9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0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1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1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2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3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4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4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4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5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themeOverride" Target="../theme/themeOverride1.xml"  /><Relationship Id="rId3" Type="http://schemas.openxmlformats.org/officeDocument/2006/relationships/image" Target="../media/image7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7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8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9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0.png"  /><Relationship Id="rId3" Type="http://schemas.openxmlformats.org/officeDocument/2006/relationships/image" Target="../media/image11.png"  /><Relationship Id="rId4" Type="http://schemas.openxmlformats.org/officeDocument/2006/relationships/image" Target="../media/image12.png"  /><Relationship Id="rId5" Type="http://schemas.openxmlformats.org/officeDocument/2006/relationships/image" Target="../media/image13.png"  /><Relationship Id="rId6" Type="http://schemas.openxmlformats.org/officeDocument/2006/relationships/image" Target="../media/image14.png"  /><Relationship Id="rId7" Type="http://schemas.openxmlformats.org/officeDocument/2006/relationships/image" Target="../media/image15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6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7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Таня\Desktop\OKTOBER\03 АРттерапия\titul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27" y="0"/>
            <a:ext cx="12192000" cy="6867525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304500" y="996203"/>
            <a:ext cx="9584254" cy="178727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4000" b="1">
                <a:solidFill>
                  <a:srgbClr val="c00000"/>
                </a:solidFill>
              </a:rPr>
              <a:t>А</a:t>
            </a:r>
            <a:r>
              <a:rPr lang="ru-RU" sz="4000" b="1">
                <a:solidFill>
                  <a:srgbClr val="0070c0"/>
                </a:solidFill>
              </a:rPr>
              <a:t>Р</a:t>
            </a:r>
            <a:r>
              <a:rPr lang="ru-RU" sz="4000" b="1">
                <a:solidFill>
                  <a:srgbClr val="00b050"/>
                </a:solidFill>
              </a:rPr>
              <a:t>Т</a:t>
            </a:r>
            <a:r>
              <a:rPr lang="ru-RU" sz="4000" b="1">
                <a:solidFill>
                  <a:srgbClr val="002060"/>
                </a:solidFill>
              </a:rPr>
              <a:t>-</a:t>
            </a:r>
            <a:r>
              <a:rPr lang="ru-RU" sz="4000" b="1">
                <a:solidFill>
                  <a:srgbClr val="ba5ebb"/>
                </a:solidFill>
              </a:rPr>
              <a:t>Т</a:t>
            </a:r>
            <a:r>
              <a:rPr lang="ru-RU" sz="4000" b="1">
                <a:solidFill>
                  <a:srgbClr val="002060"/>
                </a:solidFill>
              </a:rPr>
              <a:t>Е</a:t>
            </a:r>
            <a:r>
              <a:rPr lang="ru-RU" altLang="en-US" sz="4000" b="1">
                <a:solidFill>
                  <a:srgbClr val="002060"/>
                </a:solidFill>
              </a:rPr>
              <a:t>РАПИЯ</a:t>
            </a:r>
            <a:r>
              <a:rPr lang="ru-RU" sz="4000" b="1">
                <a:solidFill>
                  <a:srgbClr val="002060"/>
                </a:solidFill>
              </a:rPr>
              <a:t> </a:t>
            </a:r>
            <a:br>
              <a:rPr lang="en-US" sz="4000" b="1">
                <a:solidFill>
                  <a:srgbClr val="002060"/>
                </a:solidFill>
              </a:rPr>
            </a:br>
            <a:r>
              <a:rPr lang="ru-RU" sz="4000" b="1">
                <a:solidFill>
                  <a:srgbClr val="002060"/>
                </a:solidFill>
              </a:rPr>
              <a:t>как инструмент развития</a:t>
            </a:r>
            <a:r>
              <a:rPr lang="ru-RU" altLang="en-US" sz="4000" b="1">
                <a:solidFill>
                  <a:srgbClr val="002060"/>
                </a:solidFill>
              </a:rPr>
              <a:t> и коррекции</a:t>
            </a:r>
            <a:r>
              <a:rPr lang="ru-RU" sz="4000" b="1">
                <a:solidFill>
                  <a:srgbClr val="002060"/>
                </a:solidFill>
              </a:rPr>
              <a:t> </a:t>
            </a:r>
            <a:br>
              <a:rPr lang="ru-RU" sz="4000" b="1">
                <a:solidFill>
                  <a:srgbClr val="002060"/>
                </a:solidFill>
              </a:rPr>
            </a:br>
            <a:r>
              <a:rPr lang="ru-RU" sz="4000" b="1">
                <a:solidFill>
                  <a:srgbClr val="002060"/>
                </a:solidFill>
              </a:rPr>
              <a:t>личности ребёнка</a:t>
            </a:r>
            <a:endParaRPr lang="ru-RU" sz="4000" b="1">
              <a:solidFill>
                <a:srgbClr val="002060"/>
              </a:solidFill>
            </a:endParaRPr>
          </a:p>
        </p:txBody>
      </p:sp>
      <p:sp>
        <p:nvSpPr>
          <p:cNvPr id="30723" name=""/>
          <p:cNvSpPr txBox="1"/>
          <p:nvPr/>
        </p:nvSpPr>
        <p:spPr>
          <a:xfrm>
            <a:off x="3048000" y="3029902"/>
            <a:ext cx="6096000" cy="1502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lvl="0" indent="0" algn="ctr" defTabSz="58846888" rtl="0" eaLnBrk="1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ru-RU" altLang="en-US" sz="2000" b="1" i="0" baseline="0" mc:Ignorable="hp" hp:hslEmbossed="0">
                <a:solidFill>
                  <a:srgbClr val="0f243e">
                    <a:alpha val="100000"/>
                  </a:srgbClr>
                </a:solidFill>
                <a:latin typeface="Times New Roman"/>
                <a:cs typeface="Times New Roman"/>
              </a:rPr>
              <a:t>Муниципальное казенное образовательное учреждение </a:t>
            </a:r>
            <a:endParaRPr xmlns:mc="http://schemas.openxmlformats.org/markup-compatibility/2006" xmlns:hp="http://schemas.haansoft.com/office/presentation/8.0" kumimoji="0" lang="ru-RU" altLang="en-US" sz="2000" b="1" i="0" baseline="0" mc:Ignorable="hp" hp:hslEmbossed="0">
              <a:solidFill>
                <a:srgbClr val="0f243e">
                  <a:alpha val="100000"/>
                </a:srgbClr>
              </a:solidFill>
              <a:latin typeface="Times New Roman"/>
              <a:cs typeface="Times New Roman"/>
            </a:endParaRPr>
          </a:p>
          <a:p>
            <a:pPr marL="0" lvl="0" indent="0" algn="ctr" defTabSz="58846888" rtl="0" eaLnBrk="1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ru-RU" altLang="en-US" sz="2000" b="1" i="0" baseline="0" mc:Ignorable="hp" hp:hslEmbossed="0">
                <a:solidFill>
                  <a:srgbClr val="0f243e">
                    <a:alpha val="100000"/>
                  </a:srgbClr>
                </a:solidFill>
                <a:latin typeface="Times New Roman"/>
                <a:cs typeface="Times New Roman"/>
              </a:rPr>
              <a:t>Центр психолого-медико-социального сопровождения “Спутник”</a:t>
            </a:r>
            <a:r>
              <a:rPr xmlns:mc="http://schemas.openxmlformats.org/markup-compatibility/2006" xmlns:hp="http://schemas.haansoft.com/office/presentation/8.0" kumimoji="0" lang="ru-RU" altLang="en-US" sz="2000" b="1" i="0" baseline="0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cs typeface="Calibri"/>
              </a:rPr>
              <a:t> </a:t>
            </a:r>
            <a:endParaRPr sz="3200" b="1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Таня\Desktop\OKTOBER\03 АРттерапия\ready\16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11460" y="-9525"/>
            <a:ext cx="12192001" cy="68675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16309" y="803856"/>
            <a:ext cx="6721321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002060"/>
                </a:solidFill>
              </a:rPr>
              <a:t>Арт-терапия как средство коррекции личности ребенка</a:t>
            </a:r>
            <a:endParaRPr lang="ru-RU" sz="3200" b="1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8455" y="2380815"/>
            <a:ext cx="74431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/>
              <a:t>Виды арт-терапии в зависимости от формы организации:</a:t>
            </a:r>
            <a:endParaRPr lang="ru-RU" sz="2000" b="1"/>
          </a:p>
          <a:p>
            <a:pPr marL="342900" indent="-342900">
              <a:buFont typeface="Wingdings"/>
              <a:buChar char="ü"/>
              <a:defRPr/>
            </a:pPr>
            <a:r>
              <a:rPr lang="ru-RU" sz="2000"/>
              <a:t>индивидуальная;</a:t>
            </a:r>
            <a:endParaRPr lang="ru-RU" sz="2000"/>
          </a:p>
          <a:p>
            <a:pPr marL="342900" indent="-342900">
              <a:buFont typeface="Wingdings"/>
              <a:buChar char="ü"/>
              <a:defRPr/>
            </a:pPr>
            <a:r>
              <a:rPr lang="ru-RU" sz="2000"/>
              <a:t>групповая.</a:t>
            </a:r>
            <a:endParaRPr lang="ru-RU" sz="2000"/>
          </a:p>
          <a:p>
            <a:pPr marL="342900" indent="-342900">
              <a:buFont typeface="Wingdings"/>
              <a:buChar char="ü"/>
              <a:defRPr/>
            </a:pPr>
            <a:endParaRPr lang="ru-RU" sz="2000"/>
          </a:p>
          <a:p>
            <a:pPr lvl="0">
              <a:defRPr/>
            </a:pPr>
            <a:r>
              <a:rPr lang="ru-RU" sz="2000" b="1"/>
              <a:t>Арт-терапия оказывает на человека:</a:t>
            </a:r>
            <a:endParaRPr lang="ru-RU" sz="2000" b="1"/>
          </a:p>
          <a:p>
            <a:pPr marL="342900" indent="-342900">
              <a:buFont typeface="Wingdings"/>
              <a:buChar char="ü"/>
              <a:defRPr/>
            </a:pPr>
            <a:r>
              <a:rPr lang="ru-RU" sz="2000"/>
              <a:t>лечебное воздействие;</a:t>
            </a:r>
            <a:endParaRPr lang="ru-RU" sz="2000"/>
          </a:p>
          <a:p>
            <a:pPr marL="342900" indent="-342900">
              <a:buFont typeface="Wingdings"/>
              <a:buChar char="ü"/>
              <a:defRPr/>
            </a:pPr>
            <a:r>
              <a:rPr lang="ru-RU" sz="2000"/>
              <a:t>коррекционное воздействие.</a:t>
            </a:r>
            <a:endParaRPr lang="ru-RU" sz="2000"/>
          </a:p>
          <a:p>
            <a:pPr marL="342900" indent="-342900">
              <a:buFont typeface="Wingdings"/>
              <a:buChar char="ü"/>
              <a:defRPr/>
            </a:pPr>
            <a:endParaRPr lang="ru-RU" sz="2000"/>
          </a:p>
          <a:p>
            <a:pPr lvl="0">
              <a:defRPr/>
            </a:pPr>
            <a:r>
              <a:rPr lang="ru-RU" sz="2000" b="1"/>
              <a:t>Основа для всех видов арт-терапии </a:t>
            </a:r>
            <a:r>
              <a:rPr lang="ru-RU" sz="2000"/>
              <a:t>– </a:t>
            </a:r>
            <a:r>
              <a:rPr lang="ru-RU" sz="2000" b="1"/>
              <a:t>искусство:</a:t>
            </a:r>
            <a:endParaRPr lang="ru-RU" sz="2000" b="1"/>
          </a:p>
          <a:p>
            <a:pPr marL="342900" indent="-342900">
              <a:buFont typeface="Wingdings"/>
              <a:buChar char="ü"/>
              <a:defRPr/>
            </a:pPr>
            <a:r>
              <a:rPr lang="ru-RU" sz="2000"/>
              <a:t>активизирует психические процессы;</a:t>
            </a:r>
            <a:endParaRPr lang="ru-RU" sz="2000"/>
          </a:p>
          <a:p>
            <a:pPr marL="342900" indent="-342900">
              <a:buFont typeface="Wingdings"/>
              <a:buChar char="ü"/>
              <a:defRPr/>
            </a:pPr>
            <a:r>
              <a:rPr lang="ru-RU" sz="2000"/>
              <a:t>оказывает коррекционное воздействие на личность.</a:t>
            </a:r>
            <a:endParaRPr lang="ru-RU" sz="2000"/>
          </a:p>
          <a:p>
            <a:pPr marL="342900" indent="-342900">
              <a:buFont typeface="Wingdings"/>
              <a:buChar char="ü"/>
              <a:defRPr/>
            </a:pP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Таня\Desktop\OKTOBER\03 АРттерапия\ready\16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11460" y="-9525"/>
            <a:ext cx="12192001" cy="68675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58454" y="2096157"/>
            <a:ext cx="877950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ü"/>
              <a:defRPr/>
            </a:pPr>
            <a:r>
              <a:rPr lang="ru-RU" b="1"/>
              <a:t>КАТАРСИСТИЧЕСКАЯ ФУНКЦИЯ</a:t>
            </a:r>
            <a:r>
              <a:rPr lang="ru-RU" sz="2000" b="1"/>
              <a:t>: </a:t>
            </a:r>
            <a:r>
              <a:rPr lang="ru-RU" sz="2000"/>
              <a:t>очищение и освобождение от негативных состояний;</a:t>
            </a:r>
            <a:endParaRPr lang="ru-RU" sz="2000"/>
          </a:p>
          <a:p>
            <a:pPr marL="342900" indent="-342900">
              <a:buFont typeface="Wingdings"/>
              <a:buChar char="ü"/>
              <a:defRPr/>
            </a:pPr>
            <a:endParaRPr lang="ru-RU" sz="2000"/>
          </a:p>
          <a:p>
            <a:pPr marL="342900" indent="-342900">
              <a:buFont typeface="Wingdings"/>
              <a:buChar char="ü"/>
              <a:defRPr/>
            </a:pPr>
            <a:r>
              <a:rPr lang="ru-RU" b="1"/>
              <a:t>РЕГУЛЯТИВНАЯ ФУНКЦИЯ</a:t>
            </a:r>
            <a:r>
              <a:rPr lang="ru-RU" sz="2000" b="1"/>
              <a:t>: </a:t>
            </a:r>
            <a:r>
              <a:rPr lang="ru-RU" sz="2000"/>
              <a:t>снятие нервно-психического напряжения, обеспечение регуляции психосоматических процессов, моделирование положительного психоэмоционального состояния;</a:t>
            </a:r>
            <a:endParaRPr lang="ru-RU" sz="2000"/>
          </a:p>
          <a:p>
            <a:pPr marL="342900" indent="-342900">
              <a:buFont typeface="Wingdings"/>
              <a:buChar char="ü"/>
              <a:defRPr/>
            </a:pPr>
            <a:endParaRPr lang="ru-RU" sz="2000"/>
          </a:p>
          <a:p>
            <a:pPr marL="342900" indent="-342900">
              <a:buFont typeface="Wingdings"/>
              <a:buChar char="ü"/>
              <a:defRPr/>
            </a:pPr>
            <a:r>
              <a:rPr lang="ru-RU" b="1"/>
              <a:t>КОММУНИКАТИВНО-РЕФЛЕКСИВНАЯ ФУНКЦИЯ</a:t>
            </a:r>
            <a:r>
              <a:rPr lang="ru-RU" sz="2000" b="1"/>
              <a:t>: </a:t>
            </a:r>
            <a:br>
              <a:rPr lang="ru-RU" sz="2000" b="1"/>
            </a:br>
            <a:r>
              <a:rPr lang="ru-RU" sz="2000"/>
              <a:t>обеспечение коррекции нарушений общения, формирование</a:t>
            </a:r>
            <a:br>
              <a:rPr lang="ru-RU" sz="2000"/>
            </a:br>
            <a:r>
              <a:rPr lang="ru-RU" sz="2000"/>
              <a:t> адекватного межличностного поведения.</a:t>
            </a:r>
            <a:endParaRPr lang="ru-RU" sz="2000"/>
          </a:p>
          <a:p>
            <a:pPr marL="342900" indent="-342900">
              <a:buFont typeface="Wingdings"/>
              <a:buChar char="ü"/>
              <a:defRPr/>
            </a:pPr>
            <a:endParaRPr lang="ru-RU" sz="2000"/>
          </a:p>
        </p:txBody>
      </p:sp>
      <p:sp>
        <p:nvSpPr>
          <p:cNvPr id="7" name="Прямоугольник 6"/>
          <p:cNvSpPr/>
          <p:nvPr/>
        </p:nvSpPr>
        <p:spPr>
          <a:xfrm>
            <a:off x="3224936" y="910586"/>
            <a:ext cx="6721321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002060"/>
                </a:solidFill>
              </a:rPr>
              <a:t>Функции арт-терапии</a:t>
            </a:r>
            <a:endParaRPr lang="ru-RU" sz="3200" b="1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OKTOBER\03 АРттерапия\ready\5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27" y="-9525"/>
            <a:ext cx="12192000" cy="68675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784" y="2358175"/>
            <a:ext cx="731370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/>
              <a:t>ИЗОТЕРАПИЯ</a:t>
            </a:r>
            <a:r>
              <a:rPr lang="ru-RU" sz="2000"/>
              <a:t> – лечебное воздействие средствами изобразительного искусства.</a:t>
            </a:r>
            <a:endParaRPr lang="ru-RU" sz="2000"/>
          </a:p>
          <a:p>
            <a:pPr lvl="0">
              <a:defRPr/>
            </a:pPr>
            <a:endParaRPr lang="ru-RU" sz="1200"/>
          </a:p>
          <a:p>
            <a:pPr lvl="0">
              <a:defRPr/>
            </a:pPr>
            <a:r>
              <a:rPr lang="ru-RU" sz="2000" b="1"/>
              <a:t>БИБЛИОТЕРАПИЯ</a:t>
            </a:r>
            <a:r>
              <a:rPr lang="ru-RU" sz="2000"/>
              <a:t> – лечебное воздействие чтением.</a:t>
            </a:r>
            <a:endParaRPr lang="ru-RU" sz="2000"/>
          </a:p>
          <a:p>
            <a:pPr lvl="0">
              <a:defRPr/>
            </a:pPr>
            <a:endParaRPr lang="ru-RU" sz="1200"/>
          </a:p>
          <a:p>
            <a:pPr lvl="0">
              <a:defRPr/>
            </a:pPr>
            <a:r>
              <a:rPr lang="ru-RU" sz="2000" b="1"/>
              <a:t>ИМАГОТЕРАПИЯ</a:t>
            </a:r>
            <a:r>
              <a:rPr lang="ru-RU" sz="2000"/>
              <a:t> – лечебное воздействие через образ.</a:t>
            </a:r>
            <a:endParaRPr lang="ru-RU" sz="2000"/>
          </a:p>
          <a:p>
            <a:pPr lvl="0">
              <a:defRPr/>
            </a:pPr>
            <a:endParaRPr lang="ru-RU" sz="1200"/>
          </a:p>
          <a:p>
            <a:pPr lvl="0">
              <a:defRPr/>
            </a:pPr>
            <a:r>
              <a:rPr lang="ru-RU" sz="2000" b="1"/>
              <a:t>МУЗЫКОТЕРАПИЯ</a:t>
            </a:r>
            <a:r>
              <a:rPr lang="ru-RU" sz="2000"/>
              <a:t> – лечебное воздействие через восприятие музыки.</a:t>
            </a:r>
            <a:endParaRPr lang="ru-RU" sz="2000"/>
          </a:p>
          <a:p>
            <a:pPr marL="342900" indent="-342900">
              <a:buFont typeface="Wingdings"/>
              <a:buChar char="ü"/>
              <a:defRPr/>
            </a:pPr>
            <a:endParaRPr lang="ru-RU" sz="1200"/>
          </a:p>
          <a:p>
            <a:pPr lvl="0">
              <a:defRPr/>
            </a:pPr>
            <a:r>
              <a:rPr lang="ru-RU" sz="2000" b="1"/>
              <a:t>ВОКАЛОТЕРАПИЯ </a:t>
            </a:r>
            <a:r>
              <a:rPr lang="ru-RU" sz="2000"/>
              <a:t>– лечение пением.</a:t>
            </a:r>
            <a:endParaRPr lang="ru-RU" sz="2000"/>
          </a:p>
          <a:p>
            <a:pPr lvl="0">
              <a:defRPr/>
            </a:pPr>
            <a:endParaRPr lang="ru-RU" sz="1100"/>
          </a:p>
          <a:p>
            <a:pPr lvl="0">
              <a:defRPr/>
            </a:pPr>
            <a:r>
              <a:rPr lang="ru-RU" sz="2000" b="1"/>
              <a:t>КИНЕЗИТЕРАПИЯ </a:t>
            </a:r>
            <a:r>
              <a:rPr lang="ru-RU" sz="2000"/>
              <a:t>– лечебное воздействие танцами, хореографией и ритмикой.</a:t>
            </a:r>
            <a:endParaRPr lang="ru-RU" sz="2000"/>
          </a:p>
        </p:txBody>
      </p:sp>
      <p:sp>
        <p:nvSpPr>
          <p:cNvPr id="7" name="Прямоугольник 6"/>
          <p:cNvSpPr/>
          <p:nvPr/>
        </p:nvSpPr>
        <p:spPr>
          <a:xfrm>
            <a:off x="2862515" y="1182337"/>
            <a:ext cx="6721321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002060"/>
                </a:solidFill>
              </a:rPr>
              <a:t>Направления арт-терапии</a:t>
            </a:r>
            <a:endParaRPr lang="ru-RU" sz="3200" b="1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Таня\Desktop\OKTOBER\03 АРттерапия\ready\17,1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-9525"/>
            <a:ext cx="12192000" cy="68675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2156" y="3236455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34259f"/>
                </a:solidFill>
              </a:rPr>
              <a:t>ИЗОТЕРАПИЯ</a:t>
            </a:r>
            <a:endParaRPr lang="ru-RU" sz="2000" b="1">
              <a:solidFill>
                <a:srgbClr val="34259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1324" y="1968130"/>
            <a:ext cx="704202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/>
              <a:t>Лечебное воздействие посредством изобразительной </a:t>
            </a:r>
            <a:br>
              <a:rPr lang="ru-RU" sz="2400"/>
            </a:br>
            <a:r>
              <a:rPr lang="ru-RU" sz="2400"/>
              <a:t>деятельности. </a:t>
            </a:r>
            <a:endParaRPr lang="ru-RU" sz="2400"/>
          </a:p>
          <a:p>
            <a:pPr marL="342900" indent="-342900">
              <a:buFont typeface="Wingdings"/>
              <a:buChar char="ü"/>
              <a:defRPr/>
            </a:pPr>
            <a:endParaRPr lang="ru-RU" sz="2400"/>
          </a:p>
          <a:p>
            <a:pPr lvl="0">
              <a:defRPr/>
            </a:pPr>
            <a:r>
              <a:rPr lang="ru-RU" sz="2400" b="1"/>
              <a:t>Направления современной изотерапии:</a:t>
            </a:r>
            <a:endParaRPr lang="ru-RU" sz="2400" b="1"/>
          </a:p>
          <a:p>
            <a:pPr marL="342900" indent="-342900">
              <a:buFont typeface="Wingdings"/>
              <a:buChar char="ü"/>
              <a:defRPr/>
            </a:pPr>
            <a:r>
              <a:rPr lang="ru-RU" sz="2400"/>
              <a:t>использование готовых произведений для анализа и интепретации;</a:t>
            </a:r>
            <a:endParaRPr lang="ru-RU" sz="2400"/>
          </a:p>
          <a:p>
            <a:pPr marL="342900" indent="-342900">
              <a:buFont typeface="Wingdings"/>
              <a:buChar char="ü"/>
              <a:defRPr/>
            </a:pPr>
            <a:endParaRPr lang="ru-RU" sz="2400"/>
          </a:p>
          <a:p>
            <a:pPr marL="342900" indent="-342900">
              <a:buFont typeface="Wingdings"/>
              <a:buChar char="ü"/>
              <a:defRPr/>
            </a:pPr>
            <a:r>
              <a:rPr lang="ru-RU" sz="2400"/>
              <a:t>побуждение к самостоятельной активности </a:t>
            </a:r>
            <a:br>
              <a:rPr lang="ru-RU" sz="2400"/>
            </a:br>
            <a:r>
              <a:rPr lang="ru-RU" sz="2400"/>
              <a:t>в изобразительной деятельности.</a:t>
            </a:r>
            <a:endParaRPr lang="ru-RU" sz="2400"/>
          </a:p>
          <a:p>
            <a:pPr>
              <a:defRPr/>
            </a:pPr>
            <a:endParaRPr lang="ru-RU" sz="2400"/>
          </a:p>
          <a:p>
            <a:pPr>
              <a:defRPr/>
            </a:pPr>
            <a:endParaRPr lang="ru-RU" sz="2000"/>
          </a:p>
        </p:txBody>
      </p:sp>
      <p:sp>
        <p:nvSpPr>
          <p:cNvPr id="9" name="TextBox 8"/>
          <p:cNvSpPr txBox="1"/>
          <p:nvPr/>
        </p:nvSpPr>
        <p:spPr>
          <a:xfrm>
            <a:off x="1525" y="347569"/>
            <a:ext cx="12182476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e-BY" sz="3200" b="1">
                <a:solidFill>
                  <a:srgbClr val="002060"/>
                </a:solidFill>
              </a:rPr>
              <a:t>Направления арт-терапии</a:t>
            </a:r>
            <a:endParaRPr lang="ru-RU" sz="3200" b="1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Таня\Desktop\OKTOBER\03 АРттерапия\18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4763" y="0"/>
            <a:ext cx="12192001" cy="68675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5928" y="2921095"/>
            <a:ext cx="421305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/>
              <a:buChar char="ü"/>
              <a:defRPr/>
            </a:pPr>
            <a:r>
              <a:rPr lang="ru-RU" sz="2000"/>
              <a:t>ребенок овладевает средствами и техникой изображения;</a:t>
            </a:r>
            <a:endParaRPr lang="ru-RU" sz="2000"/>
          </a:p>
          <a:p>
            <a:pPr marL="342900" indent="-342900" algn="just">
              <a:buFont typeface="Wingdings"/>
              <a:buChar char="ü"/>
              <a:defRPr/>
            </a:pPr>
            <a:endParaRPr lang="ru-RU" sz="2000"/>
          </a:p>
          <a:p>
            <a:pPr marL="342900" indent="-342900" algn="just">
              <a:buFont typeface="Wingdings"/>
              <a:buChar char="ü"/>
              <a:defRPr/>
            </a:pPr>
            <a:r>
              <a:rPr lang="ru-RU" sz="2000"/>
              <a:t>основным критерием при анализе рисунка является степень овладения учеником системой изобразительных средств;</a:t>
            </a:r>
            <a:endParaRPr lang="ru-RU" sz="2000"/>
          </a:p>
          <a:p>
            <a:pPr marL="342900" indent="-342900" algn="just">
              <a:buFont typeface="Wingdings"/>
              <a:buChar char="ü"/>
              <a:defRPr/>
            </a:pPr>
            <a:endParaRPr lang="ru-RU" sz="2000"/>
          </a:p>
          <a:p>
            <a:pPr marL="342900" indent="-342900" algn="just">
              <a:buFont typeface="Wingdings"/>
              <a:buChar char="ü"/>
              <a:defRPr/>
            </a:pPr>
            <a:r>
              <a:rPr lang="ru-RU" sz="2000"/>
              <a:t>взрослый обучает новым способам изображения.</a:t>
            </a:r>
            <a:endParaRPr lang="ru-RU" sz="2000"/>
          </a:p>
        </p:txBody>
      </p:sp>
      <p:sp>
        <p:nvSpPr>
          <p:cNvPr id="2" name="Прямоугольник 1"/>
          <p:cNvSpPr/>
          <p:nvPr/>
        </p:nvSpPr>
        <p:spPr>
          <a:xfrm>
            <a:off x="1005926" y="2310685"/>
            <a:ext cx="45581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/>
              <a:t>УЧЕБНОЕ ЗАНЯТИЕ</a:t>
            </a:r>
            <a:endParaRPr lang="ru-RU" b="1"/>
          </a:p>
        </p:txBody>
      </p:sp>
      <p:sp>
        <p:nvSpPr>
          <p:cNvPr id="8" name="TextBox 7"/>
          <p:cNvSpPr txBox="1"/>
          <p:nvPr/>
        </p:nvSpPr>
        <p:spPr>
          <a:xfrm>
            <a:off x="7039155" y="2921095"/>
            <a:ext cx="41707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/>
              <a:buChar char="ü"/>
              <a:defRPr/>
            </a:pPr>
            <a:r>
              <a:rPr lang="ru-RU" sz="2000"/>
              <a:t>ребенок выражает с помощью рисунка конфликтную ситуацию;</a:t>
            </a:r>
            <a:endParaRPr lang="ru-RU" sz="2000"/>
          </a:p>
          <a:p>
            <a:pPr algn="just">
              <a:defRPr/>
            </a:pPr>
            <a:endParaRPr lang="ru-RU" sz="2000"/>
          </a:p>
          <a:p>
            <a:pPr marL="342900" indent="-342900" algn="just">
              <a:buFont typeface="Wingdings"/>
              <a:buChar char="ü"/>
              <a:defRPr/>
            </a:pPr>
            <a:r>
              <a:rPr lang="ru-RU" sz="2000"/>
              <a:t>качество рисунка не является важным критерием оценки;</a:t>
            </a:r>
            <a:endParaRPr lang="ru-RU" sz="2000"/>
          </a:p>
          <a:p>
            <a:pPr marL="342900" indent="-342900" algn="just">
              <a:buFont typeface="Wingdings"/>
              <a:buChar char="ü"/>
              <a:defRPr/>
            </a:pPr>
            <a:endParaRPr lang="ru-RU" sz="2000"/>
          </a:p>
          <a:p>
            <a:pPr marL="342900" indent="-342900" algn="just">
              <a:buFont typeface="Wingdings"/>
              <a:buChar char="ü"/>
              <a:defRPr/>
            </a:pPr>
            <a:r>
              <a:rPr lang="ru-RU" sz="2000"/>
              <a:t>взрослый помогает осознать и разрешить проблему, выразить ее в рисунке.</a:t>
            </a:r>
            <a:endParaRPr lang="ru-RU" sz="2000"/>
          </a:p>
        </p:txBody>
      </p:sp>
      <p:sp>
        <p:nvSpPr>
          <p:cNvPr id="9" name="Прямоугольник 8"/>
          <p:cNvSpPr/>
          <p:nvPr/>
        </p:nvSpPr>
        <p:spPr>
          <a:xfrm>
            <a:off x="6927012" y="2326040"/>
            <a:ext cx="45633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/>
              <a:t>ИЗОТЕРАПИЯ</a:t>
            </a:r>
            <a:endParaRPr lang="ru-RU" b="1"/>
          </a:p>
        </p:txBody>
      </p:sp>
      <p:sp>
        <p:nvSpPr>
          <p:cNvPr id="10" name="TextBox 9"/>
          <p:cNvSpPr txBox="1"/>
          <p:nvPr/>
        </p:nvSpPr>
        <p:spPr>
          <a:xfrm>
            <a:off x="1524" y="347569"/>
            <a:ext cx="12185713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e-BY" sz="3200" b="1">
                <a:solidFill>
                  <a:srgbClr val="002060"/>
                </a:solidFill>
              </a:rPr>
              <a:t>Направления арт-терапии</a:t>
            </a:r>
            <a:endParaRPr lang="ru-RU" sz="3200" b="1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1"/>
    </p:bld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Таня\Desktop\OKTOBER\03 АРттерапия\ready\17,2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8000" y="-9525"/>
            <a:ext cx="12192001" cy="68675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5" y="347569"/>
            <a:ext cx="12182476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e-BY" sz="3200" b="1">
                <a:solidFill>
                  <a:srgbClr val="002060"/>
                </a:solidFill>
              </a:rPr>
              <a:t>Направления арт-терапии</a:t>
            </a:r>
            <a:endParaRPr lang="ru-RU" sz="3200" b="1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156" y="3236455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34259f"/>
                </a:solidFill>
              </a:rPr>
              <a:t>МУЗЫКОТЕРАПИЯ</a:t>
            </a:r>
            <a:endParaRPr lang="ru-RU" sz="2000" b="1">
              <a:solidFill>
                <a:srgbClr val="34259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1324" y="1821488"/>
            <a:ext cx="655032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/>
              <a:t>Психосоматическое воздействие </a:t>
            </a:r>
            <a:r>
              <a:rPr lang="ru-RU" sz="2000"/>
              <a:t>→ влияние на функции организма.</a:t>
            </a:r>
            <a:endParaRPr lang="ru-RU" sz="2000"/>
          </a:p>
          <a:p>
            <a:pPr lvl="0">
              <a:defRPr/>
            </a:pPr>
            <a:endParaRPr lang="ru-RU" sz="2000"/>
          </a:p>
          <a:p>
            <a:pPr lvl="0">
              <a:defRPr/>
            </a:pPr>
            <a:r>
              <a:rPr lang="ru-RU" sz="2000" b="1"/>
              <a:t>Психотерапевтическое воздействие</a:t>
            </a:r>
            <a:r>
              <a:rPr lang="ru-RU" sz="2000"/>
              <a:t> → коррекция нарушений в развитии личности и улучшение психоэмоционального состояния.</a:t>
            </a:r>
            <a:endParaRPr lang="ru-RU" sz="2000"/>
          </a:p>
          <a:p>
            <a:pPr marL="342900" indent="-342900">
              <a:buFont typeface="Wingdings"/>
              <a:buChar char="ü"/>
              <a:defRPr/>
            </a:pPr>
            <a:endParaRPr lang="ru-RU" sz="2000"/>
          </a:p>
          <a:p>
            <a:pPr lvl="0">
              <a:defRPr/>
            </a:pPr>
            <a:r>
              <a:rPr lang="ru-RU" sz="2000" b="1"/>
              <a:t>Влияние музыки на человека:</a:t>
            </a:r>
            <a:endParaRPr lang="ru-RU" sz="2000" b="1"/>
          </a:p>
          <a:p>
            <a:pPr marL="342900" indent="-342900">
              <a:buFont typeface="Wingdings"/>
              <a:buChar char="ü"/>
              <a:defRPr/>
            </a:pPr>
            <a:r>
              <a:rPr lang="ru-RU" sz="2000"/>
              <a:t>регулирование психовегетативных процессов и </a:t>
            </a:r>
            <a:br>
              <a:rPr lang="ru-RU" sz="2000"/>
            </a:br>
            <a:r>
              <a:rPr lang="ru-RU" sz="2000"/>
              <a:t>физиологических функций организма;</a:t>
            </a:r>
            <a:endParaRPr lang="ru-RU" sz="2000"/>
          </a:p>
          <a:p>
            <a:pPr marL="342900" indent="-342900">
              <a:buFont typeface="Wingdings"/>
              <a:buChar char="ü"/>
              <a:defRPr/>
            </a:pPr>
            <a:r>
              <a:rPr lang="ru-RU" sz="2000"/>
              <a:t>регулирование психоэмоционального состояния;</a:t>
            </a:r>
            <a:endParaRPr lang="ru-RU" sz="2000"/>
          </a:p>
          <a:p>
            <a:pPr marL="342900" indent="-342900">
              <a:buFont typeface="Wingdings"/>
              <a:buChar char="ü"/>
              <a:defRPr/>
            </a:pPr>
            <a:r>
              <a:rPr lang="ru-RU" sz="2000"/>
              <a:t>повышение социальной активности;</a:t>
            </a:r>
            <a:endParaRPr lang="ru-RU" sz="2000"/>
          </a:p>
          <a:p>
            <a:pPr marL="342900" indent="-342900">
              <a:buFont typeface="Wingdings"/>
              <a:buChar char="ü"/>
              <a:defRPr/>
            </a:pPr>
            <a:r>
              <a:rPr lang="ru-RU" sz="2000"/>
              <a:t>усвоение новых положительных установок;</a:t>
            </a:r>
            <a:endParaRPr lang="ru-RU" sz="2000"/>
          </a:p>
          <a:p>
            <a:pPr marL="342900" indent="-342900">
              <a:buFont typeface="Wingdings"/>
              <a:buChar char="ü"/>
              <a:defRPr/>
            </a:pPr>
            <a:r>
              <a:rPr lang="ru-RU" sz="2000"/>
              <a:t>активизация творческой деятельности.</a:t>
            </a:r>
            <a:endParaRPr lang="ru-RU" sz="2000"/>
          </a:p>
          <a:p>
            <a:pPr marL="342900" indent="-342900">
              <a:buFont typeface="Wingdings"/>
              <a:buChar char="ü"/>
              <a:defRPr/>
            </a:pPr>
            <a:endParaRPr lang="ru-RU" sz="2000"/>
          </a:p>
          <a:p>
            <a:pPr>
              <a:defRPr/>
            </a:pPr>
            <a:endParaRPr lang="ru-RU" sz="2000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Таня\Desktop\OKTOBER\03 АРттерапия\ready\17,2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8000" y="-9525"/>
            <a:ext cx="12192001" cy="68675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" y="347569"/>
            <a:ext cx="12190475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e-BY" sz="3200" b="1">
                <a:solidFill>
                  <a:srgbClr val="002060"/>
                </a:solidFill>
              </a:rPr>
              <a:t>Направления арт-терапии</a:t>
            </a:r>
            <a:endParaRPr lang="ru-RU" sz="3200" b="1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1324" y="1821488"/>
            <a:ext cx="773214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/>
              <a:t>Музыкотерапия предполагает, что человек: </a:t>
            </a:r>
            <a:endParaRPr lang="ru-RU" sz="2000" b="1"/>
          </a:p>
          <a:p>
            <a:pPr marL="342900" indent="-342900">
              <a:lnSpc>
                <a:spcPct val="150000"/>
              </a:lnSpc>
              <a:buFont typeface="Wingdings"/>
              <a:buChar char="ü"/>
              <a:defRPr/>
            </a:pPr>
            <a:r>
              <a:rPr lang="ru-RU" sz="2000"/>
              <a:t>участвует в музыкотерапевтическом процессе;</a:t>
            </a:r>
            <a:endParaRPr lang="ru-RU" sz="2000"/>
          </a:p>
          <a:p>
            <a:pPr marL="342900" indent="-342900">
              <a:lnSpc>
                <a:spcPct val="150000"/>
              </a:lnSpc>
              <a:buFont typeface="Wingdings"/>
              <a:buChar char="ü"/>
              <a:defRPr/>
            </a:pPr>
            <a:r>
              <a:rPr lang="ru-RU" sz="2000"/>
              <a:t>выражает свое эмоциональное состояние;</a:t>
            </a:r>
            <a:endParaRPr lang="ru-RU" sz="2000"/>
          </a:p>
          <a:p>
            <a:pPr marL="342900" indent="-342900">
              <a:lnSpc>
                <a:spcPct val="150000"/>
              </a:lnSpc>
              <a:buFont typeface="Wingdings"/>
              <a:buChar char="ü"/>
              <a:defRPr/>
            </a:pPr>
            <a:r>
              <a:rPr lang="ru-RU" sz="2000"/>
              <a:t>разрешает внутренний конфликт. </a:t>
            </a:r>
            <a:endParaRPr lang="ru-RU" sz="2000"/>
          </a:p>
          <a:p>
            <a:pPr lvl="0">
              <a:defRPr/>
            </a:pPr>
            <a:endParaRPr lang="ru-RU" sz="2000"/>
          </a:p>
          <a:p>
            <a:pPr>
              <a:lnSpc>
                <a:spcPct val="150000"/>
              </a:lnSpc>
              <a:defRPr/>
            </a:pPr>
            <a:r>
              <a:rPr lang="ru-RU" sz="2000" b="1"/>
              <a:t>Виды музыкотерапии:</a:t>
            </a:r>
            <a:endParaRPr lang="ru-RU" sz="2000" b="1"/>
          </a:p>
          <a:p>
            <a:pPr marL="342900" indent="-342900">
              <a:lnSpc>
                <a:spcPct val="150000"/>
              </a:lnSpc>
              <a:buFont typeface="Wingdings"/>
              <a:buChar char="ü"/>
              <a:defRPr/>
            </a:pPr>
            <a:r>
              <a:rPr lang="ru-RU" sz="2000"/>
              <a:t>вокалотерапия (лечение посредством пения);</a:t>
            </a:r>
            <a:endParaRPr lang="ru-RU" sz="2000"/>
          </a:p>
          <a:p>
            <a:pPr marL="342900" indent="-342900">
              <a:lnSpc>
                <a:spcPct val="150000"/>
              </a:lnSpc>
              <a:buFont typeface="Wingdings"/>
              <a:buChar char="ü"/>
              <a:defRPr/>
            </a:pPr>
            <a:r>
              <a:rPr lang="ru-RU" sz="2000"/>
              <a:t>кинезиотерапия (лечение посредством танца);</a:t>
            </a:r>
            <a:endParaRPr lang="ru-RU" sz="2000"/>
          </a:p>
          <a:p>
            <a:pPr marL="342900" indent="-342900">
              <a:buFont typeface="Wingdings"/>
              <a:buChar char="ü"/>
              <a:defRPr/>
            </a:pPr>
            <a:r>
              <a:rPr lang="ru-RU" sz="2000"/>
              <a:t>инструментальная музыкотерапия (лечение посредством </a:t>
            </a:r>
            <a:br>
              <a:rPr lang="ru-RU" sz="2000"/>
            </a:br>
            <a:r>
              <a:rPr lang="ru-RU" sz="2000"/>
              <a:t>игры на музыкальных инструментах).</a:t>
            </a:r>
            <a:endParaRPr lang="ru-RU" sz="2000"/>
          </a:p>
          <a:p>
            <a:pPr marL="342900" indent="-342900">
              <a:buFont typeface="Wingdings"/>
              <a:buChar char="ü"/>
              <a:defRPr/>
            </a:pPr>
            <a:endParaRPr lang="ru-RU" sz="2000"/>
          </a:p>
          <a:p>
            <a:pPr>
              <a:defRPr/>
            </a:pPr>
            <a:endParaRPr lang="ru-RU" sz="2000"/>
          </a:p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2156" y="3236455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34259f"/>
                </a:solidFill>
              </a:rPr>
              <a:t>МУЗЫКОТЕРАПИЯ</a:t>
            </a:r>
            <a:endParaRPr lang="ru-RU" sz="2000" b="1">
              <a:solidFill>
                <a:srgbClr val="34259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Таня\Desktop\OKTOBER\03 АРттерапия\ready\17,3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7999" y="-9525"/>
            <a:ext cx="12192000" cy="68675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5" y="347569"/>
            <a:ext cx="12182476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e-BY" sz="3200" b="1">
                <a:solidFill>
                  <a:srgbClr val="002060"/>
                </a:solidFill>
              </a:rPr>
              <a:t>Направления арт-терапии</a:t>
            </a:r>
            <a:endParaRPr lang="ru-RU" sz="3200" b="1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156" y="3236455"/>
            <a:ext cx="3286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34259f"/>
                </a:solidFill>
              </a:rPr>
              <a:t>МУЗЫКОИЗОТЕРАПИЯ</a:t>
            </a:r>
            <a:endParaRPr lang="ru-RU" sz="2000" b="1">
              <a:solidFill>
                <a:srgbClr val="34259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1324" y="1950878"/>
            <a:ext cx="773214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/>
              <a:t>Восприятие музыки в сочетании с восприятием произведений изобразительного искусства. </a:t>
            </a:r>
            <a:endParaRPr lang="ru-RU" sz="2400"/>
          </a:p>
          <a:p>
            <a:pPr lvl="0">
              <a:defRPr/>
            </a:pPr>
            <a:endParaRPr lang="ru-RU" sz="2000"/>
          </a:p>
          <a:p>
            <a:pPr lvl="0">
              <a:defRPr/>
            </a:pPr>
            <a:endParaRPr lang="ru-RU" sz="2000"/>
          </a:p>
          <a:p>
            <a:pPr lvl="0">
              <a:defRPr/>
            </a:pPr>
            <a:r>
              <a:rPr lang="ru-RU" sz="2400" b="1"/>
              <a:t>Влияние на человека:</a:t>
            </a:r>
            <a:endParaRPr lang="ru-RU" sz="2400" b="1"/>
          </a:p>
          <a:p>
            <a:pPr lvl="0">
              <a:defRPr/>
            </a:pPr>
            <a:endParaRPr lang="ru-RU" sz="2400" b="1"/>
          </a:p>
          <a:p>
            <a:pPr marL="342900" indent="-342900">
              <a:buFont typeface="Wingdings"/>
              <a:buChar char="ü"/>
              <a:defRPr/>
            </a:pPr>
            <a:r>
              <a:rPr lang="ru-RU" sz="2400"/>
              <a:t>помогает выйти из конфликтной ситуации;</a:t>
            </a:r>
            <a:endParaRPr lang="ru-RU" sz="2400"/>
          </a:p>
          <a:p>
            <a:pPr marL="342900" indent="-342900">
              <a:buFont typeface="Wingdings"/>
              <a:buChar char="ü"/>
              <a:defRPr/>
            </a:pPr>
            <a:endParaRPr lang="ru-RU" sz="2400"/>
          </a:p>
          <a:p>
            <a:pPr marL="342900" indent="-342900">
              <a:buFont typeface="Wingdings"/>
              <a:buChar char="ü"/>
              <a:defRPr/>
            </a:pPr>
            <a:r>
              <a:rPr lang="ru-RU" sz="2400"/>
              <a:t>отвлекает от травмирующих переживаний.</a:t>
            </a:r>
            <a:endParaRPr lang="ru-RU" sz="2400"/>
          </a:p>
          <a:p>
            <a:pPr marL="342900" indent="-342900">
              <a:buFont typeface="Wingdings"/>
              <a:buChar char="ü"/>
              <a:defRPr/>
            </a:pPr>
            <a:endParaRPr lang="ru-RU" sz="2000"/>
          </a:p>
          <a:p>
            <a:pPr>
              <a:defRPr/>
            </a:pPr>
            <a:endParaRPr lang="ru-RU" sz="2000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Таня\Desktop\OKTOBER\03 АРттерапия\ready\17,4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27" y="-9525"/>
            <a:ext cx="12192000" cy="68675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" y="347569"/>
            <a:ext cx="12190475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e-BY" sz="3200" b="1">
                <a:solidFill>
                  <a:srgbClr val="002060"/>
                </a:solidFill>
              </a:rPr>
              <a:t>Направления арт-терапии</a:t>
            </a:r>
            <a:endParaRPr lang="ru-RU" sz="3200" b="1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55263" y="3075057"/>
            <a:ext cx="3752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34259f"/>
                </a:solidFill>
              </a:rPr>
              <a:t>МУЗЫКОЦВЕТО-</a:t>
            </a:r>
            <a:endParaRPr lang="ru-RU" sz="2000" b="1">
              <a:solidFill>
                <a:srgbClr val="34259f"/>
              </a:solidFill>
            </a:endParaRPr>
          </a:p>
          <a:p>
            <a:pPr algn="ctr">
              <a:defRPr/>
            </a:pPr>
            <a:r>
              <a:rPr lang="ru-RU" sz="2000" b="1">
                <a:solidFill>
                  <a:srgbClr val="34259f"/>
                </a:solidFill>
              </a:rPr>
              <a:t>ТЕРАПИЯ</a:t>
            </a:r>
            <a:endParaRPr lang="ru-RU" sz="2000" b="1">
              <a:solidFill>
                <a:srgbClr val="34259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1324" y="1950878"/>
            <a:ext cx="674010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/>
              <a:t>Помогает восстановить свойственное организму человека равновесие, нарушенное болезненным состоянием при помощи музыки и цвета.</a:t>
            </a:r>
            <a:r>
              <a:rPr lang="ru-RU" sz="2400" i="1"/>
              <a:t> </a:t>
            </a:r>
            <a:endParaRPr lang="ru-RU" sz="2400" i="1"/>
          </a:p>
          <a:p>
            <a:pPr lvl="0">
              <a:defRPr/>
            </a:pPr>
            <a:endParaRPr lang="ru-RU" sz="2400" i="1"/>
          </a:p>
          <a:p>
            <a:pPr lvl="0">
              <a:defRPr/>
            </a:pPr>
            <a:r>
              <a:rPr lang="ru-RU" sz="2400" b="1"/>
              <a:t>Воздействие цвета и музыки на человека:</a:t>
            </a:r>
            <a:endParaRPr lang="ru-RU" sz="2400" b="1"/>
          </a:p>
          <a:p>
            <a:pPr marL="342900" indent="-342900">
              <a:lnSpc>
                <a:spcPct val="150000"/>
              </a:lnSpc>
              <a:buFont typeface="Wingdings"/>
              <a:buChar char="ü"/>
              <a:defRPr/>
            </a:pPr>
            <a:r>
              <a:rPr lang="ru-RU" sz="2400"/>
              <a:t>коррекция психофизиологического состояния;</a:t>
            </a:r>
            <a:endParaRPr lang="ru-RU" sz="2400"/>
          </a:p>
          <a:p>
            <a:pPr marL="342900" indent="-342900">
              <a:lnSpc>
                <a:spcPct val="150000"/>
              </a:lnSpc>
              <a:buFont typeface="Wingdings"/>
              <a:buChar char="ü"/>
              <a:defRPr/>
            </a:pPr>
            <a:r>
              <a:rPr lang="ru-RU" sz="2400"/>
              <a:t>коррекция психоэмоционального состояния.</a:t>
            </a:r>
            <a:endParaRPr lang="ru-RU" sz="2400"/>
          </a:p>
          <a:p>
            <a:pPr>
              <a:defRPr/>
            </a:pPr>
            <a:endParaRPr lang="ru-RU" sz="2400"/>
          </a:p>
          <a:p>
            <a:pPr>
              <a:defRPr/>
            </a:pP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Users\Таня\Desktop\OKTOBER\03 АРттерапия\ready\17,8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27" y="-9525"/>
            <a:ext cx="12192000" cy="68675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5" y="347569"/>
            <a:ext cx="12191102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e-BY" sz="3200" b="1">
                <a:solidFill>
                  <a:srgbClr val="002060"/>
                </a:solidFill>
              </a:rPr>
              <a:t>Направления арт-терапии</a:t>
            </a:r>
            <a:endParaRPr lang="ru-RU" sz="3200" b="1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156" y="3227829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34259f"/>
                </a:solidFill>
              </a:rPr>
              <a:t>ИМАГОТЕРАПИЯ</a:t>
            </a:r>
            <a:endParaRPr lang="ru-RU" sz="2000" b="1">
              <a:solidFill>
                <a:srgbClr val="34259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1325" y="1545442"/>
            <a:ext cx="636054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/>
              <a:t>Т</a:t>
            </a:r>
            <a:r>
              <a:rPr lang="be-BY" sz="2400"/>
              <a:t>ерапия театральным искусством.</a:t>
            </a:r>
            <a:endParaRPr lang="be-BY" sz="2400"/>
          </a:p>
          <a:p>
            <a:pPr algn="just">
              <a:defRPr/>
            </a:pPr>
            <a:endParaRPr lang="be-BY" sz="1400"/>
          </a:p>
          <a:p>
            <a:pPr algn="just">
              <a:defRPr/>
            </a:pPr>
            <a:r>
              <a:rPr lang="ru-RU" sz="2000" b="1"/>
              <a:t>Задачи:</a:t>
            </a:r>
            <a:endParaRPr lang="ru-RU" sz="2000" b="1"/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sz="2000"/>
              <a:t>обогащение эмоциональных и коммуникативных возможностей человека;</a:t>
            </a:r>
            <a:endParaRPr lang="ru-RU" sz="2000"/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sz="2000"/>
              <a:t>развитие умения адекватно реагировать на негативные ситуации;</a:t>
            </a:r>
            <a:endParaRPr lang="ru-RU" sz="2000"/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sz="2000"/>
              <a:t>развитие умения исполнять роль в соответствии с событиями;</a:t>
            </a:r>
            <a:endParaRPr lang="ru-RU" sz="2000"/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sz="2000"/>
              <a:t>развитие умения воспроизводить «лечебный» образ, помогающий оздоравливать личность;</a:t>
            </a:r>
            <a:endParaRPr lang="ru-RU" sz="2000"/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sz="2000"/>
              <a:t>тренировка способности к мобилизации </a:t>
            </a:r>
            <a:endParaRPr lang="ru-RU" sz="2000"/>
          </a:p>
          <a:p>
            <a:pPr algn="just">
              <a:defRPr/>
            </a:pPr>
            <a:r>
              <a:rPr lang="ru-RU" sz="2000"/>
              <a:t>     жизненного опыта в нужное время;</a:t>
            </a:r>
            <a:endParaRPr lang="ru-RU" sz="2000"/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sz="2000"/>
              <a:t>воспитание волевых качеств и умения </a:t>
            </a:r>
            <a:endParaRPr lang="ru-RU" sz="2000"/>
          </a:p>
          <a:p>
            <a:pPr algn="just">
              <a:defRPr/>
            </a:pPr>
            <a:r>
              <a:rPr lang="ru-RU" sz="2000"/>
              <a:t>     регулировать эмоциональное состояние;</a:t>
            </a:r>
            <a:endParaRPr lang="ru-RU" sz="2000"/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sz="2000"/>
              <a:t>активизация интереса к обогащению опыта </a:t>
            </a:r>
            <a:endParaRPr lang="ru-RU" sz="2000"/>
          </a:p>
          <a:p>
            <a:pPr algn="just">
              <a:defRPr/>
            </a:pPr>
            <a:r>
              <a:rPr lang="ru-RU" sz="2000"/>
              <a:t>     новым содержанием.</a:t>
            </a:r>
            <a:endParaRPr lang="ru-RU" sz="2000"/>
          </a:p>
          <a:p>
            <a:pPr algn="just">
              <a:defRPr/>
            </a:pP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OKTOBER\03 АРттерапия\ready\3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27" y="-9525"/>
            <a:ext cx="12192000" cy="68675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023" y="4608608"/>
            <a:ext cx="3522412" cy="707886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/>
              <a:t>ПОЛОЖИТЕЛЬНЫЕ ЭМОЦИИ</a:t>
            </a:r>
            <a:endParaRPr lang="ru-RU" sz="2400" b="1"/>
          </a:p>
        </p:txBody>
      </p:sp>
      <p:sp>
        <p:nvSpPr>
          <p:cNvPr id="8" name="TextBox 7"/>
          <p:cNvSpPr txBox="1"/>
          <p:nvPr/>
        </p:nvSpPr>
        <p:spPr>
          <a:xfrm>
            <a:off x="6816995" y="1287705"/>
            <a:ext cx="4250696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000"/>
              <a:t>оказывают лечебное воздействие </a:t>
            </a:r>
            <a:br>
              <a:rPr lang="ru-RU" sz="2000"/>
            </a:br>
            <a:r>
              <a:rPr lang="ru-RU" sz="2000"/>
              <a:t>на психику и соматические процессы</a:t>
            </a:r>
            <a:endParaRPr lang="ru-RU" sz="2800"/>
          </a:p>
        </p:txBody>
      </p:sp>
      <p:sp>
        <p:nvSpPr>
          <p:cNvPr id="11" name="TextBox 10"/>
          <p:cNvSpPr txBox="1"/>
          <p:nvPr/>
        </p:nvSpPr>
        <p:spPr>
          <a:xfrm>
            <a:off x="6816995" y="2289492"/>
            <a:ext cx="4250696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000"/>
              <a:t>снижают </a:t>
            </a:r>
            <a:endParaRPr lang="ru-RU" sz="2000"/>
          </a:p>
          <a:p>
            <a:pPr algn="ctr">
              <a:defRPr/>
            </a:pPr>
            <a:r>
              <a:rPr lang="ru-RU" sz="2000"/>
              <a:t>психоэмоциональное напряжение </a:t>
            </a:r>
            <a:endParaRPr lang="ru-RU" sz="2800"/>
          </a:p>
        </p:txBody>
      </p:sp>
      <p:sp>
        <p:nvSpPr>
          <p:cNvPr id="9" name="TextBox 8"/>
          <p:cNvSpPr txBox="1"/>
          <p:nvPr/>
        </p:nvSpPr>
        <p:spPr>
          <a:xfrm>
            <a:off x="6816995" y="3296420"/>
            <a:ext cx="4250696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000"/>
              <a:t>мобилизуют </a:t>
            </a:r>
            <a:endParaRPr lang="ru-RU" sz="2000"/>
          </a:p>
          <a:p>
            <a:pPr algn="ctr">
              <a:defRPr/>
            </a:pPr>
            <a:r>
              <a:rPr lang="ru-RU" sz="2000"/>
              <a:t>резервные силы</a:t>
            </a:r>
            <a:endParaRPr lang="ru-RU" sz="2800"/>
          </a:p>
        </p:txBody>
      </p:sp>
      <p:sp>
        <p:nvSpPr>
          <p:cNvPr id="10" name="TextBox 9"/>
          <p:cNvSpPr txBox="1"/>
          <p:nvPr/>
        </p:nvSpPr>
        <p:spPr>
          <a:xfrm>
            <a:off x="6816995" y="4456624"/>
            <a:ext cx="4250696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000"/>
              <a:t>помогают проявлять </a:t>
            </a:r>
            <a:endParaRPr lang="ru-RU" sz="2000"/>
          </a:p>
          <a:p>
            <a:pPr algn="ctr">
              <a:defRPr/>
            </a:pPr>
            <a:r>
              <a:rPr lang="ru-RU" sz="2000"/>
              <a:t>творческую активность </a:t>
            </a: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1" animBg="1"/>
      <p:bldP spid="9" grpId="2" animBg="1"/>
      <p:bldP spid="10" grpId="3" animBg="1"/>
    </p:bld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Users\Таня\Desktop\OKTOBER\03 АРттерапия\ready\17,8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27" y="-9525"/>
            <a:ext cx="12192000" cy="68675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5" y="347569"/>
            <a:ext cx="12191102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e-BY" sz="3200" b="1">
                <a:solidFill>
                  <a:srgbClr val="002060"/>
                </a:solidFill>
              </a:rPr>
              <a:t>Направления арт-терапии</a:t>
            </a:r>
            <a:endParaRPr lang="ru-RU" sz="3200" b="1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156" y="3227829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34259f"/>
                </a:solidFill>
              </a:rPr>
              <a:t>ИМАГОТЕРАПИЯ</a:t>
            </a:r>
            <a:endParaRPr lang="ru-RU" sz="2000" b="1">
              <a:solidFill>
                <a:srgbClr val="34259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1324" y="1873244"/>
            <a:ext cx="633466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/>
              <a:t>Коррекционный эффект </a:t>
            </a:r>
            <a:r>
              <a:rPr lang="ru-RU" sz="2400"/>
              <a:t>достигается посредством развития личности человека. </a:t>
            </a:r>
            <a:endParaRPr lang="ru-RU" sz="2400"/>
          </a:p>
          <a:p>
            <a:pPr lvl="0">
              <a:defRPr/>
            </a:pPr>
            <a:r>
              <a:rPr lang="ru-RU" sz="2400"/>
              <a:t>	</a:t>
            </a:r>
            <a:endParaRPr lang="ru-RU" sz="2400"/>
          </a:p>
          <a:p>
            <a:pPr lvl="0">
              <a:defRPr/>
            </a:pPr>
            <a:r>
              <a:rPr lang="ru-RU" sz="2400" b="1"/>
              <a:t>Виды имаготерапии:</a:t>
            </a:r>
            <a:endParaRPr lang="ru-RU" sz="2400" b="1"/>
          </a:p>
          <a:p>
            <a:pPr lvl="0">
              <a:defRPr/>
            </a:pPr>
            <a:endParaRPr lang="ru-RU" sz="1400" b="1"/>
          </a:p>
          <a:p>
            <a:pPr marL="285750" indent="-285750">
              <a:buFont typeface="Wingdings"/>
              <a:buChar char="ü"/>
              <a:defRPr/>
            </a:pPr>
            <a:r>
              <a:rPr lang="ru-RU" sz="2400"/>
              <a:t>куклотерапия;</a:t>
            </a:r>
            <a:endParaRPr lang="ru-RU" sz="2400"/>
          </a:p>
          <a:p>
            <a:pPr marL="285750" indent="-285750">
              <a:buFont typeface="Wingdings"/>
              <a:buChar char="ü"/>
              <a:defRPr/>
            </a:pPr>
            <a:endParaRPr lang="ru-RU" sz="1600"/>
          </a:p>
          <a:p>
            <a:pPr marL="285750" indent="-285750">
              <a:buFont typeface="Wingdings"/>
              <a:buChar char="ü"/>
              <a:defRPr/>
            </a:pPr>
            <a:r>
              <a:rPr lang="ru-RU" sz="2400"/>
              <a:t>образно-ролевая драмтерапия;</a:t>
            </a:r>
            <a:endParaRPr lang="ru-RU" sz="2400"/>
          </a:p>
          <a:p>
            <a:pPr marL="285750" indent="-285750">
              <a:buFont typeface="Wingdings"/>
              <a:buChar char="ü"/>
              <a:defRPr/>
            </a:pPr>
            <a:endParaRPr lang="ru-RU" sz="1600"/>
          </a:p>
          <a:p>
            <a:pPr marL="285750" indent="-285750">
              <a:buFont typeface="Wingdings"/>
              <a:buChar char="ü"/>
              <a:defRPr/>
            </a:pPr>
            <a:r>
              <a:rPr lang="ru-RU" sz="2400"/>
              <a:t>психодрама.</a:t>
            </a:r>
            <a:endParaRPr lang="ru-RU" sz="2400"/>
          </a:p>
          <a:p>
            <a:pPr lvl="0">
              <a:defRPr/>
            </a:pPr>
            <a:endParaRPr lang="ru-RU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Users\Таня\Desktop\OKTOBER\03 АРттерапия\ready\17,8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27" y="-9525"/>
            <a:ext cx="12192000" cy="68675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5" y="347569"/>
            <a:ext cx="12191102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e-BY" sz="3200" b="1">
                <a:solidFill>
                  <a:srgbClr val="002060"/>
                </a:solidFill>
              </a:rPr>
              <a:t>Направления арт-терапии</a:t>
            </a:r>
            <a:endParaRPr lang="ru-RU" sz="3200" b="1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156" y="3227829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34259f"/>
                </a:solidFill>
              </a:rPr>
              <a:t>БИБЛИОТЕРАПИЯ</a:t>
            </a:r>
            <a:endParaRPr lang="ru-RU" sz="2000" b="1">
              <a:solidFill>
                <a:srgbClr val="34259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1324" y="1873244"/>
            <a:ext cx="68349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/>
              <a:t>Терапевтическое воздействие заключается </a:t>
            </a:r>
            <a:br>
              <a:rPr lang="ru-RU" sz="2400"/>
            </a:br>
            <a:r>
              <a:rPr lang="ru-RU" sz="2400"/>
              <a:t>в воздействии образа художественного произведения. </a:t>
            </a:r>
            <a:endParaRPr lang="ru-RU" sz="2400"/>
          </a:p>
          <a:p>
            <a:pPr lvl="0">
              <a:defRPr/>
            </a:pPr>
            <a:endParaRPr lang="ru-RU" sz="2400"/>
          </a:p>
          <a:p>
            <a:pPr lvl="0">
              <a:defRPr/>
            </a:pPr>
            <a:r>
              <a:rPr lang="ru-RU" sz="2400" b="1"/>
              <a:t>Виды арт-терапии, которые основаны </a:t>
            </a:r>
            <a:br>
              <a:rPr lang="ru-RU" sz="2400" b="1"/>
            </a:br>
            <a:r>
              <a:rPr lang="ru-RU" sz="2400" b="1"/>
              <a:t>на коррекционном воздействии чтения:</a:t>
            </a:r>
            <a:endParaRPr lang="ru-RU" sz="2400" b="1"/>
          </a:p>
          <a:p>
            <a:pPr marL="342900" indent="-342900">
              <a:lnSpc>
                <a:spcPct val="150000"/>
              </a:lnSpc>
              <a:buFont typeface="Wingdings"/>
              <a:buChar char="ü"/>
              <a:defRPr/>
            </a:pPr>
            <a:r>
              <a:rPr lang="ru-RU" sz="2400"/>
              <a:t>либропсихотерапия (лечебное чтение);</a:t>
            </a:r>
            <a:endParaRPr lang="ru-RU" sz="2400"/>
          </a:p>
          <a:p>
            <a:pPr marL="342900" indent="-342900">
              <a:lnSpc>
                <a:spcPct val="150000"/>
              </a:lnSpc>
              <a:buFont typeface="Wingdings"/>
              <a:buChar char="ü"/>
              <a:defRPr/>
            </a:pPr>
            <a:r>
              <a:rPr lang="ru-RU" sz="2400"/>
              <a:t>библиотерапия (терапия через книгу).</a:t>
            </a:r>
            <a:endParaRPr lang="ru-RU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Таня\Desktop\OKTOBER\03 АРттерапия\ready\17,6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27" y="7727"/>
            <a:ext cx="12192000" cy="68675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" y="347569"/>
            <a:ext cx="12127215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e-BY" sz="3200" b="1">
                <a:solidFill>
                  <a:srgbClr val="002060"/>
                </a:solidFill>
              </a:rPr>
              <a:t>Направления арт-терапии</a:t>
            </a:r>
            <a:endParaRPr lang="ru-RU" sz="3200" b="1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1324" y="1873244"/>
            <a:ext cx="633466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ru-RU" sz="2000"/>
          </a:p>
          <a:p>
            <a:pPr marL="342900" indent="-342900">
              <a:buFont typeface="Wingdings"/>
              <a:buChar char="ü"/>
              <a:defRPr/>
            </a:pPr>
            <a:r>
              <a:rPr lang="ru-RU" sz="2000"/>
              <a:t>содержание литературного произведения должно быть адекватным характеру проблемы человека;</a:t>
            </a:r>
            <a:endParaRPr lang="ru-RU" sz="2000"/>
          </a:p>
          <a:p>
            <a:pPr marL="342900" indent="-342900">
              <a:buFont typeface="Wingdings"/>
              <a:buChar char="ü"/>
              <a:defRPr/>
            </a:pPr>
            <a:endParaRPr lang="ru-RU" sz="1400"/>
          </a:p>
          <a:p>
            <a:pPr marL="342900" indent="-342900">
              <a:buFont typeface="Wingdings"/>
              <a:buChar char="ü"/>
              <a:defRPr/>
            </a:pPr>
            <a:r>
              <a:rPr lang="ru-RU" sz="2000"/>
              <a:t>содержание произведения должно быть изложено понятно и доступно;</a:t>
            </a:r>
            <a:endParaRPr lang="ru-RU" sz="2000"/>
          </a:p>
          <a:p>
            <a:pPr marL="342900" indent="-342900">
              <a:buFont typeface="Wingdings"/>
              <a:buChar char="ü"/>
              <a:defRPr/>
            </a:pPr>
            <a:endParaRPr lang="ru-RU" sz="1200"/>
          </a:p>
          <a:p>
            <a:pPr marL="342900" indent="-342900">
              <a:buFont typeface="Wingdings"/>
              <a:buChar char="ü"/>
              <a:defRPr/>
            </a:pPr>
            <a:r>
              <a:rPr lang="ru-RU" sz="2000"/>
              <a:t>описанная в книге проблема должна быть максимально похожа на травмирующую ситуацию, </a:t>
            </a:r>
            <a:br>
              <a:rPr lang="ru-RU" sz="2000"/>
            </a:br>
            <a:r>
              <a:rPr lang="ru-RU" sz="2000"/>
              <a:t>в которой находится человек;</a:t>
            </a:r>
            <a:endParaRPr lang="ru-RU" sz="2000"/>
          </a:p>
          <a:p>
            <a:pPr marL="342900" indent="-342900">
              <a:buFont typeface="Wingdings"/>
              <a:buChar char="ü"/>
              <a:defRPr/>
            </a:pPr>
            <a:endParaRPr lang="ru-RU" sz="1200"/>
          </a:p>
          <a:p>
            <a:pPr marL="342900" indent="-342900">
              <a:buFont typeface="Wingdings"/>
              <a:buChar char="ü"/>
              <a:defRPr/>
            </a:pPr>
            <a:r>
              <a:rPr lang="ru-RU" sz="2000"/>
              <a:t>сюжет произведения должен завершаться </a:t>
            </a:r>
            <a:br>
              <a:rPr lang="ru-RU" sz="2000"/>
            </a:br>
            <a:r>
              <a:rPr lang="ru-RU" sz="2000"/>
              <a:t>позитивно, демонстрировать путь решения </a:t>
            </a:r>
            <a:br>
              <a:rPr lang="ru-RU" sz="2000"/>
            </a:br>
            <a:r>
              <a:rPr lang="ru-RU" sz="2000"/>
              <a:t>проблемы или конфликта.</a:t>
            </a:r>
            <a:endParaRPr lang="ru-RU" sz="2000"/>
          </a:p>
        </p:txBody>
      </p:sp>
      <p:sp>
        <p:nvSpPr>
          <p:cNvPr id="8" name="Прямоугольник 7"/>
          <p:cNvSpPr/>
          <p:nvPr/>
        </p:nvSpPr>
        <p:spPr>
          <a:xfrm>
            <a:off x="112156" y="3227829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34259f"/>
                </a:solidFill>
              </a:rPr>
              <a:t>БИБЛИОТЕРАПИЯ</a:t>
            </a:r>
            <a:endParaRPr lang="ru-RU" sz="2000" b="1">
              <a:solidFill>
                <a:srgbClr val="34259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OKTOBER\03 АРттерапия\ready\5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7999" y="-9525"/>
            <a:ext cx="12192000" cy="68675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75015" y="2805598"/>
            <a:ext cx="6735744" cy="2250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ü"/>
              <a:defRPr/>
            </a:pPr>
            <a:r>
              <a:rPr lang="ru-RU" sz="2000"/>
              <a:t>один из методов психотерапевтической практики, который основан на использовании художественного творчества;</a:t>
            </a:r>
            <a:endParaRPr lang="ru-RU" sz="2000"/>
          </a:p>
          <a:p>
            <a:pPr marL="342900" indent="-342900">
              <a:buFont typeface="Wingdings"/>
              <a:buChar char="ü"/>
              <a:defRPr/>
            </a:pPr>
            <a:endParaRPr lang="ru-RU" sz="2000"/>
          </a:p>
          <a:p>
            <a:pPr marL="342900" indent="-342900">
              <a:buFont typeface="Wingdings"/>
              <a:buChar char="ü"/>
              <a:defRPr/>
            </a:pPr>
            <a:r>
              <a:rPr lang="ru-RU" sz="2000"/>
              <a:t>помогает людям выразить свои скрытые психотравмирующие переживания и освободиться от них.</a:t>
            </a:r>
            <a:endParaRPr lang="ru-RU" sz="2000"/>
          </a:p>
        </p:txBody>
      </p:sp>
      <p:sp>
        <p:nvSpPr>
          <p:cNvPr id="7" name="Прямоугольник 6"/>
          <p:cNvSpPr/>
          <p:nvPr/>
        </p:nvSpPr>
        <p:spPr>
          <a:xfrm>
            <a:off x="3196229" y="1229762"/>
            <a:ext cx="5770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002060"/>
                </a:solidFill>
              </a:rPr>
              <a:t>Арт-терапия </a:t>
            </a:r>
            <a:endParaRPr lang="ru-RU" sz="3200" b="1">
              <a:solidFill>
                <a:srgbClr val="00206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OKTOBER\03 АРттерапия\ready\5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7999" y="-9525"/>
            <a:ext cx="12192000" cy="68675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75015" y="2572696"/>
            <a:ext cx="6735744" cy="3159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>
                <a:solidFill>
                  <a:srgbClr val="7030a0"/>
                </a:solidFill>
              </a:rPr>
              <a:t>АРТ-ТЕРАПИЯ </a:t>
            </a:r>
            <a:r>
              <a:rPr lang="ru-RU" sz="2000" b="1">
                <a:sym typeface="Symbol"/>
              </a:rPr>
              <a:t></a:t>
            </a:r>
            <a:r>
              <a:rPr lang="ru-RU" sz="2000" b="1">
                <a:solidFill>
                  <a:srgbClr val="7030a0"/>
                </a:solidFill>
                <a:sym typeface="Symbol"/>
              </a:rPr>
              <a:t> </a:t>
            </a:r>
            <a:r>
              <a:rPr lang="ru-RU" sz="2000"/>
              <a:t>совокупность видов искусства, которые применяются  для терапии и коррекции.</a:t>
            </a:r>
            <a:endParaRPr lang="ru-RU" sz="2000"/>
          </a:p>
          <a:p>
            <a:pPr marL="342900" indent="-342900">
              <a:buFont typeface="Wingdings"/>
              <a:buChar char="ü"/>
              <a:defRPr/>
            </a:pPr>
            <a:endParaRPr lang="ru-RU" sz="2000"/>
          </a:p>
          <a:p>
            <a:pPr lvl="0">
              <a:defRPr/>
            </a:pPr>
            <a:r>
              <a:rPr lang="ru-RU" sz="2000" b="1">
                <a:solidFill>
                  <a:srgbClr val="7030a0"/>
                </a:solidFill>
              </a:rPr>
              <a:t>АРТ-ТЕРАПИЯ </a:t>
            </a:r>
            <a:r>
              <a:rPr lang="ru-RU" sz="2000" b="1">
                <a:sym typeface="Symbol"/>
              </a:rPr>
              <a:t> </a:t>
            </a:r>
            <a:r>
              <a:rPr lang="ru-RU" sz="2000"/>
              <a:t>комплекс арт-терапевтических методик.</a:t>
            </a:r>
            <a:endParaRPr lang="ru-RU" sz="2000"/>
          </a:p>
          <a:p>
            <a:pPr marL="342900" indent="-342900">
              <a:buFont typeface="Wingdings"/>
              <a:buChar char="ü"/>
              <a:defRPr/>
            </a:pPr>
            <a:endParaRPr lang="ru-RU" sz="2000"/>
          </a:p>
          <a:p>
            <a:pPr lvl="0">
              <a:defRPr/>
            </a:pPr>
            <a:r>
              <a:rPr lang="ru-RU" sz="2000" b="1">
                <a:solidFill>
                  <a:srgbClr val="7030a0"/>
                </a:solidFill>
              </a:rPr>
              <a:t>АРТ-ТЕРАПИЯ </a:t>
            </a:r>
            <a:r>
              <a:rPr lang="ru-RU" sz="2000" b="1">
                <a:sym typeface="Symbol"/>
              </a:rPr>
              <a:t> </a:t>
            </a:r>
            <a:r>
              <a:rPr lang="ru-RU" sz="2000"/>
              <a:t>направление психотерапевтической и психокоррекционной практики.</a:t>
            </a:r>
            <a:endParaRPr lang="ru-RU" sz="2000"/>
          </a:p>
          <a:p>
            <a:pPr marL="342900" indent="-342900">
              <a:buFont typeface="Wingdings"/>
              <a:buChar char="ü"/>
              <a:defRPr/>
            </a:pPr>
            <a:endParaRPr lang="ru-RU" sz="2000"/>
          </a:p>
          <a:p>
            <a:pPr lvl="0">
              <a:defRPr/>
            </a:pPr>
            <a:r>
              <a:rPr lang="ru-RU" sz="2000" b="1">
                <a:solidFill>
                  <a:srgbClr val="7030a0"/>
                </a:solidFill>
              </a:rPr>
              <a:t>АРТ-ТЕРАПИЯ </a:t>
            </a:r>
            <a:r>
              <a:rPr lang="ru-RU" sz="2000" b="1">
                <a:sym typeface="Symbol"/>
              </a:rPr>
              <a:t> </a:t>
            </a:r>
            <a:r>
              <a:rPr lang="ru-RU" sz="2000"/>
              <a:t>метод психотерапии.</a:t>
            </a:r>
            <a:endParaRPr lang="ru-RU" sz="2000"/>
          </a:p>
        </p:txBody>
      </p:sp>
      <p:sp>
        <p:nvSpPr>
          <p:cNvPr id="7" name="Прямоугольник 6"/>
          <p:cNvSpPr/>
          <p:nvPr/>
        </p:nvSpPr>
        <p:spPr>
          <a:xfrm>
            <a:off x="3196229" y="1229762"/>
            <a:ext cx="5770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002060"/>
                </a:solidFill>
              </a:rPr>
              <a:t>Арт-терапия </a:t>
            </a:r>
            <a:endParaRPr lang="ru-RU" sz="3200" b="1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ня\Desktop\OKTOBER\03 АРттерапия\ready\6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214021"/>
            <a:ext cx="12192000" cy="6867525"/>
          </a:xfrm>
          <a:prstGeom prst="rect">
            <a:avLst/>
          </a:prstGeom>
          <a:noFill/>
        </p:spPr>
      </p:pic>
      <p:sp>
        <p:nvSpPr>
          <p:cNvPr id="12292" name=""/>
          <p:cNvSpPr txBox="1"/>
          <p:nvPr/>
        </p:nvSpPr>
        <p:spPr>
          <a:xfrm>
            <a:off x="2970245" y="1341935"/>
            <a:ext cx="6173755" cy="637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lvl="0">
              <a:defRPr/>
            </a:pPr>
            <a:endParaRPr lang="ru-RU" sz="3600" b="1">
              <a:solidFill>
                <a:srgbClr val="c00000"/>
              </a:solidFill>
              <a:latin typeface="Bookman Old Style"/>
            </a:endParaRPr>
          </a:p>
        </p:txBody>
      </p:sp>
      <p:sp>
        <p:nvSpPr>
          <p:cNvPr id="12294" name=""/>
          <p:cNvSpPr txBox="1"/>
          <p:nvPr/>
        </p:nvSpPr>
        <p:spPr>
          <a:xfrm>
            <a:off x="3048000" y="2472690"/>
            <a:ext cx="6096000" cy="2287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l">
              <a:defRPr/>
            </a:pPr>
            <a:r>
              <a:rPr lang="ru-RU" sz="2400" b="1" i="1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Родитель: </a:t>
            </a:r>
            <a:endParaRPr lang="ru-RU" sz="2400" b="1" i="1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  <a:p>
            <a:pPr marL="571500" indent="-571500" algn="l">
              <a:buFont typeface="Wingdings"/>
              <a:buChar char="ü"/>
              <a:defRPr/>
            </a:pPr>
            <a:r>
              <a:rPr lang="ru-RU" sz="2400" b="1" i="1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следует за ребенком</a:t>
            </a:r>
            <a:endParaRPr lang="ru-RU" sz="2400" b="1" i="1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  <a:p>
            <a:pPr marL="571500" indent="-571500" algn="l">
              <a:buFont typeface="Wingdings"/>
              <a:buChar char="ü"/>
              <a:defRPr/>
            </a:pPr>
            <a:r>
              <a:rPr lang="ru-RU" sz="2400" b="1" i="1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не вносит свои коррективы</a:t>
            </a:r>
            <a:endParaRPr lang="ru-RU" sz="2400" b="1" i="1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  <a:p>
            <a:pPr marL="571500" indent="-571500" algn="l">
              <a:buFont typeface="Wingdings"/>
              <a:buChar char="ü"/>
              <a:defRPr/>
            </a:pPr>
            <a:r>
              <a:rPr lang="ru-RU" sz="2400" b="1" i="1">
                <a:solidFill>
                  <a:srgbClr val="1f497d">
                    <a:lumMod val="75000"/>
                  </a:srgbClr>
                </a:solidFill>
                <a:latin typeface="Bookman Old Style"/>
              </a:rPr>
              <a:t>комментирует работу ребенка</a:t>
            </a:r>
            <a:endParaRPr lang="ru-RU" sz="2400" b="1" i="1">
              <a:solidFill>
                <a:srgbClr val="1f497d">
                  <a:lumMod val="75000"/>
                </a:srgbClr>
              </a:solidFill>
              <a:latin typeface="Bookman Old Style"/>
            </a:endParaRPr>
          </a:p>
          <a:p>
            <a:pPr marL="571500" indent="-571500" algn="l">
              <a:buFont typeface="Wingdings"/>
              <a:buChar char="ü"/>
              <a:defRPr/>
            </a:pPr>
            <a:r>
              <a:rPr lang="ru-RU" sz="2400" b="1" i="1">
                <a:solidFill>
                  <a:srgbClr val="1f497d">
                    <a:lumMod val="75000"/>
                  </a:srgbClr>
                </a:solidFill>
                <a:latin typeface="Bookman Old Style"/>
              </a:rPr>
              <a:t>не ставит рамок при творческих проявлениях ребенка</a:t>
            </a:r>
            <a:endParaRPr sz="3200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295" name=""/>
          <p:cNvSpPr txBox="1"/>
          <p:nvPr/>
        </p:nvSpPr>
        <p:spPr>
          <a:xfrm>
            <a:off x="3427054" y="1602416"/>
            <a:ext cx="5716946" cy="82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>
              <a:defRPr/>
            </a:pPr>
            <a:r>
              <a:rPr lang="ru-RU" altLang="en-US" sz="2400" b="1">
                <a:solidFill>
                  <a:srgbClr val="002060"/>
                </a:solidFill>
              </a:rPr>
              <a:t>Правила для родителей при занятиях</a:t>
            </a:r>
            <a:r>
              <a:rPr lang="ru-RU" sz="2400" b="1"/>
              <a:t> </a:t>
            </a:r>
            <a:endParaRPr sz="3200" b="1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Таня\Desktop\OKTOBER\03 АРттерапия\ready\7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158342" y="-9525"/>
            <a:ext cx="12192000" cy="68675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347154" y="1217067"/>
            <a:ext cx="5770967" cy="44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altLang="en-US" sz="2400" b="1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5015" y="2641704"/>
            <a:ext cx="7443106" cy="39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ru-RU" sz="2000"/>
          </a:p>
        </p:txBody>
      </p:sp>
      <p:sp>
        <p:nvSpPr>
          <p:cNvPr id="13316" name=""/>
          <p:cNvSpPr txBox="1"/>
          <p:nvPr/>
        </p:nvSpPr>
        <p:spPr>
          <a:xfrm>
            <a:off x="3048000" y="2001202"/>
            <a:ext cx="6096000" cy="387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lvl="0">
              <a:defRPr/>
            </a:pPr>
            <a:endParaRPr lang="ru-RU" sz="2000"/>
          </a:p>
        </p:txBody>
      </p:sp>
      <p:sp>
        <p:nvSpPr>
          <p:cNvPr id="13317" name=""/>
          <p:cNvSpPr txBox="1"/>
          <p:nvPr/>
        </p:nvSpPr>
        <p:spPr>
          <a:xfrm>
            <a:off x="3048000" y="2015490"/>
            <a:ext cx="6096000" cy="449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l">
              <a:defRPr/>
            </a:pPr>
            <a:endParaRPr lang="ru-RU" sz="2400" b="1" i="1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</p:txBody>
      </p:sp>
      <p:sp>
        <p:nvSpPr>
          <p:cNvPr id="13318" name=""/>
          <p:cNvSpPr txBox="1"/>
          <p:nvPr/>
        </p:nvSpPr>
        <p:spPr>
          <a:xfrm>
            <a:off x="2736978" y="2354697"/>
            <a:ext cx="6407022" cy="3691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l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sz="1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</a:rPr>
              <a:t>Показания для проведения детской арт-терапии:</a:t>
            </a:r>
            <a:endParaRPr xmlns:mc="http://schemas.openxmlformats.org/markup-compatibility/2006" xmlns:hp="http://schemas.haansoft.com/office/presentation/8.0" sz="1600" b="0" i="0" strike="noStrike" mc:Ignorable="hp" hp:hslEmbossed="0">
              <a:solidFill>
                <a:srgbClr val="000000">
                  <a:alpha val="100000"/>
                </a:srgbClr>
              </a:solidFill>
              <a:latin typeface="Arial"/>
              <a:ea typeface="Calibri"/>
            </a:endParaRPr>
          </a:p>
          <a:p>
            <a:pPr algn="l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sz="1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</a:rPr>
              <a:t>• упрямство;</a:t>
            </a:r>
            <a:endParaRPr xmlns:mc="http://schemas.openxmlformats.org/markup-compatibility/2006" xmlns:hp="http://schemas.haansoft.com/office/presentation/8.0" sz="1600" b="0" i="0" strike="noStrike" mc:Ignorable="hp" hp:hslEmbossed="0">
              <a:solidFill>
                <a:srgbClr val="000000">
                  <a:alpha val="100000"/>
                </a:srgbClr>
              </a:solidFill>
              <a:latin typeface="Calibri"/>
              <a:ea typeface="Calibri"/>
            </a:endParaRPr>
          </a:p>
          <a:p>
            <a:pPr algn="l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sz="1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</a:rPr>
              <a:t>• агрессия;</a:t>
            </a:r>
            <a:endParaRPr xmlns:mc="http://schemas.openxmlformats.org/markup-compatibility/2006" xmlns:hp="http://schemas.haansoft.com/office/presentation/8.0" sz="1600" b="0" i="0" strike="noStrike" mc:Ignorable="hp" hp:hslEmbossed="0">
              <a:solidFill>
                <a:srgbClr val="000000">
                  <a:alpha val="100000"/>
                </a:srgbClr>
              </a:solidFill>
              <a:latin typeface="Calibri"/>
              <a:ea typeface="Calibri"/>
            </a:endParaRPr>
          </a:p>
          <a:p>
            <a:pPr algn="l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sz="1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</a:rPr>
              <a:t>• страхи; тики, заикание, навязчивости и др.;</a:t>
            </a:r>
            <a:endParaRPr xmlns:mc="http://schemas.openxmlformats.org/markup-compatibility/2006" xmlns:hp="http://schemas.haansoft.com/office/presentation/8.0" sz="1600" b="0" i="0" strike="noStrike" mc:Ignorable="hp" hp:hslEmbossed="0">
              <a:solidFill>
                <a:srgbClr val="000000">
                  <a:alpha val="100000"/>
                </a:srgbClr>
              </a:solidFill>
              <a:latin typeface="Calibri"/>
              <a:ea typeface="Calibri"/>
            </a:endParaRPr>
          </a:p>
          <a:p>
            <a:pPr algn="l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sz="1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</a:rPr>
              <a:t>• частая смена настроения;</a:t>
            </a:r>
            <a:endParaRPr xmlns:mc="http://schemas.openxmlformats.org/markup-compatibility/2006" xmlns:hp="http://schemas.haansoft.com/office/presentation/8.0" sz="1600" b="0" i="0" strike="noStrike" mc:Ignorable="hp" hp:hslEmbossed="0">
              <a:solidFill>
                <a:srgbClr val="000000">
                  <a:alpha val="100000"/>
                </a:srgbClr>
              </a:solidFill>
              <a:latin typeface="Calibri"/>
              <a:ea typeface="Calibri"/>
            </a:endParaRPr>
          </a:p>
          <a:p>
            <a:pPr algn="l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sz="1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</a:rPr>
              <a:t>• задержки речевого и психического развития;</a:t>
            </a:r>
            <a:endParaRPr xmlns:mc="http://schemas.openxmlformats.org/markup-compatibility/2006" xmlns:hp="http://schemas.haansoft.com/office/presentation/8.0" sz="1600" b="0" i="0" strike="noStrike" mc:Ignorable="hp" hp:hslEmbossed="0">
              <a:solidFill>
                <a:srgbClr val="000000">
                  <a:alpha val="100000"/>
                </a:srgbClr>
              </a:solidFill>
              <a:latin typeface="Calibri"/>
              <a:ea typeface="Calibri"/>
            </a:endParaRPr>
          </a:p>
          <a:p>
            <a:pPr algn="l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sz="1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</a:rPr>
              <a:t>• кризисные ситуации;</a:t>
            </a:r>
            <a:endParaRPr xmlns:mc="http://schemas.openxmlformats.org/markup-compatibility/2006" xmlns:hp="http://schemas.haansoft.com/office/presentation/8.0" sz="1600" b="0" i="0" strike="noStrike" mc:Ignorable="hp" hp:hslEmbossed="0">
              <a:solidFill>
                <a:srgbClr val="000000">
                  <a:alpha val="100000"/>
                </a:srgbClr>
              </a:solidFill>
              <a:latin typeface="Calibri"/>
              <a:ea typeface="Calibri"/>
            </a:endParaRPr>
          </a:p>
          <a:p>
            <a:pPr algn="l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sz="1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</a:rPr>
              <a:t>• возбудимости или апатичности;</a:t>
            </a:r>
            <a:endParaRPr xmlns:mc="http://schemas.openxmlformats.org/markup-compatibility/2006" xmlns:hp="http://schemas.haansoft.com/office/presentation/8.0" sz="1600" b="0" i="0" strike="noStrike" mc:Ignorable="hp" hp:hslEmbossed="0">
              <a:solidFill>
                <a:srgbClr val="000000">
                  <a:alpha val="100000"/>
                </a:srgbClr>
              </a:solidFill>
              <a:latin typeface="Calibri"/>
              <a:ea typeface="Calibri"/>
            </a:endParaRPr>
          </a:p>
          <a:p>
            <a:pPr algn="l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sz="1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</a:rPr>
              <a:t>• изменение места жительства;</a:t>
            </a:r>
            <a:endParaRPr xmlns:mc="http://schemas.openxmlformats.org/markup-compatibility/2006" xmlns:hp="http://schemas.haansoft.com/office/presentation/8.0" sz="1600" b="0" i="0" strike="noStrike" mc:Ignorable="hp" hp:hslEmbossed="0">
              <a:solidFill>
                <a:srgbClr val="000000">
                  <a:alpha val="100000"/>
                </a:srgbClr>
              </a:solidFill>
              <a:latin typeface="Calibri"/>
              <a:ea typeface="Calibri"/>
            </a:endParaRPr>
          </a:p>
          <a:p>
            <a:pPr algn="l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sz="1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</a:rPr>
              <a:t>• подготовки к детскому саду / школе и периоде адаптации;</a:t>
            </a:r>
            <a:endParaRPr xmlns:mc="http://schemas.openxmlformats.org/markup-compatibility/2006" xmlns:hp="http://schemas.haansoft.com/office/presentation/8.0" sz="1600" b="0" i="0" strike="noStrike" mc:Ignorable="hp" hp:hslEmbossed="0">
              <a:solidFill>
                <a:srgbClr val="000000">
                  <a:alpha val="100000"/>
                </a:srgbClr>
              </a:solidFill>
              <a:latin typeface="Calibri"/>
              <a:ea typeface="Calibri"/>
            </a:endParaRPr>
          </a:p>
          <a:p>
            <a:pPr algn="l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sz="1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</a:rPr>
              <a:t>• потери родительского контроля над ребенком, непослушании.</a:t>
            </a:r>
            <a:endParaRPr xmlns:mc="http://schemas.openxmlformats.org/markup-compatibility/2006" xmlns:hp="http://schemas.haansoft.com/office/presentation/8.0" sz="1600" b="0" i="0" strike="noStrike" mc:Ignorable="hp" hp:hslEmbossed="0">
              <a:solidFill>
                <a:srgbClr val="000000">
                  <a:alpha val="100000"/>
                </a:srgbClr>
              </a:solidFill>
              <a:latin typeface="Calibri"/>
              <a:ea typeface="Calibri"/>
            </a:endParaRPr>
          </a:p>
          <a:p>
            <a:pPr algn="l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sz="1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</a:rPr>
              <a:t>• застенчивости и неуверенности в себе;</a:t>
            </a:r>
            <a:endParaRPr xmlns:mc="http://schemas.openxmlformats.org/markup-compatibility/2006" xmlns:hp="http://schemas.haansoft.com/office/presentation/8.0" sz="1600" b="0" i="0" strike="noStrike" mc:Ignorable="hp" hp:hslEmbossed="0">
              <a:solidFill>
                <a:srgbClr val="000000">
                  <a:alpha val="100000"/>
                </a:srgbClr>
              </a:solidFill>
              <a:latin typeface="Calibri"/>
              <a:ea typeface="Calibri"/>
            </a:endParaRPr>
          </a:p>
          <a:p>
            <a:pPr algn="l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sz="1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</a:rPr>
              <a:t>• агрессивность;</a:t>
            </a:r>
            <a:endParaRPr xmlns:mc="http://schemas.openxmlformats.org/markup-compatibility/2006" xmlns:hp="http://schemas.haansoft.com/office/presentation/8.0" sz="1600" b="0" i="0" strike="noStrike" mc:Ignorable="hp" hp:hslEmbossed="0">
              <a:solidFill>
                <a:srgbClr val="000000">
                  <a:alpha val="100000"/>
                </a:srgbClr>
              </a:solidFill>
              <a:latin typeface="Calibri"/>
              <a:ea typeface="Calibri"/>
            </a:endParaRPr>
          </a:p>
          <a:p>
            <a:pPr algn="l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sz="1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</a:rPr>
              <a:t>• гиперактивность и т.д.;</a:t>
            </a:r>
            <a:r>
              <a:rPr xmlns:mc="http://schemas.openxmlformats.org/markup-compatibility/2006" xmlns:hp="http://schemas.haansoft.com/office/presentation/8.0" sz="1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Malgun Gothic"/>
                <a:ea typeface="Malgun Gothic"/>
              </a:rPr>
              <a:t> </a:t>
            </a:r>
            <a:endParaRPr sz="3200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319" name=""/>
          <p:cNvSpPr txBox="1"/>
          <p:nvPr/>
        </p:nvSpPr>
        <p:spPr>
          <a:xfrm>
            <a:off x="3174352" y="1222777"/>
            <a:ext cx="5318449" cy="708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>
              <a:defRPr/>
            </a:pPr>
            <a:r>
              <a:rPr lang="ru-RU" altLang="en-US" sz="2000" b="1">
                <a:solidFill>
                  <a:srgbClr val="34259f"/>
                </a:solidFill>
              </a:rPr>
              <a:t>Рекомендации по проведению  арт</a:t>
            </a:r>
            <a:r>
              <a:rPr lang="en-US" altLang="ru-RU" sz="2000" b="1">
                <a:solidFill>
                  <a:srgbClr val="34259f"/>
                </a:solidFill>
              </a:rPr>
              <a:t>-</a:t>
            </a:r>
            <a:r>
              <a:rPr lang="ru-RU" altLang="en-US" sz="2000" b="1">
                <a:solidFill>
                  <a:srgbClr val="34259f"/>
                </a:solidFill>
              </a:rPr>
              <a:t>терапии</a:t>
            </a:r>
            <a:endParaRPr sz="3200" b="1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6929" y="-12487"/>
            <a:ext cx="12172950" cy="6858000"/>
          </a:xfrm>
          <a:prstGeom prst="rect">
            <a:avLst/>
          </a:prstGeom>
        </p:spPr>
      </p:pic>
      <p:sp>
        <p:nvSpPr>
          <p:cNvPr id="16" name="Правильный пятиугольник 15"/>
          <p:cNvSpPr/>
          <p:nvPr/>
        </p:nvSpPr>
        <p:spPr>
          <a:xfrm>
            <a:off x="1859536" y="3216603"/>
            <a:ext cx="3045468" cy="2581854"/>
          </a:xfrm>
          <a:prstGeom prst="pentagon">
            <a:avLst>
              <a:gd name="hf" fmla="val 105146"/>
              <a:gd name="vf" fmla="val 110557"/>
            </a:avLst>
          </a:prstGeom>
          <a:noFill/>
          <a:ln w="38100">
            <a:solidFill>
              <a:srgbClr val="032a7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 rot="0">
            <a:off x="4793843" y="1354770"/>
            <a:ext cx="3086099" cy="2816063"/>
            <a:chOff x="7067550" y="910586"/>
            <a:chExt cx="3086099" cy="2816063"/>
          </a:xfrm>
        </p:grpSpPr>
        <p:sp>
          <p:nvSpPr>
            <p:cNvPr id="7" name="Овал 6"/>
            <p:cNvSpPr/>
            <p:nvPr/>
          </p:nvSpPr>
          <p:spPr>
            <a:xfrm>
              <a:off x="7067550" y="910586"/>
              <a:ext cx="3086099" cy="2785114"/>
            </a:xfrm>
            <a:prstGeom prst="ellipse">
              <a:avLst/>
            </a:prstGeom>
            <a:solidFill>
              <a:srgbClr val="ffcb3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369138" y="1208235"/>
              <a:ext cx="2532616" cy="1977087"/>
            </a:xfrm>
            <a:prstGeom prst="rect">
              <a:avLst/>
            </a:prstGeom>
          </p:spPr>
          <p:txBody>
            <a:bodyPr wrap="none">
              <a:prstTxWarp prst="textArchUp">
                <a:avLst>
                  <a:gd name="adj" fmla="val 10982922"/>
                </a:avLst>
              </a:prstTxWarp>
              <a:noAutofit/>
            </a:bodyPr>
            <a:lstStyle/>
            <a:p>
              <a:pPr algn="ctr">
                <a:defRPr/>
              </a:pPr>
              <a:r>
                <a:rPr lang="ru-RU" sz="2000" b="1"/>
                <a:t>АРТ-ТЕХНОЛОГИЯ </a:t>
              </a:r>
              <a:endParaRPr lang="ru-RU" sz="2000" b="1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7487998" y="1378229"/>
              <a:ext cx="2294895" cy="2348420"/>
            </a:xfrm>
            <a:prstGeom prst="ellipse">
              <a:avLst/>
            </a:prstGeom>
            <a:ln w="3175" cap="rnd">
              <a:solidFill>
                <a:srgbClr val="ffcb3a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2" name="Прямоугольник 11"/>
          <p:cNvSpPr/>
          <p:nvPr/>
        </p:nvSpPr>
        <p:spPr>
          <a:xfrm>
            <a:off x="2251637" y="1964047"/>
            <a:ext cx="2149948" cy="468000"/>
          </a:xfrm>
          <a:prstGeom prst="rect">
            <a:avLst/>
          </a:prstGeom>
          <a:solidFill>
            <a:srgbClr val="ffeab0"/>
          </a:solidFill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lang="ru-RU" b="1"/>
              <a:t>ВОЗДЕЙСТВУЕТ</a:t>
            </a:r>
            <a:endParaRPr lang="ru-RU" b="1"/>
          </a:p>
        </p:txBody>
      </p:sp>
      <p:grpSp>
        <p:nvGrpSpPr>
          <p:cNvPr id="18" name="Группа 17"/>
          <p:cNvGrpSpPr/>
          <p:nvPr/>
        </p:nvGrpSpPr>
        <p:grpSpPr>
          <a:xfrm rot="0">
            <a:off x="1483883" y="3631362"/>
            <a:ext cx="1062038" cy="1152525"/>
            <a:chOff x="-420681" y="691713"/>
            <a:chExt cx="1062038" cy="1152525"/>
          </a:xfrm>
        </p:grpSpPr>
        <p:sp>
          <p:nvSpPr>
            <p:cNvPr id="17" name="Овал 16"/>
            <p:cNvSpPr/>
            <p:nvPr/>
          </p:nvSpPr>
          <p:spPr>
            <a:xfrm>
              <a:off x="-420681" y="747524"/>
              <a:ext cx="1042469" cy="10411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420681" y="691713"/>
              <a:ext cx="1062038" cy="1152525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 rot="0">
            <a:off x="2827940" y="2758264"/>
            <a:ext cx="1065011" cy="1041110"/>
            <a:chOff x="-299553" y="1591099"/>
            <a:chExt cx="1065011" cy="1041110"/>
          </a:xfrm>
        </p:grpSpPr>
        <p:sp>
          <p:nvSpPr>
            <p:cNvPr id="22" name="Овал 21"/>
            <p:cNvSpPr/>
            <p:nvPr/>
          </p:nvSpPr>
          <p:spPr>
            <a:xfrm>
              <a:off x="-286921" y="1591099"/>
              <a:ext cx="1042469" cy="10411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99553" y="1591099"/>
              <a:ext cx="1065011" cy="1041110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 rot="0">
            <a:off x="4194539" y="3687173"/>
            <a:ext cx="1132481" cy="1100386"/>
            <a:chOff x="-397432" y="360393"/>
            <a:chExt cx="1132481" cy="1100386"/>
          </a:xfrm>
        </p:grpSpPr>
        <p:sp>
          <p:nvSpPr>
            <p:cNvPr id="24" name="Овал 23"/>
            <p:cNvSpPr/>
            <p:nvPr/>
          </p:nvSpPr>
          <p:spPr>
            <a:xfrm>
              <a:off x="-352425" y="390031"/>
              <a:ext cx="1042469" cy="10411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97432" y="360393"/>
              <a:ext cx="1132481" cy="1100386"/>
            </a:xfrm>
            <a:prstGeom prst="rect">
              <a:avLst/>
            </a:prstGeom>
          </p:spPr>
        </p:pic>
      </p:grpSp>
      <p:sp>
        <p:nvSpPr>
          <p:cNvPr id="26" name="Прямоугольник 25"/>
          <p:cNvSpPr/>
          <p:nvPr/>
        </p:nvSpPr>
        <p:spPr>
          <a:xfrm>
            <a:off x="2840572" y="5523410"/>
            <a:ext cx="1065011" cy="550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" name="Picture 2" descr="Картинки по запросу &quot;человек мозг иконка&quot;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2538065" y="4376432"/>
            <a:ext cx="1670023" cy="1670023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8397522" y="1975644"/>
            <a:ext cx="2034531" cy="468000"/>
          </a:xfrm>
          <a:prstGeom prst="rect">
            <a:avLst/>
          </a:prstGeom>
          <a:solidFill>
            <a:srgbClr val="ffeab0"/>
          </a:solidFill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lang="ru-RU" b="1"/>
              <a:t>СТИМУЛИРУЕТ</a:t>
            </a:r>
            <a:endParaRPr lang="ru-RU" b="1"/>
          </a:p>
        </p:txBody>
      </p:sp>
      <p:sp>
        <p:nvSpPr>
          <p:cNvPr id="29" name="Прямоугольник 28"/>
          <p:cNvSpPr/>
          <p:nvPr/>
        </p:nvSpPr>
        <p:spPr>
          <a:xfrm>
            <a:off x="8397522" y="2860804"/>
            <a:ext cx="2030483" cy="4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ПОЗНАНИЕ</a:t>
            </a: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024798" y="3677478"/>
            <a:ext cx="2403207" cy="4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ИНИЦИАТИВУ</a:t>
            </a: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433544" y="4376432"/>
            <a:ext cx="2515443" cy="4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САМОРЕАЛИЗАЦИЮ</a:t>
            </a: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802462" y="5089243"/>
            <a:ext cx="2515443" cy="4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КОММУНИКАЦИЮ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10" presetClass="entr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10" presetClass="entr" presetSubtype="0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10" presetClass="entr" presetSubtype="0" fill="hold" grpId="6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1" animBg="1"/>
      <p:bldP spid="32" grpId="2" animBg="1"/>
      <p:bldP spid="29" grpId="3" animBg="1"/>
      <p:bldP spid="34" grpId="4" animBg="1"/>
      <p:bldP spid="35" grpId="5" animBg="1"/>
      <p:bldP spid="36" grpId="6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Таня\Desktop\OKTOBER\03 АРттерапия\ready\4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6512" y="-9525"/>
            <a:ext cx="12192001" cy="68675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61582" y="1908062"/>
            <a:ext cx="614247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/>
              <a:t>Младенчество и ранний возраст </a:t>
            </a:r>
            <a:endParaRPr lang="ru-RU" b="1"/>
          </a:p>
          <a:p>
            <a:pPr lvl="0" algn="ctr">
              <a:defRPr/>
            </a:pPr>
            <a:r>
              <a:rPr lang="ru-RU"/>
              <a:t>Знакомство с миром художественной культуры через общение со взрослыми и взаимодействие с предметным миром.</a:t>
            </a: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83286" y="951570"/>
            <a:ext cx="4996854" cy="70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2060"/>
                </a:solidFill>
              </a:rPr>
              <a:t>Этапы формирования художественной культуры ребенка 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9787" y="2914632"/>
            <a:ext cx="660469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/>
              <a:t>Дошкольный возраст</a:t>
            </a:r>
            <a:endParaRPr lang="ru-RU" b="1"/>
          </a:p>
          <a:p>
            <a:pPr lvl="0" algn="ctr">
              <a:defRPr/>
            </a:pPr>
            <a:r>
              <a:rPr lang="ru-RU"/>
              <a:t>Формирование художественного восприятия посредством игры и художественного общения.</a:t>
            </a: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59787" y="3946405"/>
            <a:ext cx="659921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/>
              <a:t>Школьное детство </a:t>
            </a:r>
            <a:endParaRPr lang="ru-RU" b="1"/>
          </a:p>
          <a:p>
            <a:pPr lvl="0" algn="ctr">
              <a:defRPr/>
            </a:pPr>
            <a:r>
              <a:rPr lang="ru-RU"/>
              <a:t>Дети познают ценность художественной культуры.</a:t>
            </a: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61581" y="4701179"/>
            <a:ext cx="614247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/>
              <a:t>Старший школьный возраст</a:t>
            </a:r>
            <a:endParaRPr lang="ru-RU" b="1"/>
          </a:p>
          <a:p>
            <a:pPr lvl="0" algn="ctr">
              <a:defRPr/>
            </a:pPr>
            <a:r>
              <a:rPr lang="ru-RU"/>
              <a:t>Предметно-созидательная деятельностью, потребность в мировоззренческой рефлексии, расширении художественно-эстетического опыта.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1" animBg="1"/>
      <p:bldP spid="7" grpId="2" animBg="1"/>
      <p:bldP spid="8" grpId="3" 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Таня\Desktop\OKTOBER\03 АРттерапия\ready\15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27" y="-7953"/>
            <a:ext cx="12192000" cy="68675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7891" y="4636135"/>
            <a:ext cx="3522412" cy="106743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3200" b="1">
                <a:solidFill>
                  <a:srgbClr val="34259f"/>
                </a:solidFill>
              </a:rPr>
              <a:t>Результат арт</a:t>
            </a:r>
            <a:r>
              <a:rPr lang="en-US" altLang="ru-RU" sz="3200" b="1">
                <a:solidFill>
                  <a:srgbClr val="34259f"/>
                </a:solidFill>
              </a:rPr>
              <a:t>-</a:t>
            </a:r>
            <a:r>
              <a:rPr lang="ru-RU" altLang="en-US" sz="3200" b="1">
                <a:solidFill>
                  <a:srgbClr val="34259f"/>
                </a:solidFill>
              </a:rPr>
              <a:t>терапии</a:t>
            </a:r>
            <a:endParaRPr lang="ru-RU" sz="3200" b="1">
              <a:solidFill>
                <a:srgbClr val="34259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4414" y="1780832"/>
            <a:ext cx="3672000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000"/>
              <a:t>развитие самостоятельности, инициативности</a:t>
            </a:r>
            <a:endParaRPr lang="ru-RU" sz="2800"/>
          </a:p>
        </p:txBody>
      </p:sp>
      <p:sp>
        <p:nvSpPr>
          <p:cNvPr id="11" name="TextBox 10"/>
          <p:cNvSpPr txBox="1"/>
          <p:nvPr/>
        </p:nvSpPr>
        <p:spPr>
          <a:xfrm>
            <a:off x="7084414" y="2923841"/>
            <a:ext cx="3672000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000"/>
              <a:t>преодоление пассивности, неуверенности</a:t>
            </a:r>
            <a:endParaRPr lang="ru-RU" sz="2800"/>
          </a:p>
        </p:txBody>
      </p:sp>
      <p:sp>
        <p:nvSpPr>
          <p:cNvPr id="9" name="TextBox 8"/>
          <p:cNvSpPr txBox="1"/>
          <p:nvPr/>
        </p:nvSpPr>
        <p:spPr>
          <a:xfrm>
            <a:off x="7084414" y="4066850"/>
            <a:ext cx="3672000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000"/>
              <a:t>стимулирование интереса</a:t>
            </a:r>
            <a:br>
              <a:rPr lang="ru-RU" sz="2000"/>
            </a:br>
            <a:r>
              <a:rPr lang="ru-RU" sz="2000"/>
              <a:t>к художественной деятельности</a:t>
            </a: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1" animBg="1"/>
      <p:bldP spid="9" grpId="2" animBg="1"/>
    </p:bldLst>
  </p:timing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Relationship Id="rId2" Type="http://schemas.openxmlformats.org/officeDocument/2006/relationships/image" Target="../media/image2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MS PGothic"/>
        <a:font script="Hang" typeface="돋움"/>
        <a:font script="Hans" typeface="方正舒体"/>
        <a:font script="Hant" typeface="Microsoft JhengHe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 rotWithShape="1">
          <a:blip r:embed="rId2"/>
          <a:stretch>
            <a:fillRect/>
          </a:stretch>
        </a:blip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Malgun Gothic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Malgun Gothic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Override1.xml><?xml version="1.0" encoding="utf-8"?>
<a:themeOverrid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SPecialiST RePack</ep:Company>
  <ep:Words>659</ep:Words>
  <ep:PresentationFormat>Широкоэкранный</ep:PresentationFormat>
  <ep:Paragraphs>162</ep:Paragraphs>
  <ep:Slides>22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22</vt:i4>
      </vt:variant>
    </vt:vector>
  </ep:HeadingPairs>
  <ep:TitlesOfParts>
    <vt:vector size="23" baseType="lpstr">
      <vt:lpstr>Натуральные материалы</vt:lpstr>
      <vt:lpstr>АРТ-ТЕРАПИЯ  как инструмент развития и коррекции  личности ребёнка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2017-01-09T10:38:11.000</dcterms:created>
  <dc:creator>Asus</dc:creator>
  <cp:lastModifiedBy>МВМ</cp:lastModifiedBy>
  <dcterms:modified xsi:type="dcterms:W3CDTF">2020-04-22T12:32:13.426</dcterms:modified>
  <cp:revision>2946</cp:revision>
  <dc:title>Презентация PowerPoint</dc:title>
  <cp:version>0906.0100.01</cp:version>
</cp:coreProperties>
</file>