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17AF-11C5-4107-A90E-3F31ED0BA35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B4A377-F2D5-418E-888A-8D644ACE0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17AF-11C5-4107-A90E-3F31ED0BA35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A377-F2D5-418E-888A-8D644ACE0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17AF-11C5-4107-A90E-3F31ED0BA35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A377-F2D5-418E-888A-8D644ACE0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17AF-11C5-4107-A90E-3F31ED0BA35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B4A377-F2D5-418E-888A-8D644ACE0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17AF-11C5-4107-A90E-3F31ED0BA35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A377-F2D5-418E-888A-8D644ACE0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17AF-11C5-4107-A90E-3F31ED0BA35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A377-F2D5-418E-888A-8D644ACE0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17AF-11C5-4107-A90E-3F31ED0BA35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4B4A377-F2D5-418E-888A-8D644ACE0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17AF-11C5-4107-A90E-3F31ED0BA35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A377-F2D5-418E-888A-8D644ACE0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17AF-11C5-4107-A90E-3F31ED0BA35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A377-F2D5-418E-888A-8D644ACE0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17AF-11C5-4107-A90E-3F31ED0BA35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A377-F2D5-418E-888A-8D644ACE0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17AF-11C5-4107-A90E-3F31ED0BA35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A377-F2D5-418E-888A-8D644ACE0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E317AF-11C5-4107-A90E-3F31ED0BA35F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B4A377-F2D5-418E-888A-8D644ACE08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tki.yandex.ru/users/h0909/view/1461668/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6864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Древнерусское зодчество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458200" cy="9144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 algn="ctr"/>
            <a:r>
              <a:rPr lang="ru-RU" sz="3600" dirty="0" smtClean="0">
                <a:latin typeface="+mj-lt"/>
                <a:cs typeface="Arial" pitchFamily="34" charset="0"/>
              </a:rPr>
              <a:t>Внешний вид и духовный смысл православного храма(Троицкий собор </a:t>
            </a:r>
            <a:r>
              <a:rPr lang="ru-RU" sz="3600" dirty="0" err="1" smtClean="0">
                <a:latin typeface="+mj-lt"/>
                <a:cs typeface="Arial" pitchFamily="34" charset="0"/>
              </a:rPr>
              <a:t>Троицко-Сергиевой</a:t>
            </a:r>
            <a:r>
              <a:rPr lang="ru-RU" sz="3600" dirty="0" smtClean="0">
                <a:latin typeface="+mj-lt"/>
                <a:cs typeface="Arial" pitchFamily="34" charset="0"/>
              </a:rPr>
              <a:t> лавры) </a:t>
            </a:r>
            <a:endParaRPr lang="ru-RU" sz="3600" dirty="0"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0318" y="3244334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cs typeface="Arial" pitchFamily="34" charset="0"/>
              </a:rPr>
              <a:t>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61635" y="6488668"/>
            <a:ext cx="2782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+mj-lt"/>
                <a:cs typeface="Aharoni" pitchFamily="2" charset="-79"/>
              </a:rPr>
              <a:t>Пастушкова</a:t>
            </a:r>
            <a:r>
              <a:rPr lang="ru-RU" dirty="0" smtClean="0">
                <a:latin typeface="+mj-lt"/>
                <a:cs typeface="Aharoni" pitchFamily="2" charset="-79"/>
              </a:rPr>
              <a:t> Кристина 9Б</a:t>
            </a:r>
            <a:endParaRPr lang="ru-RU" dirty="0">
              <a:latin typeface="+mj-lt"/>
              <a:cs typeface="Aharoni" pitchFamily="2" charset="-79"/>
            </a:endParaRPr>
          </a:p>
        </p:txBody>
      </p:sp>
      <p:pic>
        <p:nvPicPr>
          <p:cNvPr id="12290" name="Picture 2" descr="Троицкий Собор Троице Сергиева монастыря (лавры) в Сергиевом Посаде. Фото, ис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80340"/>
            <a:ext cx="8208912" cy="473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087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История возникновения Троицкого собора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5796136" cy="4525963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+mj-lt"/>
                <a:cs typeface="Andalus" pitchFamily="18" charset="-78"/>
              </a:rPr>
              <a:t> </a:t>
            </a:r>
          </a:p>
          <a:p>
            <a:r>
              <a:rPr lang="ru-RU" sz="1600" dirty="0" smtClean="0"/>
              <a:t> </a:t>
            </a:r>
            <a:endParaRPr lang="ru-RU" sz="1600" dirty="0" smtClean="0">
              <a:latin typeface="+mj-lt"/>
              <a:cs typeface="Andalus" pitchFamily="18" charset="-78"/>
            </a:endParaRPr>
          </a:p>
          <a:p>
            <a:r>
              <a:rPr lang="ru-RU" sz="1600" dirty="0" smtClean="0">
                <a:latin typeface="+mj-lt"/>
                <a:cs typeface="Aharoni" pitchFamily="2" charset="-79"/>
              </a:rPr>
              <a:t> </a:t>
            </a:r>
            <a:r>
              <a:rPr lang="ru-RU" sz="1600" dirty="0" smtClean="0"/>
              <a:t>    </a:t>
            </a:r>
            <a:endParaRPr lang="ru-RU" sz="1600" dirty="0"/>
          </a:p>
        </p:txBody>
      </p:sp>
      <p:pic>
        <p:nvPicPr>
          <p:cNvPr id="11266" name="Picture 2" descr="Троицкий Собор Троице Сергиева монастыря (лавры) в Сергиевом Посаде. Фото, ис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632" y="1124744"/>
            <a:ext cx="331236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119675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8" name="Picture 4" descr="Троицкий Собор Троице Сергиева монастыря (лавры) в Сергиевом Посаде. Фото, истор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1868418" cy="253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Троицкий Собор Троице Сергиева монастыря (лавры) в Сергиевом Посаде. Фото, истор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581128"/>
            <a:ext cx="3168352" cy="2084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Троицкий Собор Троице Сергиева монастыря (лавры) в Сергиевом Посаде. Фото, истор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124744"/>
            <a:ext cx="2304256" cy="243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95536" y="3717032"/>
            <a:ext cx="230425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Храм  был основан преподобным Сергием Радонежским на территории собственного монастыря и назван в честь Священной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Живоначальной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Троицы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3933056"/>
            <a:ext cx="230425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3501008"/>
            <a:ext cx="309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При строительстве церкви были найдены мощи преподобного Сергия, что и послужило идеей для строительства настоящего белокаменного собора.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15816" y="3501008"/>
            <a:ext cx="28803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 1408 году случается важнейшее историческое событие, определившее судьбу монастыря: в монастырь вторгаются татарские войска, он подвергается разграблению и осквернению, а в конце и сожжению, ордынским темником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Едыгеем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.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Несмотря на это, ученик и преемник Сергия Радонежского, преподобный Никон, выстраивает церковь заново.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Архитектурный облик, внешний и внутренний вид собора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268760"/>
            <a:ext cx="4788024" cy="5400600"/>
          </a:xfrm>
        </p:spPr>
        <p:txBody>
          <a:bodyPr>
            <a:normAutofit/>
          </a:bodyPr>
          <a:lstStyle/>
          <a:p>
            <a:r>
              <a:rPr lang="ru-RU" sz="2900" dirty="0" smtClean="0">
                <a:latin typeface="+mj-lt"/>
              </a:rPr>
              <a:t> </a:t>
            </a:r>
          </a:p>
          <a:p>
            <a:endParaRPr lang="ru-RU" dirty="0"/>
          </a:p>
        </p:txBody>
      </p:sp>
      <p:pic>
        <p:nvPicPr>
          <p:cNvPr id="10242" name="Picture 2" descr="Троицкий Собор Троице Сергиева монастыря (лавры) в Сергиевом Посаде. Фото, ис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268760"/>
            <a:ext cx="2887725" cy="194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63888" y="3140968"/>
            <a:ext cx="3203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Орнамент на апсиде Троицкого собора Свято-Троицкой Сергиевой Лавры.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 descr="Троицкий Собор Троице Сергиева монастыря (лавры) в Сергиевом Посаде. Фото, истор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096344" cy="206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331640" y="3212976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Свод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6" name="Picture 6" descr="Троицкий Собор Троице Сергиева монастыря (лавры) в Сергиевом Посаде. Фото, истор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2378" y="1124744"/>
            <a:ext cx="213421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804248" y="3356992"/>
            <a:ext cx="2339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позолоченное кресло из стали</a:t>
            </a: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10248" name="Picture 8" descr="Троицкий соб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933056"/>
            <a:ext cx="2376264" cy="239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Троицкий собор в Троице-Сергиевой Лавре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861048"/>
            <a:ext cx="2592288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827584" y="6381328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Внешний вид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Царские врата и икона Троица 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005064"/>
            <a:ext cx="29523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923928" y="6309320"/>
            <a:ext cx="1408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Царские врата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0272" y="6309320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Внешний вид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5652120" cy="5544616"/>
          </a:xfrm>
        </p:spPr>
        <p:txBody>
          <a:bodyPr>
            <a:normAutofit/>
          </a:bodyPr>
          <a:lstStyle/>
          <a:p>
            <a:r>
              <a:rPr lang="ru-RU" sz="3500" dirty="0" smtClean="0">
                <a:latin typeface="+mj-lt"/>
              </a:rPr>
              <a:t>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5589240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Троицкособорный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иконостас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 descr="Троицкий Собор Троице Сергиева монастыря (лавры) в Сергиевом Посаде. Фото, ис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92696"/>
            <a:ext cx="280503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Троицкий Собор Троице Сергиева монастыря (лавры) в Сергиевом Посаде. Фото, истор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2448272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1520" y="5589240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В иконостасе лавры размещено семьдесят четыре иконы.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4" name="Picture 8" descr="http://stsl.ru/photo/2014-05/DPP_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692696"/>
            <a:ext cx="326391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Picture 10" descr="http://stsl.ru/photo/2014-05/DPP_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212976"/>
            <a:ext cx="266777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372200" y="5445224"/>
            <a:ext cx="26277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Паникадило. Конец XV в. Вклад царя Иоанна Васильевича (Грозного</a:t>
            </a:r>
            <a:r>
              <a:rPr lang="ru-RU" i="1" dirty="0" smtClean="0"/>
              <a:t>)</a:t>
            </a:r>
            <a:endParaRPr lang="ru-RU" dirty="0"/>
          </a:p>
        </p:txBody>
      </p:sp>
      <p:pic>
        <p:nvPicPr>
          <p:cNvPr id="4" name="Picture 2" descr="Алтарь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620688"/>
            <a:ext cx="265481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331640" y="2708920"/>
            <a:ext cx="780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Алтарь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Святыни Троицкого собора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554163"/>
            <a:ext cx="1170856" cy="14427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8194" name="Picture 2" descr="Троицкий Собор Троице Сергиева монастыря (лавры) в Сергиевом Посаде. Фото, ис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6004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Троицкий Собор Троице Сергиева монастыря (лавры) в Сергиевом Посаде. Фото, истор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85242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Троицкий Собор Троице Сергиева монастыря (лавры) в Сергиевом Посаде. Фото, истор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509120"/>
            <a:ext cx="367240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Иконостас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Троицкого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собора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5292080" cy="452596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j-lt"/>
              </a:rPr>
              <a:t> </a:t>
            </a:r>
            <a:endParaRPr lang="ru-RU" sz="2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https://сергиев-посад.рф/wp-content/uploads/2015/02/78c3f79ef23d09ce708b27c9c727b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170298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56612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Деисусный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чин Троицкого собора Троице-Сергиевой лавры (1425-1427) (Рублёв с учениками)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Вмч.Дмитрий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Солунский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2.Апостол Пётр, 3.Богоматерь, 4. Спас в силах,5. Апостол Павел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s://сергиев-посад.рф/wp-content/uploads/2015/02/17e6349db37b04eae85f9dc902f74c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8"/>
            <a:ext cx="1651143" cy="3940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11560" y="126876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12687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7174" name="Picture 6" descr="https://сергиев-посад.рф/wp-content/uploads/2015/02/71fee7c5938e34b52426c695ee5bdf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700808"/>
            <a:ext cx="158417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644008" y="126876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pic>
        <p:nvPicPr>
          <p:cNvPr id="7176" name="Picture 8" descr="https://сергиев-посад.рф/wp-content/uploads/2015/02/213a30724a2331605f2118b0f682f87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00808"/>
            <a:ext cx="180020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300192" y="126876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pic>
        <p:nvPicPr>
          <p:cNvPr id="7178" name="Picture 10" descr="https://сергиев-посад.рф/wp-content/uploads/2015/02/88819aa115a704083d09e426ffd5b23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772816"/>
            <a:ext cx="171091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7668344" y="126876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Иконостас Троицкого собора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s://сергиев-посад.рф/wp-content/uploads/2015/02/c3493f504cc184394d4ccf0008c7c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176368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1052736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</a:t>
            </a:r>
            <a:endParaRPr lang="ru-RU" dirty="0"/>
          </a:p>
        </p:txBody>
      </p:sp>
      <p:pic>
        <p:nvPicPr>
          <p:cNvPr id="25604" name="Picture 4" descr="https://сергиев-посад.рф/wp-content/uploads/2015/02/a19e18ef7727e656bd14377d55746b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12776"/>
            <a:ext cx="216024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63688" y="1052736"/>
            <a:ext cx="35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7.</a:t>
            </a:r>
            <a:endParaRPr lang="ru-RU" dirty="0"/>
          </a:p>
        </p:txBody>
      </p:sp>
      <p:pic>
        <p:nvPicPr>
          <p:cNvPr id="25606" name="Picture 6" descr="https://сергиев-посад.рф/wp-content/uploads/2015/02/2359e07ab7fe8c9e10248153618860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556792"/>
            <a:ext cx="165618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23928" y="1052736"/>
            <a:ext cx="21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</a:t>
            </a:r>
            <a:endParaRPr lang="ru-RU" dirty="0"/>
          </a:p>
        </p:txBody>
      </p:sp>
      <p:pic>
        <p:nvPicPr>
          <p:cNvPr id="25608" name="Picture 8" descr="https://сергиев-посад.рф/wp-content/uploads/2015/02/4774fc4362b0ea645fd2b2eb6c136d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052" y="1556792"/>
            <a:ext cx="169194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508104" y="105273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9.</a:t>
            </a:r>
            <a:endParaRPr lang="ru-RU" dirty="0"/>
          </a:p>
        </p:txBody>
      </p:sp>
      <p:pic>
        <p:nvPicPr>
          <p:cNvPr id="25610" name="Picture 10" descr="https://сергиев-посад.рф/wp-content/uploads/2015/02/e65c96f2eb575ca6b5d045809e0eead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556792"/>
            <a:ext cx="201622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7380312" y="1052736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594928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Деисусный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чин Троицкого собора Троице-Сергиевой лавры (1425-1427) (Рублёв с учениками)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6. Архангел Гавриил, 7. Троица, 8. Св. Иоанн Креститель, 9.   Тайная вечеря , 10. Св. Иоанн Златоуст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Духовный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смысл и культурное значени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05064"/>
            <a:ext cx="4024064" cy="2664296"/>
          </a:xfrm>
        </p:spPr>
        <p:txBody>
          <a:bodyPr>
            <a:normAutofit fontScale="77500" lnSpcReduction="20000"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Духовный смысл Зримое воплощение церковного символизма – православный храм, который представляет собой наиболее осознанную, продуманную систему смыслов. Православный храм заключает в себе сложный, неисчерпаемый в своей обозримости символ. Таким образом, пребывание в храме суть важнейшая сторона сложной духовной работы, это форма духовного развития, это путь через видимое – к невидимому. В храме все подчинено единой цели, храм – это священное место, где члены Церкви приобщаются Божественной жизни в таинствах. Поэтому храм – частица грядущего Царствия Божия, предвосхищающая Его пришествие. Одновременно храм – это образ всего Божественного Царства, к которому Церковь ведет весь мир. И, наконец, храм – это мир, вселенная, смысл которой придает соучастие в деле Спасения.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сергиев-посад.рф/wp-content/uploads/2014/05/b61089611d9c30c82adcfeef059e0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346126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сергиев-посад.рф/wp-content/uploads/2014/05/787891ea590185efb9e198a601f36d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91136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s://сергиев-посад.рф/wp-content/uploads/2014/05/cf7980e3e123b991014903b598f751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6"/>
            <a:ext cx="403244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4048" y="6550223"/>
            <a:ext cx="353160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i="1" dirty="0" smtClean="0"/>
              <a:t>Знаменный хор Троицкого собора </a:t>
            </a:r>
            <a:r>
              <a:rPr lang="ru-RU" sz="1400" i="1" dirty="0" err="1" smtClean="0"/>
              <a:t>Лавры</a:t>
            </a:r>
            <a:r>
              <a:rPr lang="ru-RU" sz="1400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Т</a:t>
            </a:r>
            <a:endParaRPr lang="ru-RU" sz="1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Спасибо за внимание!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Паломничество. Троице-Сергиева Лав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776864" cy="5125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463</TotalTime>
  <Words>423</Words>
  <Application>Microsoft Office PowerPoint</Application>
  <PresentationFormat>Экран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Древнерусское зодчество</vt:lpstr>
      <vt:lpstr>История возникновения Троицкого собора </vt:lpstr>
      <vt:lpstr>Архитектурный облик, внешний и внутренний вид собора</vt:lpstr>
      <vt:lpstr> </vt:lpstr>
      <vt:lpstr>                Святыни Троицкого собора</vt:lpstr>
      <vt:lpstr>Иконостас Троицкого собора </vt:lpstr>
      <vt:lpstr>               Иконостас Троицкого собора</vt:lpstr>
      <vt:lpstr>Духовный смысл и культурное значение </vt:lpstr>
      <vt:lpstr>               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Древнерусское зодчество: внешний вид и духовный смысл православного храма(Троице-Сергиева лавра)</dc:title>
  <dc:creator>Дмитрий Пастушков</dc:creator>
  <cp:lastModifiedBy>Дмитрий Пастушков</cp:lastModifiedBy>
  <cp:revision>48</cp:revision>
  <dcterms:created xsi:type="dcterms:W3CDTF">2020-03-26T10:52:12Z</dcterms:created>
  <dcterms:modified xsi:type="dcterms:W3CDTF">2020-04-11T12:56:15Z</dcterms:modified>
</cp:coreProperties>
</file>