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57" r:id="rId3"/>
    <p:sldId id="258" r:id="rId4"/>
    <p:sldId id="259" r:id="rId5"/>
    <p:sldId id="260" r:id="rId6"/>
    <p:sldId id="266" r:id="rId7"/>
    <p:sldId id="261" r:id="rId8"/>
    <p:sldId id="262" r:id="rId9"/>
    <p:sldId id="263" r:id="rId10"/>
    <p:sldId id="264" r:id="rId11"/>
    <p:sldId id="268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40" d="100"/>
          <a:sy n="40" d="100"/>
        </p:scale>
        <p:origin x="-72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F128EE2-E931-4DF6-B2E2-709B3C1D8413}" type="datetimeFigureOut">
              <a:rPr lang="ru-RU" smtClean="0"/>
              <a:pPr/>
              <a:t>19.05.2012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FA0AFFB7-4BB4-4B9B-BBD6-77916636642C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685800" y="357166"/>
            <a:ext cx="8458200" cy="1785950"/>
          </a:xfrm>
        </p:spPr>
        <p:txBody>
          <a:bodyPr>
            <a:normAutofit fontScale="47500" lnSpcReduction="20000"/>
          </a:bodyPr>
          <a:lstStyle/>
          <a:p>
            <a:pPr algn="ctr"/>
            <a:endParaRPr lang="ru-RU" sz="3600" dirty="0" smtClean="0"/>
          </a:p>
          <a:p>
            <a:pPr algn="ctr"/>
            <a:endParaRPr lang="ru-RU" sz="3600" dirty="0" smtClean="0"/>
          </a:p>
          <a:p>
            <a:pPr algn="r"/>
            <a:endParaRPr lang="ru-RU" sz="3600" dirty="0" smtClean="0"/>
          </a:p>
          <a:p>
            <a:pPr algn="r"/>
            <a:endParaRPr lang="ru-RU" sz="3600" dirty="0" smtClean="0"/>
          </a:p>
          <a:p>
            <a:pPr algn="r"/>
            <a:endParaRPr lang="ru-RU" sz="3600" dirty="0" smtClean="0"/>
          </a:p>
          <a:p>
            <a:pPr algn="r"/>
            <a:r>
              <a:rPr lang="ru-RU" sz="3600" dirty="0" smtClean="0"/>
              <a:t>Памятка для родителей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571472" y="381000"/>
            <a:ext cx="7886728" cy="4405322"/>
          </a:xfrm>
        </p:spPr>
        <p:txBody>
          <a:bodyPr>
            <a:normAutofit/>
          </a:bodyPr>
          <a:lstStyle/>
          <a:p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С</a:t>
            </a:r>
            <a:r>
              <a:rPr lang="ru-RU" dirty="0" smtClean="0"/>
              <a:t>тили </a:t>
            </a:r>
            <a:r>
              <a:rPr lang="ru-RU" dirty="0" smtClean="0"/>
              <a:t>семейного </a:t>
            </a:r>
            <a:r>
              <a:rPr lang="ru-RU" dirty="0" smtClean="0"/>
              <a:t>воспитания </a:t>
            </a:r>
            <a:endParaRPr lang="ru-RU" dirty="0"/>
          </a:p>
        </p:txBody>
      </p:sp>
    </p:spTree>
  </p:cSld>
  <p:clrMapOvr>
    <a:masterClrMapping/>
  </p:clrMapOvr>
  <p:transition advClick="0" advTm="3000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Следствие </a:t>
            </a:r>
            <a:r>
              <a:rPr lang="ru-RU" smtClean="0"/>
              <a:t>сверх-требовательности</a:t>
            </a:r>
            <a:r>
              <a:rPr lang="ru-RU" dirty="0" smtClean="0"/>
              <a:t>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Формирование </a:t>
            </a:r>
            <a:r>
              <a:rPr lang="ru-RU" dirty="0" smtClean="0"/>
              <a:t>личности, ориентированной на требования других людей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Формирование </a:t>
            </a:r>
            <a:r>
              <a:rPr lang="ru-RU" dirty="0" smtClean="0"/>
              <a:t>личности, ориентированной на протест против требований социума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Формирование </a:t>
            </a:r>
            <a:r>
              <a:rPr lang="ru-RU" dirty="0" smtClean="0"/>
              <a:t>личности, сочетающей оба этих типа.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dirty="0" smtClean="0"/>
              <a:t>Литература:</a:t>
            </a:r>
          </a:p>
          <a:p>
            <a:pPr>
              <a:buNone/>
            </a:pPr>
            <a:r>
              <a:rPr lang="ru-RU" dirty="0" smtClean="0"/>
              <a:t>«</a:t>
            </a:r>
            <a:r>
              <a:rPr lang="ru-RU" dirty="0" smtClean="0"/>
              <a:t>Семейное </a:t>
            </a:r>
            <a:r>
              <a:rPr lang="ru-RU" dirty="0" smtClean="0"/>
              <a:t>воспитание» Краткий словарь. М. </a:t>
            </a:r>
            <a:r>
              <a:rPr lang="ru-RU" dirty="0" smtClean="0"/>
              <a:t>1990</a:t>
            </a:r>
          </a:p>
          <a:p>
            <a:pPr>
              <a:buNone/>
            </a:pPr>
            <a:r>
              <a:rPr lang="ru-RU" dirty="0" smtClean="0"/>
              <a:t>Тугушев Р., Гарбер Е. «Общая психология» М.: Эксмо-Пресс, </a:t>
            </a:r>
            <a:r>
              <a:rPr lang="ru-RU" dirty="0" smtClean="0"/>
              <a:t>2006</a:t>
            </a:r>
          </a:p>
          <a:p>
            <a:pPr>
              <a:buNone/>
            </a:pPr>
            <a:r>
              <a:rPr lang="ru-RU" dirty="0" smtClean="0"/>
              <a:t>«Педагогическая психология» под </a:t>
            </a:r>
            <a:r>
              <a:rPr lang="ru-RU" dirty="0" smtClean="0"/>
              <a:t>ред. Н.В. Клюевой. - М.: П24    Изд-во ВЛАДОС-ПРЕСС, 2003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endParaRPr lang="ru-RU" dirty="0" smtClean="0"/>
          </a:p>
          <a:p>
            <a:pPr algn="r">
              <a:buNone/>
            </a:pPr>
            <a:r>
              <a:rPr lang="ru-RU" dirty="0" smtClean="0"/>
              <a:t>Памятку подготовила педагог-психолог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Шумилина Е.Е.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Авторитарный стиль воспитания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Родители </a:t>
            </a:r>
            <a:endParaRPr lang="ru-RU" dirty="0" smtClean="0"/>
          </a:p>
          <a:p>
            <a:pPr>
              <a:buNone/>
            </a:pPr>
            <a:r>
              <a:rPr lang="ru-RU" dirty="0" smtClean="0"/>
              <a:t>-требуют </a:t>
            </a:r>
            <a:r>
              <a:rPr lang="ru-RU" dirty="0" smtClean="0"/>
              <a:t>точного выполнения своих приказаний и жестко контролируют их выполнение.</a:t>
            </a:r>
          </a:p>
          <a:p>
            <a:pPr>
              <a:buNone/>
            </a:pPr>
            <a:r>
              <a:rPr lang="ru-RU" dirty="0" smtClean="0"/>
              <a:t> </a:t>
            </a:r>
            <a:r>
              <a:rPr lang="ru-RU" dirty="0" smtClean="0"/>
              <a:t>-сдержанны </a:t>
            </a:r>
            <a:r>
              <a:rPr lang="ru-RU" dirty="0" smtClean="0"/>
              <a:t>в отношениях с детьми.</a:t>
            </a:r>
          </a:p>
          <a:p>
            <a:pPr>
              <a:buNone/>
            </a:pPr>
            <a:r>
              <a:rPr lang="ru-RU" dirty="0" smtClean="0"/>
              <a:t>-н</a:t>
            </a:r>
            <a:r>
              <a:rPr lang="ru-RU" dirty="0" smtClean="0"/>
              <a:t>е </a:t>
            </a:r>
            <a:r>
              <a:rPr lang="ru-RU" dirty="0" smtClean="0"/>
              <a:t>обсуждают установленные ими требования  и  правила.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Либеральный  стиль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Родители</a:t>
            </a:r>
          </a:p>
          <a:p>
            <a:pPr>
              <a:buNone/>
            </a:pPr>
            <a:r>
              <a:rPr lang="ru-RU" dirty="0" smtClean="0"/>
              <a:t>-с</a:t>
            </a:r>
            <a:r>
              <a:rPr lang="ru-RU" dirty="0" smtClean="0"/>
              <a:t>лабо </a:t>
            </a:r>
            <a:r>
              <a:rPr lang="ru-RU" dirty="0" smtClean="0"/>
              <a:t>ограничивают или совсем не ограничивают поведение ребенка.</a:t>
            </a:r>
          </a:p>
          <a:p>
            <a:pPr>
              <a:buNone/>
            </a:pPr>
            <a:r>
              <a:rPr lang="ru-RU" dirty="0" smtClean="0"/>
              <a:t>-п</a:t>
            </a:r>
            <a:r>
              <a:rPr lang="ru-RU" dirty="0" smtClean="0"/>
              <a:t>редоставляют </a:t>
            </a:r>
            <a:r>
              <a:rPr lang="ru-RU" dirty="0" smtClean="0"/>
              <a:t>ребенку полную свободу действий.</a:t>
            </a:r>
          </a:p>
          <a:p>
            <a:pPr>
              <a:buNone/>
            </a:pPr>
            <a:r>
              <a:rPr lang="ru-RU" dirty="0" smtClean="0"/>
              <a:t>-в</a:t>
            </a:r>
            <a:r>
              <a:rPr lang="ru-RU" dirty="0" smtClean="0"/>
              <a:t> </a:t>
            </a:r>
            <a:r>
              <a:rPr lang="ru-RU" dirty="0" smtClean="0"/>
              <a:t>общении отводят ребенку активную позицию.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Индифферентный стиль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ru-RU" dirty="0" smtClean="0"/>
          </a:p>
          <a:p>
            <a:pPr>
              <a:buNone/>
            </a:pPr>
            <a:r>
              <a:rPr lang="ru-RU" dirty="0" smtClean="0"/>
              <a:t>Родители</a:t>
            </a:r>
          </a:p>
          <a:p>
            <a:pPr>
              <a:buNone/>
            </a:pPr>
            <a:r>
              <a:rPr lang="ru-RU" dirty="0" smtClean="0"/>
              <a:t>-н</a:t>
            </a:r>
            <a:r>
              <a:rPr lang="ru-RU" dirty="0" smtClean="0"/>
              <a:t>ичем </a:t>
            </a:r>
            <a:r>
              <a:rPr lang="ru-RU" dirty="0" smtClean="0"/>
              <a:t>не ограничивают ребенка.</a:t>
            </a:r>
          </a:p>
          <a:p>
            <a:pPr>
              <a:buNone/>
            </a:pPr>
            <a:r>
              <a:rPr lang="ru-RU" dirty="0" smtClean="0"/>
              <a:t>-п</a:t>
            </a:r>
            <a:r>
              <a:rPr lang="ru-RU" dirty="0" smtClean="0"/>
              <a:t>роявляют </a:t>
            </a:r>
            <a:r>
              <a:rPr lang="ru-RU" dirty="0" smtClean="0"/>
              <a:t>безразличие и враждебность к ребенку.</a:t>
            </a:r>
          </a:p>
          <a:p>
            <a:pPr>
              <a:buNone/>
            </a:pPr>
            <a:r>
              <a:rPr lang="ru-RU" dirty="0" smtClean="0"/>
              <a:t>-з</a:t>
            </a:r>
            <a:r>
              <a:rPr lang="ru-RU" dirty="0" smtClean="0"/>
              <a:t>акрыты </a:t>
            </a:r>
            <a:r>
              <a:rPr lang="ru-RU" dirty="0" smtClean="0"/>
              <a:t>для теплых отношений с ребенком.</a:t>
            </a:r>
          </a:p>
          <a:p>
            <a:pPr>
              <a:buNone/>
            </a:pPr>
            <a:r>
              <a:rPr lang="ru-RU" dirty="0" smtClean="0"/>
              <a:t>-п</a:t>
            </a:r>
            <a:r>
              <a:rPr lang="ru-RU" dirty="0" smtClean="0"/>
              <a:t>роявляют безразличие к ребенку.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Авторитетный стиль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Родители</a:t>
            </a:r>
          </a:p>
          <a:p>
            <a:pPr>
              <a:buNone/>
            </a:pPr>
            <a:r>
              <a:rPr lang="ru-RU" dirty="0" smtClean="0"/>
              <a:t>-п</a:t>
            </a:r>
            <a:r>
              <a:rPr lang="ru-RU" dirty="0" smtClean="0"/>
              <a:t>ринимают </a:t>
            </a:r>
            <a:r>
              <a:rPr lang="ru-RU" dirty="0" smtClean="0"/>
              <a:t>и поддерживают автономию ребенка.</a:t>
            </a:r>
          </a:p>
          <a:p>
            <a:pPr>
              <a:buNone/>
            </a:pPr>
            <a:r>
              <a:rPr lang="ru-RU" dirty="0" smtClean="0"/>
              <a:t>-о</a:t>
            </a:r>
            <a:r>
              <a:rPr lang="ru-RU" dirty="0" smtClean="0"/>
              <a:t>граничивают </a:t>
            </a:r>
            <a:r>
              <a:rPr lang="ru-RU" dirty="0" smtClean="0"/>
              <a:t>детей, мотивируя свои требования.</a:t>
            </a:r>
          </a:p>
          <a:p>
            <a:pPr>
              <a:buNone/>
            </a:pPr>
            <a:r>
              <a:rPr lang="ru-RU" dirty="0" smtClean="0"/>
              <a:t>-о</a:t>
            </a:r>
            <a:r>
              <a:rPr lang="ru-RU" dirty="0" smtClean="0"/>
              <a:t>ткрыты </a:t>
            </a:r>
            <a:r>
              <a:rPr lang="ru-RU" dirty="0" smtClean="0"/>
              <a:t>для обсуждения с детьми правил и требований.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smtClean="0"/>
              <a:t>Следствие </a:t>
            </a:r>
            <a:r>
              <a:rPr lang="ru-RU" dirty="0" err="1" smtClean="0"/>
              <a:t>гиперопеки</a:t>
            </a:r>
            <a:r>
              <a:rPr lang="ru-RU" dirty="0" smtClean="0"/>
              <a:t> родителей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Приписывание ребенку нежелательных детских качеств</a:t>
            </a:r>
          </a:p>
          <a:p>
            <a:pPr algn="ctr">
              <a:buNone/>
            </a:pPr>
            <a:r>
              <a:rPr lang="ru-RU" dirty="0" smtClean="0"/>
              <a:t>Неустойчивость стиля  воспитания обоими родителями (</a:t>
            </a:r>
            <a:r>
              <a:rPr lang="ru-RU" dirty="0" smtClean="0"/>
              <a:t>сверх- требовательность </a:t>
            </a:r>
            <a:r>
              <a:rPr lang="ru-RU" dirty="0" smtClean="0"/>
              <a:t>одного и попустительство  другого)</a:t>
            </a:r>
          </a:p>
          <a:p>
            <a:pPr algn="ctr">
              <a:buNone/>
            </a:pPr>
            <a:r>
              <a:rPr lang="ru-RU" dirty="0" smtClean="0"/>
              <a:t>Воспитание беспомощности у ребенка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686800" cy="1266804"/>
          </a:xfrm>
        </p:spPr>
        <p:txBody>
          <a:bodyPr>
            <a:normAutofit fontScale="90000"/>
          </a:bodyPr>
          <a:lstStyle/>
          <a:p>
            <a:pPr algn="ctr"/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Формирование </a:t>
            </a:r>
            <a:r>
              <a:rPr lang="ru-RU" dirty="0" smtClean="0"/>
              <a:t>личностной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беспомощности </a:t>
            </a:r>
            <a:r>
              <a:rPr lang="ru-RU" dirty="0" smtClean="0"/>
              <a:t>ребенка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dirty="0" smtClean="0"/>
              <a:t>Выученная беспомощность- нарушения в эмоциональных, мотивационных и когнитивных процессах, возникающая в следствие неконтролируемости  негативных событий, когда действия по их устранению не приносят результата. Человек «опускает руки», не предпринимая попыток изменить ситуацию.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1057260"/>
          </a:xfrm>
        </p:spPr>
        <p:txBody>
          <a:bodyPr>
            <a:normAutofit fontScale="90000"/>
          </a:bodyPr>
          <a:lstStyle/>
          <a:p>
            <a:r>
              <a:rPr lang="ru-RU" dirty="0" smtClean="0"/>
              <a:t>Виды беспомощности детей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dirty="0" smtClean="0"/>
              <a:t>Ситуативная беспомощность – временная реакция на травмирующие события.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Личностная </a:t>
            </a:r>
            <a:r>
              <a:rPr lang="ru-RU" dirty="0" smtClean="0"/>
              <a:t>беспомощность – устойчивое образование, формирующееся в процессе развития человека под влиянием взаимоотношений с окружающими. Это  соответствует понятию несамостоятельности ребенка.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Проявления личностной беспомощности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Чрезмерная  </a:t>
            </a:r>
            <a:r>
              <a:rPr lang="ru-RU" dirty="0" smtClean="0"/>
              <a:t>ориентированность на внешнюю помощь: беспечность, потребительский подход к людям, неуверенность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Повышенная </a:t>
            </a:r>
            <a:r>
              <a:rPr lang="ru-RU" dirty="0" smtClean="0"/>
              <a:t>зависимость от других людей</a:t>
            </a:r>
          </a:p>
          <a:p>
            <a:pPr algn="ctr">
              <a:buNone/>
            </a:pPr>
            <a:endParaRPr lang="ru-RU" dirty="0" smtClean="0"/>
          </a:p>
          <a:p>
            <a:pPr algn="ctr">
              <a:buNone/>
            </a:pPr>
            <a:r>
              <a:rPr lang="ru-RU" dirty="0" smtClean="0"/>
              <a:t>Низкая </a:t>
            </a:r>
            <a:r>
              <a:rPr lang="ru-RU" dirty="0" smtClean="0"/>
              <a:t>способность к саморегуляции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Официальная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128</TotalTime>
  <Words>327</Words>
  <Application>Microsoft Office PowerPoint</Application>
  <PresentationFormat>Экран (4:3)</PresentationFormat>
  <Paragraphs>63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Официальная</vt:lpstr>
      <vt:lpstr> Стили семейного воспитания </vt:lpstr>
      <vt:lpstr>Авторитарный стиль воспитания</vt:lpstr>
      <vt:lpstr>Либеральный  стиль</vt:lpstr>
      <vt:lpstr>Индифферентный стиль </vt:lpstr>
      <vt:lpstr>Авторитетный стиль</vt:lpstr>
      <vt:lpstr>Следствие гиперопеки родителей</vt:lpstr>
      <vt:lpstr> Формирование личностной  беспомощности ребенка</vt:lpstr>
      <vt:lpstr>Виды беспомощности детей </vt:lpstr>
      <vt:lpstr>Проявления личностной беспомощности</vt:lpstr>
      <vt:lpstr>Следствие сверх-требовательности родителей</vt:lpstr>
      <vt:lpstr>Слайд 11</vt:lpstr>
      <vt:lpstr>Слайд 12</vt:lpstr>
    </vt:vector>
  </TitlesOfParts>
  <Company>МОУ "Средняя общеобразовательна школа №31"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Стили семейного воспитания</dc:title>
  <dc:creator>Пользователь</dc:creator>
  <cp:lastModifiedBy>XTreme</cp:lastModifiedBy>
  <cp:revision>24</cp:revision>
  <dcterms:created xsi:type="dcterms:W3CDTF">2011-03-06T06:46:21Z</dcterms:created>
  <dcterms:modified xsi:type="dcterms:W3CDTF">2012-05-19T16:02:49Z</dcterms:modified>
</cp:coreProperties>
</file>