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7" r:id="rId3"/>
    <p:sldId id="338" r:id="rId4"/>
    <p:sldId id="335" r:id="rId5"/>
    <p:sldId id="292" r:id="rId6"/>
    <p:sldId id="257" r:id="rId7"/>
    <p:sldId id="293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286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00FFCC"/>
    <a:srgbClr val="00FF00"/>
    <a:srgbClr val="FF9999"/>
    <a:srgbClr val="FF0000"/>
    <a:srgbClr val="FF0066"/>
    <a:srgbClr val="FF3300"/>
    <a:srgbClr val="00CC00"/>
    <a:srgbClr val="66CCFF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 varScale="1">
        <p:scale>
          <a:sx n="86" d="100"/>
          <a:sy n="86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BD34A-A258-4325-A73C-68FF7A358B29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EBCB4-3726-4178-A238-66262BB6E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53D8D-CBD5-40EF-A146-05CA5542DA71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7E724-A577-42A3-B68F-138ECE442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A8A0D-FC75-4873-AEF0-EA8EFBD44101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F1543-AAEF-4229-BF6F-7A831EFF3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701E6-DA7F-4D80-A9CF-EB3A237E31C1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5DDFF-5CF2-44CF-AFCA-7DD5A89D07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8C34F-C244-4280-A3DA-20818007897A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0F7E7-8E0C-4AE8-B16E-C05C49A492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03522-64B4-4FB8-B2F5-AC967F19B78D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40888-F946-4DBA-80D0-EEA842EF8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310ED-B0D4-47EB-A64B-CE80CACF2109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58377-4CBB-4024-B527-0083B08C5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E8D1-70AF-4D1D-BE09-58F7DC16C79D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41331-2AC7-452E-811D-78C6F694F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3A5A7-0925-4A59-B44A-4B852BCC10FC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1EAF0-2466-4523-B725-415CC0E8AC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B6342-CD9C-4A13-9B6B-4730F13EFA32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7EA91-28F7-4F0B-8710-2AEA4D1603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C594F-4AF2-4102-998D-B731E74DC44D}" type="datetimeFigureOut">
              <a:rPr lang="ru-RU"/>
              <a:pPr>
                <a:defRPr/>
              </a:pPr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4046D9-5D36-4CAC-8444-AA45F35FF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1.xml"/><Relationship Id="rId18" Type="http://schemas.openxmlformats.org/officeDocument/2006/relationships/slide" Target="slide23.xml"/><Relationship Id="rId3" Type="http://schemas.openxmlformats.org/officeDocument/2006/relationships/slide" Target="slide8.xml"/><Relationship Id="rId21" Type="http://schemas.openxmlformats.org/officeDocument/2006/relationships/slide" Target="slide26.xml"/><Relationship Id="rId7" Type="http://schemas.openxmlformats.org/officeDocument/2006/relationships/slide" Target="slide12.xml"/><Relationship Id="rId12" Type="http://schemas.openxmlformats.org/officeDocument/2006/relationships/slide" Target="slide17.xml"/><Relationship Id="rId17" Type="http://schemas.openxmlformats.org/officeDocument/2006/relationships/slide" Target="slide22.xml"/><Relationship Id="rId2" Type="http://schemas.openxmlformats.org/officeDocument/2006/relationships/slide" Target="slide7.xml"/><Relationship Id="rId16" Type="http://schemas.openxmlformats.org/officeDocument/2006/relationships/slide" Target="slide18.xml"/><Relationship Id="rId20" Type="http://schemas.openxmlformats.org/officeDocument/2006/relationships/slide" Target="slide2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6.xml"/><Relationship Id="rId5" Type="http://schemas.openxmlformats.org/officeDocument/2006/relationships/slide" Target="slide11.xml"/><Relationship Id="rId15" Type="http://schemas.openxmlformats.org/officeDocument/2006/relationships/slide" Target="slide19.xml"/><Relationship Id="rId10" Type="http://schemas.openxmlformats.org/officeDocument/2006/relationships/slide" Target="slide15.xml"/><Relationship Id="rId19" Type="http://schemas.openxmlformats.org/officeDocument/2006/relationships/slide" Target="slide24.xml"/><Relationship Id="rId4" Type="http://schemas.openxmlformats.org/officeDocument/2006/relationships/slide" Target="slide9.xml"/><Relationship Id="rId9" Type="http://schemas.openxmlformats.org/officeDocument/2006/relationships/slide" Target="slide14.xml"/><Relationship Id="rId14" Type="http://schemas.openxmlformats.org/officeDocument/2006/relationships/slide" Target="slide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2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СВОЯ ИГРА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«Якутский </a:t>
            </a:r>
            <a:r>
              <a:rPr lang="ru-RU" dirty="0" err="1" smtClean="0">
                <a:solidFill>
                  <a:srgbClr val="FF0000"/>
                </a:solidFill>
              </a:rPr>
              <a:t>эпос-Олонхо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4714884"/>
            <a:ext cx="4686304" cy="1411279"/>
          </a:xfrm>
        </p:spPr>
        <p:txBody>
          <a:bodyPr/>
          <a:lstStyle/>
          <a:p>
            <a:pPr algn="ctr">
              <a:buNone/>
            </a:pPr>
            <a:r>
              <a:rPr lang="ru-RU" sz="1600" b="1" cap="all" dirty="0" err="1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Выполнила:Горохова</a:t>
            </a:r>
            <a:r>
              <a:rPr lang="ru-RU" sz="1600" b="1" cap="all" dirty="0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Розалия Юрьевна</a:t>
            </a:r>
          </a:p>
          <a:p>
            <a:pPr algn="ctr">
              <a:buNone/>
            </a:pPr>
            <a:r>
              <a:rPr lang="ru-RU" sz="1600" b="1" cap="all" dirty="0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Учитель математики и физики</a:t>
            </a:r>
          </a:p>
          <a:p>
            <a:pPr algn="ctr">
              <a:buNone/>
            </a:pPr>
            <a:r>
              <a:rPr lang="ru-RU" sz="1600" b="1" cap="all" dirty="0" err="1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Мбоу</a:t>
            </a:r>
            <a:r>
              <a:rPr lang="ru-RU" sz="1600" b="1" cap="all" dirty="0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«</a:t>
            </a:r>
            <a:r>
              <a:rPr lang="ru-RU" sz="1600" b="1" cap="all" dirty="0" err="1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Эгинская</a:t>
            </a:r>
            <a:r>
              <a:rPr lang="ru-RU" sz="1600" b="1" cap="all" dirty="0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СОШ» Мо «</a:t>
            </a:r>
            <a:r>
              <a:rPr lang="ru-RU" sz="1600" b="1" cap="all" dirty="0" err="1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Верхоянский</a:t>
            </a:r>
            <a:r>
              <a:rPr lang="ru-RU" sz="1600" b="1" cap="all" dirty="0" smtClean="0">
                <a:ln/>
                <a:solidFill>
                  <a:schemeClr val="accent3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район» РС (я)</a:t>
            </a:r>
            <a:endParaRPr lang="ru-RU" sz="1600" b="1" cap="all" dirty="0">
              <a:ln/>
              <a:solidFill>
                <a:schemeClr val="accent3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тиит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бы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һаҕа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торуоскалаах</a:t>
            </a:r>
            <a:endParaRPr lang="ru-RU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Үс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тыаны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скээбит</a:t>
            </a:r>
            <a:endParaRPr lang="ru-RU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</a:t>
            </a:r>
            <a:r>
              <a:rPr lang="en-US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лэн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Хардааччы</a:t>
            </a:r>
            <a:endParaRPr lang="ru-RU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67059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796062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Эриэн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тойон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оҕонньор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аҕалаах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Эбириэлдьин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хотун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эмээхсин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ийэлээх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42930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Эриэн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тойон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оҕонньор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аҕалаах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Эбириэлдьин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хотун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эмээхсин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ийэлээх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Эрчимэн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Бэргэн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бухатыыр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45505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һүнэн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олуктаах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Күннүгүнэн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ойуулаах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нэ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К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ҕ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чч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р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аттаах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Күүстээх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–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уохтаах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…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37086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һүнэн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олуктаах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Күннүгүнэн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ойуулаах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нэ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К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ҕ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чч</a:t>
            </a:r>
            <a:r>
              <a:rPr lang="en-US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р 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аттаах</a:t>
            </a:r>
            <a:endParaRPr lang="ru-RU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Күүстээх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–</a:t>
            </a:r>
            <a:r>
              <a:rPr lang="ru-RU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уохтаах</a:t>
            </a:r>
            <a:endParaRPr lang="ru-RU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Күн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Эрэли</a:t>
            </a: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157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Отут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орохтоох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Тоҕус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туо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һахталаах</a:t>
            </a: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Улунньа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улаан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аттаах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Тэргэн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тиит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саҕа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дэйбиирдээх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…</a:t>
            </a: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62165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797162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Отут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орохтоох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Тоҕус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туо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һахталаах</a:t>
            </a: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Улунньа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улаан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аттаах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Тэргэн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тиит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саҕа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дэйбиирдээх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Тиит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Дьиэ</a:t>
            </a: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һи</a:t>
            </a: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ҥкэй</a:t>
            </a:r>
            <a:endParaRPr lang="ru-RU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38417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</a:t>
            </a: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һан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,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х</a:t>
            </a: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анна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ɵɵ</a:t>
            </a: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үтэй</a:t>
            </a: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?</a:t>
            </a:r>
            <a:endParaRPr lang="ru-RU" sz="4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52898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1893 с. (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алтынньы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29 к.) 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сэтинньи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үнүгэр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Таатта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улууһугар</a:t>
            </a:r>
            <a:endParaRPr lang="ru-RU" sz="36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т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р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ɵɵ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бүтэ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.</a:t>
            </a:r>
            <a:endParaRPr lang="ru-RU" sz="36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43703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үдү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айымньытын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аата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…</a:t>
            </a: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75110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Якутский героический эпос </a:t>
            </a:r>
            <a:r>
              <a:rPr lang="ru-RU" dirty="0" err="1" smtClean="0">
                <a:solidFill>
                  <a:srgbClr val="C00000"/>
                </a:solidFill>
              </a:rPr>
              <a:t>олонхо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4697427"/>
          </a:xfrm>
        </p:spPr>
        <p:txBody>
          <a:bodyPr/>
          <a:lstStyle/>
          <a:p>
            <a:pPr>
              <a:buNone/>
            </a:pP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общее название героического эпоса якутов, состоящего из множества больших сказаний. Средний размер их 10–15 тысяч стихотворных строк. Крупные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доходят до 20 и более тысяч стихотворных строк. Путем контаминации различных сюжетов якутские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олонхосуты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(сказители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в прошлом создавали еще более крупные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но они остались незаписанными.</a:t>
            </a:r>
          </a:p>
          <a:p>
            <a:pPr>
              <a:buNone/>
            </a:pP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Якутские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эпос очень древнего происхождения. Истоки их восходят еще к тем временам, когда предки якутов жили на своей прежней родине и тесно общались с древними предками тюрко-монгольских народов Алтая и Саян. Об этом говорит общность сюжета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 сюжетом эпоса этих народов, сходство в строе языка и лексике.</a:t>
            </a:r>
          </a:p>
          <a:p>
            <a:pPr>
              <a:buNone/>
            </a:pP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Основная тема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это судьба эпического племени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утверждение счастливой и богатой жизни в Среднем мире. Главный герой – это богатырь или богатырка из племени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Основная их функция – борьба за создание семьи и защита интересов племени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Противоборствующей силой в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является племя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Абаасы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Особое место среди действующих лиц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занимают мифологические персонажи: верховное божество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Юрюнг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Тойон, бог- покровитель лошадей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Кюн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Джесегей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богини, которые способствуют рождению людей и размножению домашних животных -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Иэйэхсит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Айыысыт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др. Действие в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происходит в трех мирах - Верхнем, Среднем и Нижнем. В середине мироздания находится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Аал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Луук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Мировое Древо, корни которого уходят в Нижний мир, крона растет в Среднем мире, а ветви устремлены высоко в небо, где обитают божества Верхнего мира.</a:t>
            </a:r>
            <a:endParaRPr lang="ru-RU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дьулуурдаахтык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суруйбут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ҥхото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«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Дьулуруйар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Ньургун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Боотур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»</a:t>
            </a:r>
            <a:endParaRPr lang="ru-RU" sz="44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02684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ru-RU" sz="4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һооно</a:t>
            </a:r>
            <a:r>
              <a:rPr lang="ru-RU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…</a:t>
            </a:r>
            <a:endParaRPr lang="ru-RU" sz="44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0631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һооно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«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Үлэһит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ырыата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»</a:t>
            </a:r>
            <a:endParaRPr lang="ru-RU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01887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хас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«Интернационалы»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сахалыы</a:t>
            </a:r>
            <a:endParaRPr lang="ru-RU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ылбаастаабытай</a:t>
            </a:r>
            <a:r>
              <a:rPr lang="en-US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9606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1921 </a:t>
            </a:r>
            <a:r>
              <a:rPr lang="ru-RU" sz="4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«Интернационалы» </a:t>
            </a:r>
            <a:r>
              <a:rPr lang="ru-RU" sz="4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сахалыы</a:t>
            </a:r>
            <a:endParaRPr lang="ru-RU" sz="40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ылбаастаабыта</a:t>
            </a:r>
            <a:r>
              <a:rPr lang="ru-RU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66289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үдү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кэпсээн</a:t>
            </a:r>
            <a:endParaRPr lang="ru-RU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йымньыта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…</a:t>
            </a:r>
            <a:endParaRPr lang="ru-RU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5730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үдү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кэпсээн</a:t>
            </a:r>
            <a:endParaRPr lang="ru-RU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йымньыта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«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Улуу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Куда</a:t>
            </a: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ҥса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»</a:t>
            </a:r>
            <a:endParaRPr lang="ru-RU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67553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Уолан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Дохсун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олонхону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ким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суруйбутай</a:t>
            </a:r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3862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588243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Уолан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Дохсун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Афанасий Егорович Соловьев.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77339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34842" y="2620710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Үч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үгэй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Ү</a:t>
            </a:r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дьүйээн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Куһаҕан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Хоодьугур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 …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7137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429420"/>
          </a:xfrm>
        </p:spPr>
        <p:txBody>
          <a:bodyPr/>
          <a:lstStyle/>
          <a:p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описывается изначальная жизнь человека с первого появления его на земле. Человек, появившись на земле, начинает организовывать жизнь на ней, преодолевая различные препятствия, встающие на его пути. Препятствия эти создателям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представляются в виде чудовищ, заполонивших прекрасную страну. Они разрушают ее и уничтожают на ней все живое. Человек должен очистить страну от этих чудовищ и создать на ней изобильную, мирную и счастливую жизнь. Таковы высокие цели, стоящие перед первым человеком. Поэтому им должен быть необыкновенный, чудесный герой с предопределенной свыше судьбой.</a:t>
            </a:r>
          </a:p>
          <a:p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Во всех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первый человек – герой.</a:t>
            </a:r>
          </a:p>
          <a:p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Герой и его племя божественного происхождения. Поэтому племя героя называется «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айыы-аймага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 («родственники божества»). Под именем племени «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айыы-аймага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 подразумеваются предки якутов – создателей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Соответственно своему высокому назначению, герой изображается не только самым сильным, но и красивым, статным. В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внешний облик человека отражает его внутреннее содержание.</a:t>
            </a:r>
          </a:p>
          <a:p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Если герой – добрый защитник людей, спасающий всех попавших в беду, то представители племени «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абаасы-аймага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 (букв.: «родственники черта») рисуются как злые и безобразные чудовища – это однорукие и одноногие циклопы. Они наделены всеми мыслимыми пороками (злобой, жестокостью, похотливостью, нечистоплотностью). Богатыри </a:t>
            </a:r>
            <a:r>
              <a:rPr lang="ru-RU" sz="1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абаасы</a:t>
            </a:r>
            <a:r>
              <a:rPr lang="ru-RU" sz="1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нападают на людей, грабят и разрушают их страну, похищают женщин</a:t>
            </a:r>
            <a:endParaRPr lang="ru-RU" sz="1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34842" y="2620710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Үч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үгэй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Ү</a:t>
            </a:r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дьүйээн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Куһаҕан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Хоодьугур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Дарья Андреевна Томская-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Чаайка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35793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620710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һыныгас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санаалаах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Айыы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Дьураҕастай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бухатыыр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автора…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44967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620710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һыныгас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санаалаах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Айыы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Дьураҕастай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бухатыыр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Петр Егорович Решетников.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43742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717692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«Ү</a:t>
            </a:r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лэн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Хардааччы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автора…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09343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717692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«Ү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лэн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Хардааччы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Сергей Степанович Васильев-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Борогонскай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3594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717692"/>
            <a:ext cx="8496944" cy="3600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Дьулуруйар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Ньургун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Боотур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автора…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73373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64550" y="2717692"/>
            <a:ext cx="8799938" cy="39516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Дьулуруйар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Ньургун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Боотур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автора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Платон Алексеевич Слепцов-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Ойуунускай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09580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64550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хакассого</a:t>
            </a:r>
            <a:endParaRPr lang="ru-RU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886563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героического эпоса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народа </a:t>
            </a:r>
            <a:r>
              <a:rPr lang="ru-RU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хакасии</a:t>
            </a: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Алыптых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нымах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2536923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якутского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эпоса…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454950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68960"/>
            <a:ext cx="7772400" cy="1871663"/>
          </a:xfrm>
        </p:spPr>
        <p:txBody>
          <a:bodyPr>
            <a:normAutofit fontScale="90000"/>
          </a:bodyPr>
          <a:lstStyle/>
          <a:p>
            <a:pPr lvl="0" eaLnBrk="1" fontAlgn="auto" hangingPunct="1">
              <a:spcBef>
                <a:spcPct val="20000"/>
              </a:spcBef>
              <a:spcAft>
                <a:spcPts val="300"/>
              </a:spcAft>
            </a:pPr>
            <a:r>
              <a:rPr lang="ru-RU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5400" b="1" dirty="0" smtClean="0">
                <a:solidFill>
                  <a:srgbClr val="4F62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ru-RU" sz="5400" b="1" dirty="0" smtClean="0">
                <a:solidFill>
                  <a:srgbClr val="4F62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Олонхо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саха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норуотун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тылынан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уус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-уран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айымньытын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үрдук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6000" dirty="0" err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чыпчаала</a:t>
            </a:r>
            <a: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br>
              <a:rPr lang="ru-RU" sz="6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60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1692274" y="46038"/>
            <a:ext cx="6120085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Своя игра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якутского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эпоса-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олонхо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84101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бурятского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эпоса…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49571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бурятского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эпоса-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улигер</a:t>
            </a: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85123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киргизского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эпоса…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56188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киргизского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эпоса-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манас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8443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финского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эпоса…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16765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320565"/>
            <a:ext cx="3408297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Героические эпосы…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195952" y="2717692"/>
            <a:ext cx="8799938" cy="395166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баллов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финского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героического эпоса-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калевала. </a:t>
            </a:r>
          </a:p>
          <a:p>
            <a:pPr marL="0" lvl="0" indent="0" algn="ctr" fontAlgn="auto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81022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источники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1662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sz="2900" dirty="0" smtClean="0">
                <a:solidFill>
                  <a:schemeClr val="tx2"/>
                </a:solidFill>
                <a:latin typeface="Arial" charset="0"/>
              </a:rPr>
              <a:t>      </a:t>
            </a:r>
            <a:r>
              <a:rPr lang="ru-RU" sz="2600" dirty="0" smtClean="0">
                <a:solidFill>
                  <a:schemeClr val="tx2"/>
                </a:solidFill>
                <a:latin typeface="Arial" charset="0"/>
              </a:rPr>
              <a:t>Автор шаблона игры: Бурцев Руслан, ученик 9 класса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2600" dirty="0" smtClean="0">
                <a:solidFill>
                  <a:schemeClr val="tx2"/>
                </a:solidFill>
                <a:latin typeface="Arial" charset="0"/>
              </a:rPr>
              <a:t>       МБОУ «</a:t>
            </a:r>
            <a:r>
              <a:rPr lang="ru-RU" sz="2600" dirty="0" err="1" smtClean="0">
                <a:solidFill>
                  <a:schemeClr val="tx2"/>
                </a:solidFill>
                <a:latin typeface="Arial" charset="0"/>
              </a:rPr>
              <a:t>Эгинская</a:t>
            </a:r>
            <a:r>
              <a:rPr lang="ru-RU" sz="2600" dirty="0" smtClean="0">
                <a:solidFill>
                  <a:schemeClr val="tx2"/>
                </a:solidFill>
                <a:latin typeface="Arial" charset="0"/>
              </a:rPr>
              <a:t> СОШ»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2600" dirty="0" smtClean="0">
                <a:solidFill>
                  <a:schemeClr val="tx2"/>
                </a:solidFill>
              </a:rPr>
              <a:t>           </a:t>
            </a:r>
            <a:r>
              <a:rPr lang="ru-RU" sz="2600" dirty="0" smtClean="0">
                <a:solidFill>
                  <a:schemeClr val="tx2"/>
                </a:solidFill>
                <a:latin typeface="Arial" charset="0"/>
              </a:rPr>
              <a:t>1.Якутский героический эпос-</a:t>
            </a:r>
            <a:r>
              <a:rPr lang="ru-RU" sz="2600" dirty="0" err="1" smtClean="0">
                <a:solidFill>
                  <a:schemeClr val="tx2"/>
                </a:solidFill>
                <a:latin typeface="Arial" charset="0"/>
              </a:rPr>
              <a:t>Олонхо</a:t>
            </a:r>
            <a:r>
              <a:rPr lang="ru-RU" sz="2600" dirty="0" smtClean="0">
                <a:solidFill>
                  <a:schemeClr val="tx2"/>
                </a:solidFill>
                <a:latin typeface="Arial" charset="0"/>
              </a:rPr>
              <a:t>. Шедевр устного и Нематериального Культурного Наследия Человечества 25 ноября        2005 года. ИГИ АН РС(Я)</a:t>
            </a:r>
          </a:p>
          <a:p>
            <a:pPr marL="0" lvl="1" indent="0">
              <a:buNone/>
            </a:pPr>
            <a:r>
              <a:rPr lang="ru-RU" sz="1800" dirty="0" smtClean="0">
                <a:solidFill>
                  <a:schemeClr val="tx2"/>
                </a:solidFill>
                <a:latin typeface="Arial" charset="0"/>
              </a:rPr>
              <a:t>             </a:t>
            </a:r>
            <a:r>
              <a:rPr lang="ru-RU" sz="2300" dirty="0" smtClean="0">
                <a:solidFill>
                  <a:schemeClr val="tx2"/>
                </a:solidFill>
                <a:latin typeface="Arial" charset="0"/>
              </a:rPr>
              <a:t>2.</a:t>
            </a:r>
            <a:r>
              <a:rPr lang="ru-RU" sz="41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Васильев С.С.-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Борогонский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Олонхолор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Дь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.: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Бичик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– 2007-272 с. (Саха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суруйааччылара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 о5олорго).</a:t>
            </a:r>
          </a:p>
          <a:p>
            <a:pPr marL="0" lvl="1" indent="0">
              <a:buNone/>
            </a:pPr>
            <a:r>
              <a:rPr lang="ru-RU" dirty="0" smtClean="0">
                <a:solidFill>
                  <a:schemeClr val="tx2"/>
                </a:solidFill>
              </a:rPr>
              <a:t>           3.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Габышева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Ф.В.,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Чоросова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О.М., Герасимова Р.Е.,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Шишигина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В.Р, Капитонова И.Г.,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Винокурова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Н.Н. Этнос. Образование. Личность. Я.: ИПКРО–2007, 223с.</a:t>
            </a:r>
          </a:p>
          <a:p>
            <a:pPr marL="0" lvl="1" indent="0">
              <a:buNone/>
            </a:pPr>
            <a:r>
              <a:rPr lang="ru-RU" dirty="0" smtClean="0">
                <a:solidFill>
                  <a:schemeClr val="tx2"/>
                </a:solidFill>
              </a:rPr>
              <a:t>          4.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Попова А.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Олонхо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киэн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киэлитигэр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.-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Дьокуускай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: НИПК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Сахаполиграфиздат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1995, - 128 с. </a:t>
            </a:r>
            <a:r>
              <a:rPr lang="ru-RU" dirty="0" smtClean="0">
                <a:solidFill>
                  <a:schemeClr val="tx2"/>
                </a:solidFill>
              </a:rPr>
              <a:t>6.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Томская Д.А.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Үчүгэй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Үɵдьүгүйээн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,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Куһаҕан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Ходьугур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=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Ючюгэй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Юдюгюйэн,Кусаган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Ходжугур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Ин-т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гуманитар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исслед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 проблем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малочисл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Народов Севера СО РАН СВФУ им.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М.К.Аммосова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Ин-т «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Олонхо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».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АГИИиК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.- Якутск : ИГИ и ПМНС СО РАН, 2011.- 376с.</a:t>
            </a:r>
          </a:p>
          <a:p>
            <a:pPr marL="0" indent="0">
              <a:spcAft>
                <a:spcPts val="0"/>
              </a:spcAft>
              <a:buNone/>
            </a:pPr>
            <a:endParaRPr lang="ru-RU" dirty="0">
              <a:solidFill>
                <a:schemeClr val="tx2"/>
              </a:solidFill>
            </a:endParaRPr>
          </a:p>
          <a:p>
            <a:pPr marL="457200" lvl="1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ru-RU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folHlink"/>
                </a:solidFill>
                <a:latin typeface="Arial" charset="0"/>
              </a:rPr>
              <a:t>Правила игры: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body" idx="4294967295"/>
          </p:nvPr>
        </p:nvSpPr>
        <p:spPr>
          <a:xfrm>
            <a:off x="107504" y="764704"/>
            <a:ext cx="8928992" cy="5111750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Каждый участник выбирает задание по очереди.</a:t>
            </a:r>
          </a:p>
          <a:p>
            <a:pPr eaLnBrk="1" hangingPunct="1">
              <a:buFont typeface="Arial" charset="0"/>
              <a:buNone/>
            </a:pP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  Участник, который первый   правильно ответить, получает указанное  количество баллов. </a:t>
            </a:r>
          </a:p>
          <a:p>
            <a:pPr eaLnBrk="1" hangingPunct="1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Участник, набравший наибольшее количество баллов, объявляется победителем.</a:t>
            </a:r>
          </a:p>
          <a:p>
            <a:pPr eaLnBrk="1" hangingPunct="1"/>
            <a:r>
              <a:rPr lang="ru-RU" sz="2800" dirty="0" smtClean="0">
                <a:solidFill>
                  <a:schemeClr val="folHlink"/>
                </a:solidFill>
                <a:latin typeface="Arial" charset="0"/>
              </a:rPr>
              <a:t>Темы заданий:</a:t>
            </a:r>
            <a:r>
              <a:rPr lang="ru-RU" sz="2800" dirty="0" smtClean="0">
                <a:latin typeface="Arial" charset="0"/>
              </a:rPr>
              <a:t>                                                                                                                                                                                                 </a:t>
            </a:r>
            <a:endParaRPr lang="ru-RU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latin typeface="Arial" charset="0"/>
              </a:rPr>
              <a:t>             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Имя богатыря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олонхо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П.А.Ойуунускай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                 Автор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олонхо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                 Героические эпосы …</a:t>
            </a:r>
          </a:p>
          <a:p>
            <a:pPr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                 </a:t>
            </a: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611188" y="3789363"/>
            <a:ext cx="1368425" cy="43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Rectangle 11"/>
          <p:cNvSpPr>
            <a:spLocks noChangeArrowheads="1"/>
          </p:cNvSpPr>
          <p:nvPr/>
        </p:nvSpPr>
        <p:spPr bwMode="auto">
          <a:xfrm>
            <a:off x="611188" y="4292600"/>
            <a:ext cx="1368425" cy="431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611188" y="4797425"/>
            <a:ext cx="1368425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Rectangle 13"/>
          <p:cNvSpPr>
            <a:spLocks noChangeArrowheads="1"/>
          </p:cNvSpPr>
          <p:nvPr/>
        </p:nvSpPr>
        <p:spPr bwMode="auto">
          <a:xfrm>
            <a:off x="611188" y="5300663"/>
            <a:ext cx="1368425" cy="431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1"/>
            <a:ext cx="2736304" cy="864096"/>
          </a:xfrm>
          <a:solidFill>
            <a:schemeClr val="tx2">
              <a:lumMod val="40000"/>
              <a:lumOff val="60000"/>
            </a:schemeClr>
          </a:solidFill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solidFill>
                  <a:schemeClr val="tx2"/>
                </a:solidFill>
              </a:rPr>
              <a:t>П.А.Ойуунускай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7544" y="3356992"/>
            <a:ext cx="2736304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Автор </a:t>
            </a:r>
            <a:r>
              <a:rPr lang="ru-RU" dirty="0" err="1" smtClean="0">
                <a:solidFill>
                  <a:schemeClr val="tx2"/>
                </a:solidFill>
              </a:rPr>
              <a:t>олонхо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67544" y="4365104"/>
            <a:ext cx="2736304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Героический эпос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3742359" y="2348880"/>
            <a:ext cx="853562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4754041" y="2348880"/>
            <a:ext cx="840175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Объект 2">
            <a:hlinkClick r:id="rId9" action="ppaction://hlinksldjump"/>
          </p:cNvPr>
          <p:cNvSpPr txBox="1">
            <a:spLocks/>
          </p:cNvSpPr>
          <p:nvPr/>
        </p:nvSpPr>
        <p:spPr>
          <a:xfrm>
            <a:off x="5748049" y="2348880"/>
            <a:ext cx="840175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Объект 2">
            <a:hlinkClick r:id="rId10" action="ppaction://hlinksldjump"/>
          </p:cNvPr>
          <p:cNvSpPr txBox="1">
            <a:spLocks/>
          </p:cNvSpPr>
          <p:nvPr/>
        </p:nvSpPr>
        <p:spPr>
          <a:xfrm>
            <a:off x="6756161" y="2348880"/>
            <a:ext cx="840175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Объект 2">
            <a:hlinkClick r:id="rId11" action="ppaction://hlinksldjump"/>
          </p:cNvPr>
          <p:cNvSpPr txBox="1">
            <a:spLocks/>
          </p:cNvSpPr>
          <p:nvPr/>
        </p:nvSpPr>
        <p:spPr>
          <a:xfrm>
            <a:off x="7764273" y="2348880"/>
            <a:ext cx="866537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Объект 2">
            <a:hlinkClick r:id="rId12" action="ppaction://hlinksldjump"/>
          </p:cNvPr>
          <p:cNvSpPr txBox="1">
            <a:spLocks/>
          </p:cNvSpPr>
          <p:nvPr/>
        </p:nvSpPr>
        <p:spPr>
          <a:xfrm>
            <a:off x="3742359" y="3356992"/>
            <a:ext cx="853562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Объект 2">
            <a:hlinkClick r:id="rId13" action="ppaction://hlinksldjump"/>
          </p:cNvPr>
          <p:cNvSpPr txBox="1">
            <a:spLocks/>
          </p:cNvSpPr>
          <p:nvPr/>
        </p:nvSpPr>
        <p:spPr>
          <a:xfrm>
            <a:off x="7750886" y="3356992"/>
            <a:ext cx="853562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Объект 2">
            <a:hlinkClick r:id="rId14" action="ppaction://hlinksldjump"/>
          </p:cNvPr>
          <p:cNvSpPr txBox="1">
            <a:spLocks/>
          </p:cNvSpPr>
          <p:nvPr/>
        </p:nvSpPr>
        <p:spPr>
          <a:xfrm>
            <a:off x="6756161" y="3356992"/>
            <a:ext cx="853562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Объект 2">
            <a:hlinkClick r:id="rId15" action="ppaction://hlinksldjump"/>
          </p:cNvPr>
          <p:cNvSpPr txBox="1">
            <a:spLocks/>
          </p:cNvSpPr>
          <p:nvPr/>
        </p:nvSpPr>
        <p:spPr>
          <a:xfrm>
            <a:off x="5734662" y="3356992"/>
            <a:ext cx="853562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Объект 2">
            <a:hlinkClick r:id="rId16" action="ppaction://hlinksldjump"/>
          </p:cNvPr>
          <p:cNvSpPr txBox="1">
            <a:spLocks/>
          </p:cNvSpPr>
          <p:nvPr/>
        </p:nvSpPr>
        <p:spPr>
          <a:xfrm>
            <a:off x="4740654" y="3356992"/>
            <a:ext cx="853562" cy="86409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Объект 2">
            <a:hlinkClick r:id="rId17" action="ppaction://hlinksldjump"/>
          </p:cNvPr>
          <p:cNvSpPr txBox="1">
            <a:spLocks/>
          </p:cNvSpPr>
          <p:nvPr/>
        </p:nvSpPr>
        <p:spPr>
          <a:xfrm>
            <a:off x="3742359" y="4365104"/>
            <a:ext cx="85356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Объект 2">
            <a:hlinkClick r:id="rId18" action="ppaction://hlinksldjump"/>
          </p:cNvPr>
          <p:cNvSpPr txBox="1">
            <a:spLocks/>
          </p:cNvSpPr>
          <p:nvPr/>
        </p:nvSpPr>
        <p:spPr>
          <a:xfrm>
            <a:off x="4740654" y="4362238"/>
            <a:ext cx="85356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Объект 2">
            <a:hlinkClick r:id="rId19" action="ppaction://hlinksldjump"/>
          </p:cNvPr>
          <p:cNvSpPr txBox="1">
            <a:spLocks/>
          </p:cNvSpPr>
          <p:nvPr/>
        </p:nvSpPr>
        <p:spPr>
          <a:xfrm>
            <a:off x="5732781" y="4378709"/>
            <a:ext cx="85356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Объект 2">
            <a:hlinkClick r:id="rId20" action="ppaction://hlinksldjump"/>
          </p:cNvPr>
          <p:cNvSpPr txBox="1">
            <a:spLocks/>
          </p:cNvSpPr>
          <p:nvPr/>
        </p:nvSpPr>
        <p:spPr>
          <a:xfrm>
            <a:off x="6749467" y="4376896"/>
            <a:ext cx="85356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21" action="ppaction://hlinksldjump"/>
          </p:cNvPr>
          <p:cNvSpPr txBox="1">
            <a:spLocks/>
          </p:cNvSpPr>
          <p:nvPr/>
        </p:nvSpPr>
        <p:spPr>
          <a:xfrm>
            <a:off x="7735557" y="4372542"/>
            <a:ext cx="853562" cy="86409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323528" y="2780928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Дьулусханнаах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дьулуо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халлаан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Дьураатыгар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тура т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рү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бүт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Дьулусхан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субуйа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сүүрүк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Дьураа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аттаах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1965928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558"/>
    </mc:Choice>
    <mc:Fallback>
      <p:transition spd="slow" advTm="4558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23528" y="2780928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Дьулусханнаах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дьулуо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халлаан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Дьураатыгар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тура т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рү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бүт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Дьулусхан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субуйа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сүүрүк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Дьураа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аттаах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Дьулуруйар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Ньургун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Боотур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25373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1340768"/>
            <a:ext cx="2736304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Имя богатыря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Объект 2">
            <a:hlinkClick r:id="rId3" action="ppaction://hlinksldjump"/>
          </p:cNvPr>
          <p:cNvSpPr txBox="1">
            <a:spLocks/>
          </p:cNvSpPr>
          <p:nvPr/>
        </p:nvSpPr>
        <p:spPr>
          <a:xfrm>
            <a:off x="3755746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>
            <a:hlinkClick r:id="rId4" action="ppaction://hlinksldjump"/>
          </p:cNvPr>
          <p:cNvSpPr txBox="1">
            <a:spLocks/>
          </p:cNvSpPr>
          <p:nvPr/>
        </p:nvSpPr>
        <p:spPr>
          <a:xfrm>
            <a:off x="475404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>
            <a:hlinkClick r:id="rId5" action="ppaction://hlinksldjump"/>
          </p:cNvPr>
          <p:cNvSpPr txBox="1">
            <a:spLocks/>
          </p:cNvSpPr>
          <p:nvPr/>
        </p:nvSpPr>
        <p:spPr>
          <a:xfrm>
            <a:off x="5748049" y="1340768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>
            <a:hlinkClick r:id="rId6" action="ppaction://hlinksldjump"/>
          </p:cNvPr>
          <p:cNvSpPr txBox="1">
            <a:spLocks/>
          </p:cNvSpPr>
          <p:nvPr/>
        </p:nvSpPr>
        <p:spPr>
          <a:xfrm>
            <a:off x="7764273" y="1320565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>
            <a:hlinkClick r:id="rId7" action="ppaction://hlinksldjump"/>
          </p:cNvPr>
          <p:cNvSpPr txBox="1">
            <a:spLocks/>
          </p:cNvSpPr>
          <p:nvPr/>
        </p:nvSpPr>
        <p:spPr>
          <a:xfrm>
            <a:off x="6756161" y="1324622"/>
            <a:ext cx="840175" cy="86409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>
            <a:hlinkClick r:id="rId8" action="ppaction://hlinksldjump"/>
          </p:cNvPr>
          <p:cNvSpPr txBox="1">
            <a:spLocks/>
          </p:cNvSpPr>
          <p:nvPr/>
        </p:nvSpPr>
        <p:spPr>
          <a:xfrm>
            <a:off x="347449" y="2801710"/>
            <a:ext cx="8496944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баллов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тиит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бы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һаҕа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торуоскалаах</a:t>
            </a:r>
            <a:endParaRPr lang="ru-RU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Үс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тыаны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ҥ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ɵ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ү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ɵ</a:t>
            </a:r>
            <a:r>
              <a:rPr lang="ru-RU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скээбит</a:t>
            </a:r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…</a:t>
            </a:r>
            <a:endParaRPr lang="ru-RU" sz="4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60035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1623</Words>
  <Application>Microsoft Office PowerPoint</Application>
  <PresentationFormat>Экран (4:3)</PresentationFormat>
  <Paragraphs>505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Тема Office</vt:lpstr>
      <vt:lpstr>СВОЯ ИГРА  «Якутский эпос-Олонхо»</vt:lpstr>
      <vt:lpstr>Якутский героический эпос олонхо.</vt:lpstr>
      <vt:lpstr>Слайд 3</vt:lpstr>
      <vt:lpstr>    Олонхо- саха норуотун тылынан уус-уран айымньытын үрдук чыпчаала. </vt:lpstr>
      <vt:lpstr>Правила игры: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Цветные вопросы</vt:lpstr>
      <vt:lpstr>источники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Интерактивная игра для 5 - 6 классов</dc:title>
  <dc:creator>Розалия</dc:creator>
  <cp:lastModifiedBy>школа</cp:lastModifiedBy>
  <cp:revision>137</cp:revision>
  <dcterms:created xsi:type="dcterms:W3CDTF">2014-06-20T10:27:00Z</dcterms:created>
  <dcterms:modified xsi:type="dcterms:W3CDTF">2020-04-05T09:49:44Z</dcterms:modified>
</cp:coreProperties>
</file>