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7" r:id="rId10"/>
    <p:sldId id="269" r:id="rId11"/>
    <p:sldId id="270" r:id="rId12"/>
    <p:sldId id="282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DFF2"/>
    <a:srgbClr val="1910D2"/>
    <a:srgbClr val="7B0336"/>
    <a:srgbClr val="692961"/>
    <a:srgbClr val="ECCA8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5000" autoAdjust="0"/>
  </p:normalViewPr>
  <p:slideViewPr>
    <p:cSldViewPr>
      <p:cViewPr varScale="1">
        <p:scale>
          <a:sx n="118" d="100"/>
          <a:sy n="118" d="100"/>
        </p:scale>
        <p:origin x="-6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44016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1910D2"/>
                </a:solidFill>
              </a:rPr>
              <a:t>   </a:t>
            </a:r>
            <a:r>
              <a:rPr lang="ru-RU" sz="4400" dirty="0" smtClean="0">
                <a:solidFill>
                  <a:srgbClr val="1910D2"/>
                </a:solidFill>
                <a:latin typeface="Times New Roman" pitchFamily="18" charset="0"/>
                <a:cs typeface="Times New Roman" pitchFamily="18" charset="0"/>
              </a:rPr>
              <a:t>Групповой проект </a:t>
            </a:r>
            <a:br>
              <a:rPr lang="ru-RU" sz="4400" dirty="0" smtClean="0">
                <a:solidFill>
                  <a:srgbClr val="1910D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1910D2"/>
                </a:solidFill>
                <a:latin typeface="Times New Roman" pitchFamily="18" charset="0"/>
                <a:cs typeface="Times New Roman" pitchFamily="18" charset="0"/>
              </a:rPr>
              <a:t> «Полезные ископаемые»</a:t>
            </a:r>
            <a:endParaRPr lang="ru-RU" sz="4400" dirty="0">
              <a:solidFill>
                <a:srgbClr val="1910D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780928"/>
            <a:ext cx="8424936" cy="381642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Средний дошкольный возраст 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№ 13</a:t>
            </a:r>
          </a:p>
          <a:p>
            <a:pPr algn="ctr"/>
            <a:endParaRPr lang="ru-RU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endParaRPr lang="ru-RU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Савельева Анастасия Юрьевна </a:t>
            </a:r>
          </a:p>
          <a:p>
            <a:pPr algn="ctr"/>
            <a:endParaRPr lang="ru-RU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Новосибирск - 2019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</a:t>
            </a:r>
          </a:p>
          <a:p>
            <a:pPr algn="ctr">
              <a:buNone/>
            </a:pPr>
            <a:r>
              <a:rPr lang="ru-RU" b="1" dirty="0" smtClean="0"/>
              <a:t>(скан)паутинка</a:t>
            </a:r>
            <a:endParaRPr lang="ru-RU" b="1" dirty="0"/>
          </a:p>
        </p:txBody>
      </p:sp>
      <p:pic>
        <p:nvPicPr>
          <p:cNvPr id="6" name="Рисунок 5" descr="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052736"/>
            <a:ext cx="6662349" cy="4844309"/>
          </a:xfrm>
          <a:prstGeom prst="roundRect">
            <a:avLst>
              <a:gd name="adj" fmla="val 16667"/>
            </a:avLst>
          </a:prstGeom>
          <a:ln cmpd="sng">
            <a:solidFill>
              <a:schemeClr val="tx1">
                <a:alpha val="83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Relaxed" fov="3600000">
              <a:rot lat="19800000" lon="1200000" rev="20400000"/>
            </a:camera>
            <a:lightRig rig="threePt" dir="t"/>
          </a:scene3d>
          <a:sp3d z="-25400" extrusionH="215900" prstMaterial="matte">
            <a:bevelT w="101600" h="101600"/>
            <a:bevelB w="165100" prst="coolSlant"/>
            <a:extrusionClr>
              <a:schemeClr val="bg1">
                <a:lumMod val="65000"/>
              </a:schemeClr>
            </a:extrusionClr>
            <a:contourClr>
              <a:srgbClr val="00206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4401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задач образовательных областей через организацию деятельности в центрах активности.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20190322_10095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431600">
            <a:off x="4785491" y="2029729"/>
            <a:ext cx="2285412" cy="4703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20190322_1006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22960">
            <a:off x="2958411" y="1898223"/>
            <a:ext cx="2190872" cy="4509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20190322_1012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77046">
            <a:off x="947050" y="2200666"/>
            <a:ext cx="2162274" cy="4450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0190322_10044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21063323">
            <a:off x="3055803" y="181379"/>
            <a:ext cx="2780809" cy="5723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 descr="20190322_1006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32656"/>
            <a:ext cx="2808312" cy="5779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20190322_1026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25195">
            <a:off x="824404" y="705893"/>
            <a:ext cx="2625576" cy="5403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Рисунок 10" descr="20190322_1008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40432">
            <a:off x="645492" y="586430"/>
            <a:ext cx="2891509" cy="5951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Содержимое 12" descr="20190410_094115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60648"/>
            <a:ext cx="3107244" cy="6395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Рисунок 13" descr="20190322_1024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79106">
            <a:off x="2533818" y="175531"/>
            <a:ext cx="3135520" cy="6453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-20190329-WA00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764704"/>
            <a:ext cx="3435777" cy="5637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IMG-20190329-WA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13585">
            <a:off x="447447" y="1021756"/>
            <a:ext cx="3551246" cy="5575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900000">
              <a:rot lat="19993624" lon="20044955" rev="477693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20190328_1256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836712"/>
            <a:ext cx="2785650" cy="5733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0">
              <a:rot lat="20253285" lon="21395220" rev="21555156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20190410_09444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578234"/>
            <a:ext cx="2808312" cy="5779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2100000">
              <a:rot lat="20336408" lon="674648" rev="973349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20190411_095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0"/>
            <a:ext cx="3065546" cy="6309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20190411_0946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188640"/>
            <a:ext cx="2925598" cy="6021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2100000">
              <a:rot lat="20529190" lon="21058087" rev="10335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20190415_09502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260648"/>
            <a:ext cx="3030558" cy="6237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20190424_1012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9566" y="548680"/>
            <a:ext cx="2855624" cy="5877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0371286" lon="20128889" rev="904118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20190424_1012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548680"/>
            <a:ext cx="2855624" cy="5877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0553583" lon="21076653" rev="50876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20190415_09513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980728"/>
            <a:ext cx="2660971" cy="5476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0066224" lon="1137697" rev="20975897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20190415_0957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96752"/>
            <a:ext cx="2575727" cy="5301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0366632" lon="19785520" rev="554709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IMG-20190122-WA00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30886" y="1124744"/>
            <a:ext cx="2633202" cy="5517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1800000">
              <a:rot lat="20040314" lon="154208" rev="21518581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0190415_09544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940152" y="836712"/>
            <a:ext cx="2647872" cy="54496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 descr="IMG-20190122-WA0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836712"/>
            <a:ext cx="3025038" cy="5373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34397" lon="19663037" rev="860716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20190415_0954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692696"/>
            <a:ext cx="2750663" cy="5661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1500000">
              <a:rot lat="19653348" lon="21404448" rev="2155089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с семьями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pPr marL="571500" indent="-571500" algn="ctr"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Информированность:</a:t>
            </a:r>
          </a:p>
          <a:p>
            <a:pPr marL="571500" indent="-571500" algn="ctr"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Родители должны знать, что делаем с детьми, что изучаем, чем интересуемся. Информация в виде схем оформлялась и вывешивалась в родительском уголке «Наша тема»</a:t>
            </a:r>
          </a:p>
          <a:p>
            <a:pPr marL="571500" indent="-571500" algn="ctr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Добровольность и возможность  выбора.</a:t>
            </a:r>
          </a:p>
          <a:p>
            <a:pPr marL="571500" indent="-571500" algn="ctr"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родитель имеет возможность выбрать форму участия в проекте.</a:t>
            </a:r>
          </a:p>
          <a:p>
            <a:pPr marL="571500" indent="-571500"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Найти информацию в книгах, энциклопедиях;</a:t>
            </a:r>
          </a:p>
          <a:p>
            <a:pPr marL="571500" indent="-571500"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Найти информацию в интернете;</a:t>
            </a:r>
          </a:p>
          <a:p>
            <a:pPr marL="571500" indent="-571500"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Принести игрушки, подобрать настольные игры;</a:t>
            </a:r>
          </a:p>
          <a:p>
            <a:pPr marL="571500" indent="-571500"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Оформить страничку с загадками, стихами;</a:t>
            </a:r>
          </a:p>
          <a:p>
            <a:pPr marL="571500" indent="-571500"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Подготовить доклад по заданной теме для других детей.</a:t>
            </a:r>
          </a:p>
          <a:p>
            <a:pPr marL="571500" indent="-571500" algn="ctr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Чувство успешности.</a:t>
            </a:r>
          </a:p>
          <a:p>
            <a:pPr marL="571500" indent="-571500" algn="ctr"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Размещение листов благодарности в рубрике «Благодарим»</a:t>
            </a:r>
          </a:p>
          <a:p>
            <a:pPr marL="571500" indent="-571500" algn="ctr">
              <a:buClr>
                <a:srgbClr val="002060"/>
              </a:buClr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571500" indent="-571500">
              <a:buClr>
                <a:srgbClr val="002060"/>
              </a:buClr>
              <a:buFont typeface="Wingdings" pitchFamily="2" charset="2"/>
              <a:buChar char="Ø"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571500" indent="-571500" algn="ctr">
              <a:buClr>
                <a:srgbClr val="002060"/>
              </a:buClr>
              <a:buFont typeface="Wingdings" pitchFamily="2" charset="2"/>
              <a:buChar char="Ø"/>
            </a:pP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Воспитатели группы, дети, родители.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Срок реализации проекта: 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проекта: Исследовательский.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проекта:   знакомство детей с полезными ископаемыми через исследовательскую деятельность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Итоги проекта.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Данный этап направлен на проведение рефлексии пройденной темы.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23528" y="1628800"/>
          <a:ext cx="8136904" cy="468880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8452"/>
                <a:gridCol w="4068452"/>
              </a:tblGrid>
              <a:tr h="40064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«+»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«-»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231609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Вика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они помогают людям;</a:t>
                      </a:r>
                    </a:p>
                    <a:p>
                      <a:pPr algn="l"/>
                      <a:r>
                        <a:rPr lang="ru-RU" sz="2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Элина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человек умрёт без полезных ископаемых;</a:t>
                      </a:r>
                    </a:p>
                    <a:p>
                      <a:pPr algn="l"/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Ваня Г – они долго хранятся;</a:t>
                      </a:r>
                    </a:p>
                    <a:p>
                      <a:pPr algn="l"/>
                      <a:r>
                        <a:rPr lang="ru-RU" sz="2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Камила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они красивые;</a:t>
                      </a:r>
                    </a:p>
                    <a:p>
                      <a:pPr algn="l"/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Мила И – полезные для людей;</a:t>
                      </a:r>
                    </a:p>
                    <a:p>
                      <a:pPr algn="l"/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Маша К – их можно выращивать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B4DFF2"/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Саша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– они хрупкие;</a:t>
                      </a:r>
                    </a:p>
                    <a:p>
                      <a:r>
                        <a:rPr lang="ru-RU" sz="2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Элина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глубоко спрятаны;</a:t>
                      </a:r>
                    </a:p>
                    <a:p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Макар – могут тоже быть опасными;</a:t>
                      </a:r>
                    </a:p>
                    <a:p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Ваня Ю – они пачкают одежду;</a:t>
                      </a:r>
                    </a:p>
                    <a:p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Маша К – тяжёло достаются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;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B4DFF2"/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4474840" cy="66693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«Дыхательная гимнастика»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Поднимемся на носочки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Хорошо нам наверху!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же вы без нас внизу?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Исходное положение – ноги слегка расставлены.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– подняться на носки. Одновременно поднимая руки и посмотреть на них (вдох);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– медленно присесть (спина прямая), колени в стороны, руки вперед и произнести звук «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ш-ш-ш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(выдох).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Хлопок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хлопком встречаем Солнце,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Светит людям пусть в оконца.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Исходное положение – ноги слегка расставлены.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– поднять руки вверх (вдох)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– хлопнуть в ладоши, сказав «хлоп» (выдох)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– развести руки в стороны (вдох)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– исходное положение (выдох)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Приземление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Приземляемся, ура!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страну магнитов, детвора!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Исходное положение – ноги на ширине плеч, руки в «замок», опустить вниз.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– руки поднять вверх (вдох)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– наклон вперед с одновременным опусканием.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860032" y="548680"/>
            <a:ext cx="3826768" cy="577592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«Загадки»</a:t>
            </a:r>
          </a:p>
          <a:p>
            <a:pPr algn="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несет в дома тепло,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него кругом светло,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Помогает плавить стали,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Делать краски и эмали.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черный, блестящий,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Помощник настоящий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УГОЛЬ</a:t>
            </a:r>
          </a:p>
          <a:p>
            <a:pPr algn="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встретишь на дороге,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увязнут сильно ноги.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сделать миску или вазу,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понадобится сразу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ГЛИНА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91264" cy="6597352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Сформировать понятие «полезные ископаемые»;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Познакомиться с свойства природных ископаемых: (песка, глины и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) в природе,  их особенностями, свойствами через игровую и  экспериментальную деятельность;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Создать условия для экспериментирования и  опытов.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Способствовать развитию у детей познавательной активности, любознательности, навыков экспериментирования;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мыслительные способности дошкольников: анализ, сравнение, обобщение;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Воспитывать бережное отношение к объектам не живой природы;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воспитывать умение работать в группах.    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29600" cy="6597352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2060"/>
              </a:buCl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Родители: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Привлекать родителей к участию в реализации группового  проекта;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Поощрять выбор участия родителями в проектной деятельности.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Ожидаемые результаты проекта: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Дети расширяют знания о полезных ископаемых;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Дети имеют представление первичные представления о свойствах и качествах полезных ископаемых, об использовании человеком ;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Дети получали знания с помощью опытно – экспериментальной деятельности;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Способствовали развитию интереса к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поисково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познавательной деятельности, развитию самостоятельности, инициативы;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Родители принимают активное участие в реализации проекта</a:t>
            </a:r>
            <a:r>
              <a:rPr lang="ru-RU" sz="2800" dirty="0" smtClean="0">
                <a:solidFill>
                  <a:srgbClr val="002060"/>
                </a:solidFill>
              </a:rPr>
              <a:t>.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29600" cy="6063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1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«Выбор темы»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начале учебного года на групповом сборе  мы выяснили интересы детей для составления перспективного тематического планирования, оформления стенда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Я хочу знать».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Среди вопросов детей были вопросы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полезных ископаемых.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72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20190514_175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501007"/>
            <a:ext cx="3322156" cy="3093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 descr="20190514_1750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502476"/>
            <a:ext cx="3076731" cy="3139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55679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реализации проекта «Полезных ископаемых» с детьми наметили направления темы, используя метод 3-х вопросов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611561" y="1628800"/>
          <a:ext cx="7920879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/>
                <a:gridCol w="2640293"/>
                <a:gridCol w="2640293"/>
              </a:tblGrid>
              <a:tr h="36118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 мы знаем?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 хотим узнать?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 можем узнать?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240371">
                <a:tc>
                  <a:txBody>
                    <a:bodyPr/>
                    <a:lstStyle/>
                    <a:p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Ваня. Ю 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золото – это сокровище ! Его можно найти в пещерах и под землёй;</a:t>
                      </a:r>
                    </a:p>
                    <a:p>
                      <a:r>
                        <a:rPr lang="ru-RU" sz="16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Элина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они полезны для людей;</a:t>
                      </a:r>
                    </a:p>
                    <a:p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Маша К 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из глины делают посуду;</a:t>
                      </a:r>
                    </a:p>
                    <a:p>
                      <a:r>
                        <a:rPr lang="ru-RU" sz="16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Камила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бриллианты это большие камни;</a:t>
                      </a:r>
                    </a:p>
                    <a:p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Макар 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кристаллы можно делать или выращивать;</a:t>
                      </a:r>
                    </a:p>
                    <a:p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Ваня Г 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под землёй они лежат очень давно;</a:t>
                      </a:r>
                    </a:p>
                    <a:p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Лера 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они бывают жидкие и твёрдые;</a:t>
                      </a:r>
                    </a:p>
                    <a:p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Злата 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их откапывают.</a:t>
                      </a:r>
                    </a:p>
                    <a:p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B4DFF2"/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Мила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– 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кто их находит?</a:t>
                      </a:r>
                    </a:p>
                    <a:p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Ваня Ю 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как появились по землёй?</a:t>
                      </a:r>
                    </a:p>
                    <a:p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Вадим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как их откапывают?</a:t>
                      </a:r>
                    </a:p>
                    <a:p>
                      <a:r>
                        <a:rPr lang="ru-RU" sz="16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Камила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кто их туда положил?</a:t>
                      </a:r>
                    </a:p>
                    <a:p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Макар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что делают из полезных ископаемых?</a:t>
                      </a:r>
                    </a:p>
                    <a:p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Лера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какие полезные ископаемые ещё есть?</a:t>
                      </a:r>
                    </a:p>
                    <a:p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Маша С 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почему одни мягкие, другие твёрдые?</a:t>
                      </a:r>
                    </a:p>
                    <a:p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Маша К 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можно ли их есть?</a:t>
                      </a:r>
                    </a:p>
                    <a:p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B4DFF2"/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В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энциклопедиях;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ТВ;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 взрослых;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интернете;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библиотеке;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зоопарке.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16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B4DFF2"/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этап « сбор сведений»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4546848" cy="5271864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 с детьми мы определили возможные источники информации: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Научная детская литература;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Художественная литература;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 – ресурсы;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научных видео фильмов, мультфильмов. 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190322_121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764704"/>
            <a:ext cx="2858759" cy="5883724"/>
          </a:xfrm>
          <a:prstGeom prst="roundRect">
            <a:avLst>
              <a:gd name="adj" fmla="val 7318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Используемая литература: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Clr>
                <a:srgbClr val="00206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 Бажов «Малахитовая шкатулка», «Серебряное копытце», «Хозяйка 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медной горы».</a:t>
            </a:r>
          </a:p>
          <a:p>
            <a:pPr marL="571500" indent="-571500"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Братья Гримм «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Беляночка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Розочка».</a:t>
            </a:r>
          </a:p>
          <a:p>
            <a:pPr marL="571500" indent="-571500"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«Почемучка»: «Что такое вулкан»? 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«Что такое подземные богатства?»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Сказки - «Сказка про каменный уголь» 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«Что внутри шахты», «О чем шептались камешки?»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«Моя первая энциклопедия» Л.Я.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Гальперштейн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Clr>
                <a:srgbClr val="002060"/>
              </a:buCl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мультфильмов: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«Малахитовая шкатулка», «Каменный цветок».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этап проекта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8398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наш проект мог осуществиться перед нами стояла задача организовать предметно пространственную развивающую среду ориентированную на ребёнка.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 также организовать деятельность в центрах активности соответствующим материалом согласно задачам образовательных областей.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</TotalTime>
  <Words>666</Words>
  <Application>Microsoft Office PowerPoint</Application>
  <PresentationFormat>Экран (4:3)</PresentationFormat>
  <Paragraphs>114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   Групповой проект   «Полезные ископаемые»</vt:lpstr>
      <vt:lpstr>Слайд 2</vt:lpstr>
      <vt:lpstr>Слайд 3</vt:lpstr>
      <vt:lpstr>Слайд 4</vt:lpstr>
      <vt:lpstr>Слайд 5</vt:lpstr>
      <vt:lpstr>Для реализации проекта «Полезных ископаемых» с детьми наметили направления темы, используя метод 3-х вопросов;</vt:lpstr>
      <vt:lpstr>2 этап « сбор сведений»</vt:lpstr>
      <vt:lpstr>       Используемая литература:</vt:lpstr>
      <vt:lpstr>3 этап проекта </vt:lpstr>
      <vt:lpstr>Слайд 10</vt:lpstr>
      <vt:lpstr>Реализация задач образовательных областей через организацию деятельности в центрах активности.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Взаимодействие с семьями</vt:lpstr>
      <vt:lpstr>Итоги проекта. Данный этап направлен на проведение рефлексии пройденной темы.</vt:lpstr>
      <vt:lpstr>«Дыхательная гимнастика» Поднимемся на носочки Хорошо нам наверху! Как же вы без нас внизу? Исходное положение – ноги слегка расставлены. 1 – подняться на носки. Одновременно поднимая руки и посмотреть на них (вдох); 2 – медленно присесть (спина прямая), колени в стороны, руки вперед и произнести звук «ш-ш-ш» (выдох).  Хлопок Мы хлопком встречаем Солнце, Светит людям пусть в оконца. Исходное положение – ноги слегка расставлены. 1 – поднять руки вверх (вдох) 2 – хлопнуть в ладоши, сказав «хлоп» (выдох) 3 – развести руки в стороны (вдох) 4 – исходное положение (выдох)  Приземление Приземляемся, ура! В страну магнитов, детвора! Исходное положение – ноги на ширине плеч, руки в «замок», опустить вниз. 1 – руки поднять вверх (вдох) 2 – наклон вперед с одновременным опусканием.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Групповой проект «Морские обитатели:  Эти удивительные осьминоги»</dc:title>
  <dc:creator>эльдорадо</dc:creator>
  <cp:lastModifiedBy>user</cp:lastModifiedBy>
  <cp:revision>92</cp:revision>
  <dcterms:created xsi:type="dcterms:W3CDTF">2019-05-09T17:38:49Z</dcterms:created>
  <dcterms:modified xsi:type="dcterms:W3CDTF">2020-03-11T03:26:27Z</dcterms:modified>
</cp:coreProperties>
</file>