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86" r:id="rId3"/>
    <p:sldId id="287" r:id="rId4"/>
    <p:sldId id="288" r:id="rId5"/>
    <p:sldId id="289" r:id="rId6"/>
    <p:sldId id="282" r:id="rId7"/>
    <p:sldId id="284" r:id="rId8"/>
    <p:sldId id="290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8" r:id="rId20"/>
    <p:sldId id="267" r:id="rId21"/>
    <p:sldId id="269" r:id="rId22"/>
    <p:sldId id="270" r:id="rId23"/>
    <p:sldId id="271" r:id="rId24"/>
    <p:sldId id="272" r:id="rId25"/>
    <p:sldId id="275" r:id="rId26"/>
    <p:sldId id="276" r:id="rId27"/>
    <p:sldId id="274" r:id="rId28"/>
    <p:sldId id="277" r:id="rId29"/>
    <p:sldId id="278" r:id="rId30"/>
    <p:sldId id="279" r:id="rId31"/>
    <p:sldId id="280" r:id="rId32"/>
    <p:sldId id="281" r:id="rId33"/>
    <p:sldId id="27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56" autoAdjust="0"/>
    <p:restoredTop sz="94660"/>
  </p:normalViewPr>
  <p:slideViewPr>
    <p:cSldViewPr>
      <p:cViewPr>
        <p:scale>
          <a:sx n="62" d="100"/>
          <a:sy n="62" d="100"/>
        </p:scale>
        <p:origin x="-164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89;&#1074;&#1080;&#1085;&#1100;&#1103;.wav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2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Gde_Logika_-_Pravilnyj_otvet_Korotkaya.mp3" TargetMode="Externa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5;&#1091;&#1089;&#1100;.wav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3;&#1072;&#1088;&#1072;&#1085;.wav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87;&#1077;&#1090;&#1091;&#1093;.wav" TargetMode="Externa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8.jpeg"/><Relationship Id="rId12" Type="http://schemas.openxmlformats.org/officeDocument/2006/relationships/image" Target="../media/image53.png"/><Relationship Id="rId2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53;&#1077;&#1087;&#1088;&#1072;&#1074;&#1080;&#1083;&#1100;&#1085;&#1099;&#1081;%20&#1086;&#1090;&#1074;&#1077;&#1090;.mp3" TargetMode="External"/><Relationship Id="rId16" Type="http://schemas.openxmlformats.org/officeDocument/2006/relationships/image" Target="../media/image57.png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47.png"/><Relationship Id="rId11" Type="http://schemas.openxmlformats.org/officeDocument/2006/relationships/image" Target="../media/image52.jpe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10" Type="http://schemas.openxmlformats.org/officeDocument/2006/relationships/image" Target="../media/image51.png"/><Relationship Id="rId4" Type="http://schemas.openxmlformats.org/officeDocument/2006/relationships/image" Target="../media/image45.jpeg"/><Relationship Id="rId9" Type="http://schemas.openxmlformats.org/officeDocument/2006/relationships/image" Target="../media/image50.jpeg"/><Relationship Id="rId1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63.png"/><Relationship Id="rId3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53;&#1077;&#1087;&#1088;&#1072;&#1074;&#1080;&#1083;&#1100;&#1085;&#1099;&#1081;%20&#1086;&#1090;&#1074;&#1077;&#1090;.mp3" TargetMode="External"/><Relationship Id="rId7" Type="http://schemas.openxmlformats.org/officeDocument/2006/relationships/image" Target="../media/image45.jpeg"/><Relationship Id="rId12" Type="http://schemas.openxmlformats.org/officeDocument/2006/relationships/image" Target="../media/image59.jpeg"/><Relationship Id="rId17" Type="http://schemas.openxmlformats.org/officeDocument/2006/relationships/image" Target="../media/image62.png"/><Relationship Id="rId2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16" Type="http://schemas.openxmlformats.org/officeDocument/2006/relationships/image" Target="../media/image61.png"/><Relationship Id="rId1" Type="http://schemas.openxmlformats.org/officeDocument/2006/relationships/video" Target="NULL" TargetMode="External"/><Relationship Id="rId6" Type="http://schemas.openxmlformats.org/officeDocument/2006/relationships/image" Target="../media/image58.png"/><Relationship Id="rId11" Type="http://schemas.openxmlformats.org/officeDocument/2006/relationships/image" Target="../media/image49.jpeg"/><Relationship Id="rId5" Type="http://schemas.microsoft.com/office/2007/relationships/media" Target="../media/media1.mp3"/><Relationship Id="rId15" Type="http://schemas.openxmlformats.org/officeDocument/2006/relationships/image" Target="../media/image60.png"/><Relationship Id="rId10" Type="http://schemas.openxmlformats.org/officeDocument/2006/relationships/image" Target="../media/image48.jpeg"/><Relationship Id="rId19" Type="http://schemas.openxmlformats.org/officeDocument/2006/relationships/image" Target="../media/image64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7.png"/><Relationship Id="rId1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13" Type="http://schemas.openxmlformats.org/officeDocument/2006/relationships/image" Target="../media/image6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6.png"/><Relationship Id="rId12" Type="http://schemas.openxmlformats.org/officeDocument/2006/relationships/image" Target="../media/image65.png"/><Relationship Id="rId2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53;&#1077;&#1087;&#1088;&#1072;&#1074;&#1080;&#1083;&#1100;&#1085;&#1099;&#1081;%20&#1086;&#1090;&#1074;&#1077;&#1090;.mp3" TargetMode="External"/><Relationship Id="rId16" Type="http://schemas.openxmlformats.org/officeDocument/2006/relationships/image" Target="../media/image69.png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50.jpeg"/><Relationship Id="rId11" Type="http://schemas.openxmlformats.org/officeDocument/2006/relationships/image" Target="../media/image52.jpeg"/><Relationship Id="rId5" Type="http://schemas.openxmlformats.org/officeDocument/2006/relationships/image" Target="../media/image49.jpeg"/><Relationship Id="rId15" Type="http://schemas.openxmlformats.org/officeDocument/2006/relationships/image" Target="../media/image68.png"/><Relationship Id="rId10" Type="http://schemas.openxmlformats.org/officeDocument/2006/relationships/image" Target="../media/image51.png"/><Relationship Id="rId4" Type="http://schemas.openxmlformats.org/officeDocument/2006/relationships/image" Target="../media/image45.jpeg"/><Relationship Id="rId9" Type="http://schemas.openxmlformats.org/officeDocument/2006/relationships/image" Target="../media/image47.png"/><Relationship Id="rId1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7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8.jpeg"/><Relationship Id="rId12" Type="http://schemas.openxmlformats.org/officeDocument/2006/relationships/image" Target="../media/image70.png"/><Relationship Id="rId2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53;&#1077;&#1087;&#1088;&#1072;&#1074;&#1080;&#1083;&#1100;&#1085;&#1099;&#1081;%20&#1086;&#1090;&#1074;&#1077;&#1090;.mp3" TargetMode="Externa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52.jpeg"/><Relationship Id="rId11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0.jpeg"/><Relationship Id="rId4" Type="http://schemas.openxmlformats.org/officeDocument/2006/relationships/image" Target="../media/image45.jpeg"/><Relationship Id="rId9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7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1.png"/><Relationship Id="rId12" Type="http://schemas.openxmlformats.org/officeDocument/2006/relationships/image" Target="../media/image72.png"/><Relationship Id="rId2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53;&#1077;&#1087;&#1088;&#1072;&#1074;&#1080;&#1083;&#1100;&#1085;&#1099;&#1081;%20&#1086;&#1090;&#1074;&#1077;&#1090;.mp3" TargetMode="Externa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48.jpeg"/><Relationship Id="rId11" Type="http://schemas.openxmlformats.org/officeDocument/2006/relationships/image" Target="../media/image47.png"/><Relationship Id="rId5" Type="http://schemas.openxmlformats.org/officeDocument/2006/relationships/image" Target="../media/image52.jpeg"/><Relationship Id="rId10" Type="http://schemas.openxmlformats.org/officeDocument/2006/relationships/image" Target="../media/image46.png"/><Relationship Id="rId4" Type="http://schemas.openxmlformats.org/officeDocument/2006/relationships/image" Target="../media/image45.jpeg"/><Relationship Id="rId9" Type="http://schemas.openxmlformats.org/officeDocument/2006/relationships/image" Target="../media/image50.jpeg"/><Relationship Id="rId14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75.png"/><Relationship Id="rId5" Type="http://schemas.openxmlformats.org/officeDocument/2006/relationships/image" Target="../media/image25.jpeg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76.png"/><Relationship Id="rId5" Type="http://schemas.openxmlformats.org/officeDocument/2006/relationships/image" Target="../media/image25.jpeg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78.png"/><Relationship Id="rId5" Type="http://schemas.openxmlformats.org/officeDocument/2006/relationships/image" Target="../media/image25.jpeg"/><Relationship Id="rId4" Type="http://schemas.openxmlformats.org/officeDocument/2006/relationships/image" Target="../media/image7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80.png"/><Relationship Id="rId5" Type="http://schemas.openxmlformats.org/officeDocument/2006/relationships/image" Target="../media/image25.jpeg"/><Relationship Id="rId4" Type="http://schemas.openxmlformats.org/officeDocument/2006/relationships/image" Target="../media/image7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81.png"/><Relationship Id="rId5" Type="http://schemas.openxmlformats.org/officeDocument/2006/relationships/image" Target="../media/image25.jpe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wmf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83.png"/><Relationship Id="rId5" Type="http://schemas.openxmlformats.org/officeDocument/2006/relationships/image" Target="../media/image25.jpeg"/><Relationship Id="rId4" Type="http://schemas.openxmlformats.org/officeDocument/2006/relationships/image" Target="../media/image8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84.png"/><Relationship Id="rId5" Type="http://schemas.openxmlformats.org/officeDocument/2006/relationships/image" Target="../media/image25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1057;&#1044;&#1045;&#1051;&#1040;&#1058;&#1068;\1%20&#1071;&#1085;&#1074;&#1072;&#1088;&#1100;\&#1044;&#1083;&#1103;%20&#1056;&#1040;&#1049;&#1054;&#1053;&#1053;&#1054;&#1043;&#1054;%20&#1089;&#1077;&#1084;&#1080;&#1085;&#1072;&#1088;&#1072;\&#1044;&#1083;&#1103;%20&#1076;&#1086;&#1082;&#1083;&#1072;&#1076;&#1072;%20-%20&#1042;&#1083;&#1072;&#1089;&#1086;&#1074;&#1072;%20-%20&#1048;&#1050;&#1058;\&#1057;&#1082;&#1072;&#1079;&#1082;&#1072;%20-%20&#1047;&#1080;&#1084;&#1086;&#1074;&#1100;&#1077;%20&#1079;&#1074;&#1077;&#1088;&#1077;&#1081;\&#1072;&#1087;&#1083;&#1086;&#1076;&#1080;&#1089;&#1084;&#1077;&#1085;&#1090;&#1099;.mp3" TargetMode="External"/><Relationship Id="rId6" Type="http://schemas.openxmlformats.org/officeDocument/2006/relationships/image" Target="../media/image85.png"/><Relationship Id="rId5" Type="http://schemas.openxmlformats.org/officeDocument/2006/relationships/image" Target="../media/image25.jpe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86.jpeg"/><Relationship Id="rId7" Type="http://schemas.openxmlformats.org/officeDocument/2006/relationships/image" Target="../media/image5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87.png"/><Relationship Id="rId10" Type="http://schemas.openxmlformats.org/officeDocument/2006/relationships/image" Target="../media/image79.jpeg"/><Relationship Id="rId4" Type="http://schemas.openxmlformats.org/officeDocument/2006/relationships/image" Target="../media/image48.jpeg"/><Relationship Id="rId9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H:\ПАПКА НАТАША\РАБОТА\Сайт Скуклипарт\Фоны Рамки - шаблоны  для  работ\Ткани текстура\Teksturi_17_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6" y="248"/>
            <a:ext cx="9171817" cy="68577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16632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муниципальное казённое дошкольное образовательное  учреждение Куйбышевского района – детский сад «Звёздочка»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762963"/>
            <a:ext cx="8450263" cy="355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71600" y="980728"/>
            <a:ext cx="7704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43608" y="1888611"/>
            <a:ext cx="75608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/>
              <a:t>«Использование ИКТ в развитии  речи  детей»</a:t>
            </a:r>
            <a:endParaRPr lang="ru-RU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6012160" y="5949280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Выполнил: воспитатель, Власова  Л.Н.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87799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1588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J:\СДЕЛАТЬ\12 Декабрь\Для РАЙОННОГО семинара\Для доклада - Власова - ИКТ\Картинки - Зимовье зверей\main_342366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871" y="0"/>
            <a:ext cx="6289533" cy="68580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1763688" y="1916832"/>
            <a:ext cx="2952526" cy="3888432"/>
          </a:xfrm>
          <a:prstGeom prst="cloudCallout">
            <a:avLst>
              <a:gd name="adj1" fmla="val 59798"/>
              <a:gd name="adj2" fmla="val -5918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винья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5949280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772341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1588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лако 1"/>
          <p:cNvSpPr/>
          <p:nvPr/>
        </p:nvSpPr>
        <p:spPr>
          <a:xfrm>
            <a:off x="611560" y="188640"/>
            <a:ext cx="8064896" cy="6518518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187" y="548680"/>
            <a:ext cx="3726545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Gde_Logika_-_Pravilnyj_otvet_Korotkay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7" name="аплодисменты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460432" y="616530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4402074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6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45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1588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588"/>
            <a:ext cx="6241112" cy="6803483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763688" y="1916832"/>
            <a:ext cx="2952526" cy="3888432"/>
          </a:xfrm>
          <a:prstGeom prst="cloudCallout">
            <a:avLst>
              <a:gd name="adj1" fmla="val 59798"/>
              <a:gd name="adj2" fmla="val -5918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гусь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44408" y="5822032"/>
            <a:ext cx="504056" cy="5040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52375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1588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157163"/>
            <a:ext cx="8108950" cy="654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J:\СДЕЛАТЬ\12 Декабрь\Для РАЙОННОГО семинара\Для доклада - Власова - ИКТ\Картинки - Зимовье зверей\gu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872" y="548680"/>
            <a:ext cx="5182270" cy="56886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316416" y="5894040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93828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14288"/>
            <a:ext cx="6273800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763688" y="1916832"/>
            <a:ext cx="2952526" cy="3888432"/>
          </a:xfrm>
          <a:prstGeom prst="cloudCallout">
            <a:avLst>
              <a:gd name="adj1" fmla="val 59798"/>
              <a:gd name="adj2" fmla="val -5918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баран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5877272"/>
            <a:ext cx="448816" cy="4488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307693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74" y="190944"/>
            <a:ext cx="8108950" cy="6548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J:\СДЕЛАТЬ\12 Декабрь\Для РАЙОННОГО семинара\Для доклада - Власова - ИКТ\Картинки - Зимовье зверей\i012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764703"/>
            <a:ext cx="4487146" cy="54389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388424" y="5805264"/>
            <a:ext cx="592832" cy="5928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344245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925" y="14288"/>
            <a:ext cx="6280150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763688" y="1916832"/>
            <a:ext cx="2952526" cy="3888432"/>
          </a:xfrm>
          <a:prstGeom prst="cloudCallout">
            <a:avLst>
              <a:gd name="adj1" fmla="val 59798"/>
              <a:gd name="adj2" fmla="val -5918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петух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88424" y="5877272"/>
            <a:ext cx="520824" cy="52082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05469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153988"/>
            <a:ext cx="8108950" cy="655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 descr="J:\СДЕЛАТЬ\12 Декабрь\Для РАЙОННОГО семинара\Для доклада - Власова - ИКТ\Картинки - Зимовье зверей\129210309__4__2_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92696"/>
            <a:ext cx="5009167" cy="52732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532440" y="62373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164431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7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580111" y="116632"/>
            <a:ext cx="3384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Интерактивная   игра 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1556792"/>
            <a:ext cx="4464496" cy="43874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365465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лако 12"/>
          <p:cNvSpPr/>
          <p:nvPr/>
        </p:nvSpPr>
        <p:spPr>
          <a:xfrm>
            <a:off x="5256075" y="684058"/>
            <a:ext cx="3780421" cy="2199707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5234197" y="1268760"/>
            <a:ext cx="39239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«Кто  за  кем?»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32040" y="6237312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Выполнила: воспитатель, Власова  Л.Н.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695950" y="3222965"/>
            <a:ext cx="31965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Игра  проводиться  с  целью  запоминания  последовательности  выхода  героев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18963426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J:\СДЕЛАТЬ\12 Декабрь\Для РАЙОННОГО семинара\Для доклада - Власова - ИКТ\Картинки - Зимовье зверей\cottage-clipart-winter-cottage-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8539"/>
            <a:ext cx="9163050" cy="68665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34195"/>
            <a:ext cx="69220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Кто  пришёл  первым?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5" descr="J:\СДЕЛАТЬ\12 Декабрь\Для РАЙОННОГО семинара\Для доклада - Власова - ИКТ\Картинки - Зимовье зверей\129210309__4__2_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571967"/>
            <a:ext cx="1191413" cy="12542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J:\СДЕЛАТЬ\12 Декабрь\Для РАЙОННОГО семинара\Для доклада - Власова - ИКТ\Картинки - Зимовье зверей\gus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677615"/>
            <a:ext cx="1065430" cy="1169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J:\СДЕЛАТЬ\12 Декабрь\Для РАЙОННОГО семинара\Для доклада - Власова - ИКТ\Картинки - Зимовье зверей\stock-vector-cheerful-wolf-on-a-white-background-vector-illustration-16492791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576" y="5138189"/>
            <a:ext cx="1607499" cy="1656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J:\СДЕЛАТЬ\12 Декабрь\Для РАЙОННОГО семинара\Для доклада - Власова - ИКТ\Картинки - Зимовье зверей\i012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138189"/>
            <a:ext cx="1358010" cy="1646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/>
          <p:nvPr/>
        </p:nvSpPr>
        <p:spPr>
          <a:xfrm>
            <a:off x="4716016" y="4714241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292080" y="5085198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5912537" y="5399784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588224" y="5611455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251104" y="5677615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4824028" y="481195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pic>
        <p:nvPicPr>
          <p:cNvPr id="15" name="Picture 8" descr="J:\СДЕЛАТЬ\12 Декабрь\Для РАЙОННОГО семинара\Для доклада - Власова - ИКТ\Картинки - Зимовье зверей\всасывать-свиньи-1575032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531" y="5113872"/>
            <a:ext cx="1042969" cy="1614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ds02.infourok.ru/uploads/ex/0159/0005ba30-ca854e78/hello_html_5e98d6c6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789" y="5284511"/>
            <a:ext cx="1020197" cy="14565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0lik.ru/uploads/posts/2014-10/1413230327_70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424" y="3666501"/>
            <a:ext cx="918865" cy="1861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3275856" y="5013176"/>
            <a:ext cx="304800" cy="304800"/>
          </a:xfrm>
          <a:prstGeom prst="rect">
            <a:avLst/>
          </a:prstGeom>
        </p:spPr>
      </p:pic>
      <p:pic>
        <p:nvPicPr>
          <p:cNvPr id="23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971600" y="3501008"/>
            <a:ext cx="304800" cy="304800"/>
          </a:xfrm>
          <a:prstGeom prst="rect">
            <a:avLst/>
          </a:prstGeom>
        </p:spPr>
      </p:pic>
      <p:pic>
        <p:nvPicPr>
          <p:cNvPr id="24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 cstate="print"/>
          <a:stretch>
            <a:fillRect/>
          </a:stretch>
        </p:blipFill>
        <p:spPr>
          <a:xfrm>
            <a:off x="179512" y="5445224"/>
            <a:ext cx="304800" cy="304800"/>
          </a:xfrm>
          <a:prstGeom prst="rect">
            <a:avLst/>
          </a:prstGeom>
        </p:spPr>
      </p:pic>
      <p:pic>
        <p:nvPicPr>
          <p:cNvPr id="25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1187624" y="5733256"/>
            <a:ext cx="304800" cy="304800"/>
          </a:xfrm>
          <a:prstGeom prst="rect">
            <a:avLst/>
          </a:prstGeom>
        </p:spPr>
      </p:pic>
      <p:pic>
        <p:nvPicPr>
          <p:cNvPr id="26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6" cstate="print"/>
          <a:stretch>
            <a:fillRect/>
          </a:stretch>
        </p:blipFill>
        <p:spPr>
          <a:xfrm>
            <a:off x="2555776" y="5517232"/>
            <a:ext cx="304800" cy="304800"/>
          </a:xfrm>
          <a:prstGeom prst="rect">
            <a:avLst/>
          </a:prstGeom>
        </p:spPr>
      </p:pic>
      <p:pic>
        <p:nvPicPr>
          <p:cNvPr id="27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4355976" y="4941168"/>
            <a:ext cx="304800" cy="304800"/>
          </a:xfrm>
          <a:prstGeom prst="rect">
            <a:avLst/>
          </a:prstGeom>
        </p:spPr>
      </p:pic>
      <p:pic>
        <p:nvPicPr>
          <p:cNvPr id="28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5076056" y="530120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880977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33 0.07171 L 0.17796 -0.1906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81" y="-13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52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052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052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052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052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0528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51520" y="775739"/>
            <a:ext cx="8640960" cy="4955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Позволяет сделать совместную  деятельность более интересной, современной  и  эмоционально  заряженной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Способствует  раскрытию  их  способностей, так  как  дети  активно  включаются  в  воспитательно-образовательный  процесс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Позволяет  существенно  повысить  мотивацию детей к познанию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Способствует формированию у детей рефлексии, так  как  развивающие  программы дают возможность ребёнку  наглядно представить результаты своих действий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116632"/>
            <a:ext cx="63367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u="sng" dirty="0" smtClean="0"/>
              <a:t>ЗНАЧЕНИЕ  ИКТ</a:t>
            </a:r>
            <a:endParaRPr lang="ru-RU" sz="4000" b="1" u="sng" dirty="0"/>
          </a:p>
        </p:txBody>
      </p:sp>
    </p:spTree>
    <p:extLst>
      <p:ext uri="{BB962C8B-B14F-4D97-AF65-F5344CB8AC3E}">
        <p14:creationId xmlns="" xmlns:p14="http://schemas.microsoft.com/office/powerpoint/2010/main" val="103479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аплодисменты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5">
                  <p14:trim end="49012.0162"/>
                </p14:media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349068" y="6392343"/>
            <a:ext cx="381468" cy="381468"/>
          </a:xfrm>
          <a:prstGeom prst="rect">
            <a:avLst/>
          </a:prstGeom>
        </p:spPr>
      </p:pic>
      <p:pic>
        <p:nvPicPr>
          <p:cNvPr id="3076" name="Picture 4" descr="J:\СДЕЛАТЬ\12 Декабрь\Для РАЙОННОГО семинара\Для доклада - Власова - ИКТ\Картинки - Зимовье зверей\cottage-clipart-winter-cottage-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685"/>
            <a:ext cx="9163050" cy="6873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28982" y="34195"/>
            <a:ext cx="68393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Кто  пришёл  вторым?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7" name="Picture 5" descr="J:\СДЕЛАТЬ\12 Декабрь\Для РАЙОННОГО семинара\Для доклада - Власова - ИКТ\Картинки - Зимовье зверей\129210309__4__2_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571967"/>
            <a:ext cx="1191413" cy="12542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J:\СДЕЛАТЬ\12 Декабрь\Для РАЙОННОГО семинара\Для доклада - Власова - ИКТ\Картинки - Зимовье зверей\gus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24" y="4957969"/>
            <a:ext cx="1065430" cy="1169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J:\СДЕЛАТЬ\12 Декабрь\Для РАЙОННОГО семинара\Для доклада - Власова - ИКТ\Картинки - Зимовье зверей\stock-vector-cheerful-wolf-on-a-white-background-vector-illustration-164927918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697" y="5116821"/>
            <a:ext cx="1607499" cy="1656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Овал 14"/>
          <p:cNvSpPr/>
          <p:nvPr/>
        </p:nvSpPr>
        <p:spPr>
          <a:xfrm>
            <a:off x="5292080" y="5201010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012160" y="5542736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6804248" y="5955688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740352" y="6279796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716016" y="4714241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824028" y="481195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364088" y="526372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pic>
        <p:nvPicPr>
          <p:cNvPr id="29" name="Picture 6" descr="J:\СДЕЛАТЬ\12 Декабрь\Для РАЙОННОГО семинара\Для доклада - Власова - ИКТ\Картинки - Зимовье зверей\i0121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150" y="3300607"/>
            <a:ext cx="1358010" cy="1646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8" descr="J:\СДЕЛАТЬ\12 Декабрь\Для РАЙОННОГО семинара\Для доклада - Власова - ИКТ\Картинки - Зимовье зверей\всасывать-свиньи-1575032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229200"/>
            <a:ext cx="1042969" cy="15446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https://ds02.infourok.ru/uploads/ex/0159/0005ba30-ca854e78/hello_html_5e98d6c6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471" y="5268323"/>
            <a:ext cx="1020197" cy="14565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://0lik.ru/uploads/posts/2014-10/1413230327_70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140968"/>
            <a:ext cx="918865" cy="1861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аплодисменты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1259632" y="5085184"/>
            <a:ext cx="304800" cy="304800"/>
          </a:xfrm>
          <a:prstGeom prst="rect">
            <a:avLst/>
          </a:prstGeom>
        </p:spPr>
      </p:pic>
      <p:pic>
        <p:nvPicPr>
          <p:cNvPr id="26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6" cstate="print"/>
          <a:stretch>
            <a:fillRect/>
          </a:stretch>
        </p:blipFill>
        <p:spPr>
          <a:xfrm>
            <a:off x="179512" y="5445224"/>
            <a:ext cx="304800" cy="304800"/>
          </a:xfrm>
          <a:prstGeom prst="rect">
            <a:avLst/>
          </a:prstGeom>
        </p:spPr>
      </p:pic>
      <p:pic>
        <p:nvPicPr>
          <p:cNvPr id="27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7" cstate="print"/>
          <a:stretch>
            <a:fillRect/>
          </a:stretch>
        </p:blipFill>
        <p:spPr>
          <a:xfrm>
            <a:off x="683568" y="3068960"/>
            <a:ext cx="304800" cy="304800"/>
          </a:xfrm>
          <a:prstGeom prst="rect">
            <a:avLst/>
          </a:prstGeom>
        </p:spPr>
      </p:pic>
      <p:pic>
        <p:nvPicPr>
          <p:cNvPr id="28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8" cstate="print"/>
          <a:stretch>
            <a:fillRect/>
          </a:stretch>
        </p:blipFill>
        <p:spPr>
          <a:xfrm>
            <a:off x="2411760" y="5517232"/>
            <a:ext cx="304800" cy="304800"/>
          </a:xfrm>
          <a:prstGeom prst="rect">
            <a:avLst/>
          </a:prstGeom>
        </p:spPr>
      </p:pic>
      <p:pic>
        <p:nvPicPr>
          <p:cNvPr id="31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9" cstate="print"/>
          <a:stretch>
            <a:fillRect/>
          </a:stretch>
        </p:blipFill>
        <p:spPr>
          <a:xfrm>
            <a:off x="3059832" y="5157192"/>
            <a:ext cx="304800" cy="304800"/>
          </a:xfrm>
          <a:prstGeom prst="rect">
            <a:avLst/>
          </a:prstGeom>
        </p:spPr>
      </p:pic>
      <p:pic>
        <p:nvPicPr>
          <p:cNvPr id="32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6" cstate="print"/>
          <a:stretch>
            <a:fillRect/>
          </a:stretch>
        </p:blipFill>
        <p:spPr>
          <a:xfrm>
            <a:off x="4139952" y="544522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134855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968 0.10248 L 0.49427 -0.19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29" y="-146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4579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528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52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0528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052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0528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J:\СДЕЛАТЬ\12 Декабрь\Для РАЙОННОГО семинара\Для доклада - Власова - ИКТ\Картинки - Зимовье зверей\cottage-clipart-winter-cottage-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685"/>
            <a:ext cx="9163050" cy="6873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58801" y="34195"/>
            <a:ext cx="6979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Кто  пришёл 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третьим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16016" y="4714241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6" descr="J:\СДЕЛАТЬ\12 Декабрь\Для РАЙОННОГО семинара\Для доклада - Власова - ИКТ\Картинки - Зимовье зверей\i0121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150" y="3300607"/>
            <a:ext cx="1358010" cy="1646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824028" y="481195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8" name="Овал 7"/>
          <p:cNvSpPr/>
          <p:nvPr/>
        </p:nvSpPr>
        <p:spPr>
          <a:xfrm>
            <a:off x="5292080" y="5201010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6012160" y="5542736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804248" y="5955688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740352" y="6279796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364088" y="526372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084168" y="561836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3</a:t>
            </a:r>
          </a:p>
        </p:txBody>
      </p:sp>
      <p:pic>
        <p:nvPicPr>
          <p:cNvPr id="14" name="Picture 8" descr="J:\СДЕЛАТЬ\12 Декабрь\Для РАЙОННОГО семинара\Для доклада - Власова - ИКТ\Картинки - Зимовье зверей\всасывать-свиньи-157503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59914"/>
            <a:ext cx="1042969" cy="1614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J:\СДЕЛАТЬ\12 Декабрь\Для РАЙОННОГО семинара\Для доклада - Власова - ИКТ\Картинки - Зимовье зверей\129210309__4__2_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571967"/>
            <a:ext cx="1191413" cy="12542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J:\СДЕЛАТЬ\12 Декабрь\Для РАЙОННОГО семинара\Для доклада - Власова - ИКТ\Картинки - Зимовье зверей\stock-vector-cheerful-wolf-on-a-white-background-vector-illustration-164927918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697" y="5116821"/>
            <a:ext cx="1607499" cy="1656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J:\СДЕЛАТЬ\12 Декабрь\Для РАЙОННОГО семинара\Для доклада - Власова - ИКТ\Картинки - Зимовье зверей\gus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24" y="4957969"/>
            <a:ext cx="1065430" cy="1169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ds02.infourok.ru/uploads/ex/0159/0005ba30-ca854e78/hello_html_5e98d6c6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469" y="5353807"/>
            <a:ext cx="1020197" cy="14565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http://0lik.ru/uploads/posts/2014-10/1413230327_70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12" y="4126081"/>
            <a:ext cx="918865" cy="1861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3131840" y="5157192"/>
            <a:ext cx="304800" cy="304800"/>
          </a:xfrm>
          <a:prstGeom prst="rect">
            <a:avLst/>
          </a:prstGeom>
        </p:spPr>
      </p:pic>
      <p:pic>
        <p:nvPicPr>
          <p:cNvPr id="21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1331640" y="4005064"/>
            <a:ext cx="304800" cy="304800"/>
          </a:xfrm>
          <a:prstGeom prst="rect">
            <a:avLst/>
          </a:prstGeom>
        </p:spPr>
      </p:pic>
      <p:pic>
        <p:nvPicPr>
          <p:cNvPr id="22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 cstate="print"/>
          <a:stretch>
            <a:fillRect/>
          </a:stretch>
        </p:blipFill>
        <p:spPr>
          <a:xfrm>
            <a:off x="179512" y="5589240"/>
            <a:ext cx="304800" cy="304800"/>
          </a:xfrm>
          <a:prstGeom prst="rect">
            <a:avLst/>
          </a:prstGeom>
        </p:spPr>
      </p:pic>
      <p:pic>
        <p:nvPicPr>
          <p:cNvPr id="23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5" cstate="print"/>
          <a:stretch>
            <a:fillRect/>
          </a:stretch>
        </p:blipFill>
        <p:spPr>
          <a:xfrm>
            <a:off x="2411760" y="5517232"/>
            <a:ext cx="304800" cy="304800"/>
          </a:xfrm>
          <a:prstGeom prst="rect">
            <a:avLst/>
          </a:prstGeom>
        </p:spPr>
      </p:pic>
      <p:pic>
        <p:nvPicPr>
          <p:cNvPr id="24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6" cstate="print"/>
          <a:stretch>
            <a:fillRect/>
          </a:stretch>
        </p:blipFill>
        <p:spPr>
          <a:xfrm>
            <a:off x="4139952" y="551723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401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87 0.05922 L 0.36702 -0.0559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08" y="-57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528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052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052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052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J:\СДЕЛАТЬ\12 Декабрь\Для РАЙОННОГО семинара\Для доклада - Власова - ИКТ\Картинки - Зимовье зверей\cottage-clipart-winter-cottage-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685"/>
            <a:ext cx="9163050" cy="6873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61257" y="34195"/>
            <a:ext cx="77748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Кто  пришёл 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четвёртым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" name="Picture 5" descr="J:\СДЕЛАТЬ\12 Декабрь\Для РАЙОННОГО семинара\Для доклада - Власова - ИКТ\Картинки - Зимовье зверей\129210309__4__2_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571967"/>
            <a:ext cx="1191413" cy="12542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://0lik.ru/uploads/posts/2014-10/1413230327_70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12" y="4126081"/>
            <a:ext cx="918865" cy="1861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 descr="J:\СДЕЛАТЬ\12 Декабрь\Для РАЙОННОГО семинара\Для доклада - Власова - ИКТ\Картинки - Зимовье зверей\stock-vector-cheerful-wolf-on-a-white-background-vector-illustration-164927918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697" y="5116821"/>
            <a:ext cx="1607499" cy="1656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ds02.infourok.ru/uploads/ex/0159/0005ba30-ca854e78/hello_html_5e98d6c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469" y="5353807"/>
            <a:ext cx="1020197" cy="14565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J:\СДЕЛАТЬ\12 Декабрь\Для РАЙОННОГО семинара\Для доклада - Власова - ИКТ\Картинки - Зимовье зверей\i0121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150" y="3300607"/>
            <a:ext cx="1358010" cy="1646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J:\СДЕЛАТЬ\12 Декабрь\Для РАЙОННОГО семинара\Для доклада - Власова - ИКТ\Картинки - Зимовье зверей\всасывать-свиньи-1575032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59914"/>
            <a:ext cx="1042969" cy="1614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J:\СДЕЛАТЬ\12 Декабрь\Для РАЙОННОГО семинара\Для доклада - Власова - ИКТ\Картинки - Зимовье зверей\gus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02434"/>
            <a:ext cx="1065430" cy="1169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4716016" y="4714241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824028" y="481195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4" name="Овал 13"/>
          <p:cNvSpPr/>
          <p:nvPr/>
        </p:nvSpPr>
        <p:spPr>
          <a:xfrm>
            <a:off x="5292080" y="5201010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5364088" y="526372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6" name="Овал 15"/>
          <p:cNvSpPr/>
          <p:nvPr/>
        </p:nvSpPr>
        <p:spPr>
          <a:xfrm>
            <a:off x="6012160" y="5542736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084168" y="561836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3</a:t>
            </a:r>
          </a:p>
        </p:txBody>
      </p:sp>
      <p:sp>
        <p:nvSpPr>
          <p:cNvPr id="18" name="Овал 17"/>
          <p:cNvSpPr/>
          <p:nvPr/>
        </p:nvSpPr>
        <p:spPr>
          <a:xfrm>
            <a:off x="6804248" y="5955688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7740352" y="6279796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840857" y="601440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pic>
        <p:nvPicPr>
          <p:cNvPr id="22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179512" y="5517232"/>
            <a:ext cx="304800" cy="304800"/>
          </a:xfrm>
          <a:prstGeom prst="rect">
            <a:avLst/>
          </a:prstGeom>
        </p:spPr>
      </p:pic>
      <p:pic>
        <p:nvPicPr>
          <p:cNvPr id="23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899592" y="3933056"/>
            <a:ext cx="304800" cy="304800"/>
          </a:xfrm>
          <a:prstGeom prst="rect">
            <a:avLst/>
          </a:prstGeom>
        </p:spPr>
      </p:pic>
      <p:pic>
        <p:nvPicPr>
          <p:cNvPr id="24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2411760" y="5517232"/>
            <a:ext cx="304800" cy="304800"/>
          </a:xfrm>
          <a:prstGeom prst="rect">
            <a:avLst/>
          </a:prstGeom>
        </p:spPr>
      </p:pic>
      <p:pic>
        <p:nvPicPr>
          <p:cNvPr id="25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3923928" y="5229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8648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75 0.02637 L 0.75399 -0.099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253" y="-6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52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052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052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J:\СДЕЛАТЬ\12 Декабрь\Для РАЙОННОГО семинара\Для доклада - Власова - ИКТ\Картинки - Зимовье зверей\cottage-clipart-winter-cottage-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-15685"/>
            <a:ext cx="9163050" cy="6873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0lik.ru/uploads/posts/2014-10/1413230327_7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12" y="4126081"/>
            <a:ext cx="918865" cy="1861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J:\СДЕЛАТЬ\12 Декабрь\Для РАЙОННОГО семинара\Для доклада - Власова - ИКТ\Картинки - Зимовье зверей\stock-vector-cheerful-wolf-on-a-white-background-vector-illustration-164927918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697" y="5116821"/>
            <a:ext cx="1607499" cy="16569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2.infourok.ru/uploads/ex/0159/0005ba30-ca854e78/hello_html_5e98d6c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8469" y="5353807"/>
            <a:ext cx="1020197" cy="14565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J:\СДЕЛАТЬ\12 Декабрь\Для РАЙОННОГО семинара\Для доклада - Власова - ИКТ\Картинки - Зимовье зверей\i012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150" y="3300607"/>
            <a:ext cx="1358010" cy="1646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J:\СДЕЛАТЬ\12 Декабрь\Для РАЙОННОГО семинара\Для доклада - Власова - ИКТ\Картинки - Зимовье зверей\всасывать-свиньи-1575032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659914"/>
            <a:ext cx="1042969" cy="16142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вал 7"/>
          <p:cNvSpPr/>
          <p:nvPr/>
        </p:nvSpPr>
        <p:spPr>
          <a:xfrm>
            <a:off x="4716016" y="4714241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824028" y="4811956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10" name="Овал 9"/>
          <p:cNvSpPr/>
          <p:nvPr/>
        </p:nvSpPr>
        <p:spPr>
          <a:xfrm>
            <a:off x="5292080" y="5201010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64088" y="5263722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12" name="Овал 11"/>
          <p:cNvSpPr/>
          <p:nvPr/>
        </p:nvSpPr>
        <p:spPr>
          <a:xfrm>
            <a:off x="6012160" y="5542736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084168" y="561836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3</a:t>
            </a:r>
          </a:p>
        </p:txBody>
      </p:sp>
      <p:sp>
        <p:nvSpPr>
          <p:cNvPr id="14" name="Овал 13"/>
          <p:cNvSpPr/>
          <p:nvPr/>
        </p:nvSpPr>
        <p:spPr>
          <a:xfrm>
            <a:off x="6804248" y="5955688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740352" y="6279796"/>
            <a:ext cx="576064" cy="48676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5" descr="J:\СДЕЛАТЬ\12 Декабрь\Для РАЙОННОГО семинара\Для доклада - Власова - ИКТ\Картинки - Зимовье зверей\129210309__4__2_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605" y="4726700"/>
            <a:ext cx="1191413" cy="12542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J:\СДЕЛАТЬ\12 Декабрь\Для РАЙОННОГО семинара\Для доклада - Власова - ИКТ\Картинки - Зимовье зверей\gus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727" y="4373203"/>
            <a:ext cx="1065430" cy="1169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840857" y="6014407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412043" y="34195"/>
            <a:ext cx="64732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Кто  пришёл 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пятым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12360" y="6351473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5</a:t>
            </a:r>
          </a:p>
        </p:txBody>
      </p:sp>
      <p:pic>
        <p:nvPicPr>
          <p:cNvPr id="21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tretch>
            <a:fillRect/>
          </a:stretch>
        </p:blipFill>
        <p:spPr>
          <a:xfrm>
            <a:off x="2483768" y="5517232"/>
            <a:ext cx="304800" cy="304800"/>
          </a:xfrm>
          <a:prstGeom prst="rect">
            <a:avLst/>
          </a:prstGeom>
        </p:spPr>
      </p:pic>
      <p:pic>
        <p:nvPicPr>
          <p:cNvPr id="22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print"/>
          <a:stretch>
            <a:fillRect/>
          </a:stretch>
        </p:blipFill>
        <p:spPr>
          <a:xfrm>
            <a:off x="899592" y="3933056"/>
            <a:ext cx="304800" cy="304800"/>
          </a:xfrm>
          <a:prstGeom prst="rect">
            <a:avLst/>
          </a:prstGeom>
        </p:spPr>
      </p:pic>
      <p:pic>
        <p:nvPicPr>
          <p:cNvPr id="23" name="Неправильный ответ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 cstate="print"/>
          <a:stretch>
            <a:fillRect/>
          </a:stretch>
        </p:blipFill>
        <p:spPr>
          <a:xfrm>
            <a:off x="3923928" y="5229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2019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629 -0.03077 L 0.65677 -0.0203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5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528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0528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483446"/>
            <a:ext cx="5597017" cy="559701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80111" y="116632"/>
            <a:ext cx="3384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Интерактивная   игра </a:t>
            </a:r>
            <a:endParaRPr lang="ru-RU" sz="2400" b="1" dirty="0"/>
          </a:p>
        </p:txBody>
      </p:sp>
      <p:sp>
        <p:nvSpPr>
          <p:cNvPr id="5" name="Облако 4"/>
          <p:cNvSpPr/>
          <p:nvPr/>
        </p:nvSpPr>
        <p:spPr>
          <a:xfrm>
            <a:off x="4986519" y="483446"/>
            <a:ext cx="4157481" cy="2947141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201598" y="1060636"/>
            <a:ext cx="38159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</a:rPr>
              <a:t>«Угадай героя по описанию»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7967" y="3573016"/>
            <a:ext cx="31965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Игра  проводиться  с  целью  развития  умения  отгадывать  загадки  о  животных</a:t>
            </a:r>
            <a:endParaRPr lang="ru-RU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932040" y="6237312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Выполнила: воспитатель, Власова  Л.Н.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74444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9" descr="J:\СДЕЛАТЬ\12 Декабрь\Для РАЙОННОГО семинара\Для доклада - Власова - ИКТ\Картинки - Зимовье зверей\stock-vector-cheerful-wolf-on-a-white-background-vector-illustration-16492791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810" y="3212976"/>
            <a:ext cx="3420380" cy="35256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475656" y="188640"/>
            <a:ext cx="5400600" cy="201622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620159" y="452571"/>
            <a:ext cx="5040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На овчарку он похож. </a:t>
            </a:r>
            <a:br>
              <a:rPr lang="ru-RU" sz="2000" b="1" dirty="0"/>
            </a:br>
            <a:r>
              <a:rPr lang="ru-RU" sz="2000" b="1" dirty="0"/>
              <a:t>Что ни зуб – то острый нож! </a:t>
            </a:r>
            <a:br>
              <a:rPr lang="ru-RU" sz="2000" b="1" dirty="0"/>
            </a:br>
            <a:r>
              <a:rPr lang="ru-RU" sz="2000" b="1" dirty="0"/>
              <a:t>Он бежит, оскалив пасть, </a:t>
            </a:r>
            <a:br>
              <a:rPr lang="ru-RU" sz="2000" b="1" dirty="0"/>
            </a:br>
            <a:r>
              <a:rPr lang="ru-RU" sz="2000" b="1" dirty="0"/>
              <a:t>На овцу готов напасть.</a:t>
            </a:r>
          </a:p>
        </p:txBody>
      </p:sp>
      <p:pic>
        <p:nvPicPr>
          <p:cNvPr id="6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18467"/>
            <a:ext cx="4752528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44408" y="6281936"/>
            <a:ext cx="576064" cy="5760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0203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1475656" y="188640"/>
            <a:ext cx="5400600" cy="201622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8" descr="J:\СДЕЛАТЬ\12 Декабрь\Для РАЙОННОГО семинара\Для доклада - Власова - ИКТ\Картинки - Зимовье зверей\всасывать-свиньи-157503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708920"/>
            <a:ext cx="2520279" cy="39007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18467"/>
            <a:ext cx="4752528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339752" y="764704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Ходит с визгом,</a:t>
            </a:r>
            <a:br>
              <a:rPr lang="ru-RU" sz="2400" b="1" dirty="0"/>
            </a:br>
            <a:r>
              <a:rPr lang="ru-RU" sz="2400" b="1" dirty="0"/>
              <a:t>Грязь разбрызгав.</a:t>
            </a:r>
          </a:p>
        </p:txBody>
      </p:sp>
      <p:pic>
        <p:nvPicPr>
          <p:cNvPr id="8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172400" y="60932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36119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475656" y="188640"/>
            <a:ext cx="5400600" cy="201622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s://ds02.infourok.ru/uploads/ex/0159/0005ba30-ca854e78/hello_html_5e98d6c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947225"/>
            <a:ext cx="2448272" cy="349537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18467"/>
            <a:ext cx="4752528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79712" y="535032"/>
            <a:ext cx="40324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Летом, осенью, зимой</a:t>
            </a:r>
            <a:br>
              <a:rPr lang="ru-RU" sz="2000" b="1" dirty="0"/>
            </a:br>
            <a:r>
              <a:rPr lang="ru-RU" sz="2000" b="1" dirty="0"/>
              <a:t>Идет по тропочке лесной.</a:t>
            </a:r>
            <a:br>
              <a:rPr lang="ru-RU" sz="2000" b="1" dirty="0"/>
            </a:br>
            <a:r>
              <a:rPr lang="ru-RU" sz="2000" b="1" dirty="0"/>
              <a:t>След 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хвосточком</a:t>
            </a:r>
            <a:r>
              <a:rPr lang="ru-RU" sz="2000" b="1" dirty="0" smtClean="0"/>
              <a:t>  заметает</a:t>
            </a:r>
            <a:r>
              <a:rPr lang="ru-RU" sz="2000" b="1" dirty="0"/>
              <a:t>.</a:t>
            </a:r>
            <a:br>
              <a:rPr lang="ru-RU" sz="2000" b="1" dirty="0"/>
            </a:br>
            <a:r>
              <a:rPr lang="ru-RU" sz="2000" b="1" dirty="0"/>
              <a:t>А как её зовут, кто знает?</a:t>
            </a:r>
          </a:p>
        </p:txBody>
      </p:sp>
      <p:pic>
        <p:nvPicPr>
          <p:cNvPr id="8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44408" y="616530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0054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475656" y="188640"/>
            <a:ext cx="5400600" cy="201622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s://www.chitalnya.ru/upload2/102/8024884206242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284984"/>
            <a:ext cx="4232153" cy="27899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18467"/>
            <a:ext cx="4752528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74274" y="332656"/>
            <a:ext cx="3600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Кольцо в носу,</a:t>
            </a:r>
          </a:p>
          <a:p>
            <a:pPr algn="ctr"/>
            <a:r>
              <a:rPr lang="ru-RU" sz="2400" b="1" dirty="0"/>
              <a:t>И грозный взгляд,</a:t>
            </a:r>
          </a:p>
          <a:p>
            <a:pPr algn="ctr"/>
            <a:r>
              <a:rPr lang="ru-RU" sz="2400" b="1" dirty="0"/>
              <a:t>Копытом бьёт,</a:t>
            </a:r>
          </a:p>
          <a:p>
            <a:pPr algn="ctr"/>
            <a:r>
              <a:rPr lang="ru-RU" sz="2400" b="1" dirty="0"/>
              <a:t>Он не впопад!</a:t>
            </a:r>
          </a:p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172400" y="616530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48204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1475656" y="188640"/>
            <a:ext cx="5400600" cy="201622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7" descr="J:\СДЕЛАТЬ\12 Декабрь\Для РАЙОННОГО семинара\Для доклада - Власова - ИКТ\Картинки - Зимовье зверей\gus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265" y="2876862"/>
            <a:ext cx="3033382" cy="33297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18467"/>
            <a:ext cx="4752528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470942" y="476672"/>
            <a:ext cx="33123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По лужку он важно бродит,</a:t>
            </a:r>
            <a:br>
              <a:rPr lang="ru-RU" sz="2000" b="1" dirty="0"/>
            </a:br>
            <a:r>
              <a:rPr lang="ru-RU" sz="2000" b="1" dirty="0"/>
              <a:t>Из воды сухим выходит,</a:t>
            </a:r>
            <a:br>
              <a:rPr lang="ru-RU" sz="2000" b="1" dirty="0"/>
            </a:br>
            <a:r>
              <a:rPr lang="ru-RU" sz="2000" b="1" dirty="0"/>
              <a:t>Носит красные ботинки,</a:t>
            </a:r>
            <a:br>
              <a:rPr lang="ru-RU" sz="2000" b="1" dirty="0"/>
            </a:br>
            <a:r>
              <a:rPr lang="ru-RU" sz="2000" b="1" dirty="0"/>
              <a:t>Дарит мягкие </a:t>
            </a:r>
            <a:r>
              <a:rPr lang="ru-RU" sz="2000" b="1" dirty="0" smtClean="0"/>
              <a:t>перинки.</a:t>
            </a:r>
            <a:endParaRPr lang="ru-RU" sz="2000" b="1" dirty="0"/>
          </a:p>
        </p:txBody>
      </p:sp>
      <p:pic>
        <p:nvPicPr>
          <p:cNvPr id="8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884368" y="60932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915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6" descr="MC9004348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88640"/>
            <a:ext cx="1331913" cy="133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MC900433904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8984" y="-44541"/>
            <a:ext cx="2339975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MC900192497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5517232"/>
            <a:ext cx="1584325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12" descr="MC900441336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1412776"/>
            <a:ext cx="865187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16" descr="MC900432661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79512" y="5229200"/>
            <a:ext cx="1441450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2" descr="http://www.playcast.ru/uploads/2015/02/20/1223333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6732240" y="2492896"/>
            <a:ext cx="1610415" cy="132456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7" descr="kakvosstanovit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2080" y="5589240"/>
            <a:ext cx="990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4" descr="MC900432637[1]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164288" y="5589240"/>
            <a:ext cx="1116012" cy="111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6" descr="http://bluecop-xbmc-repo.googlecode.com/svn/trunk/plugin.video.cbs/resources/images/tv_icon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236296" y="4005064"/>
            <a:ext cx="1728192" cy="1728192"/>
          </a:xfrm>
          <a:prstGeom prst="rect">
            <a:avLst/>
          </a:prstGeom>
          <a:noFill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67544" y="1196752"/>
            <a:ext cx="496855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Компьютер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Ноутбук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Мультимедийный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 проектор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Музыкальный центр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Фотоаппарат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Принтер ,сканер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Видеокамера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Интерактивная доска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Диктофон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Интернет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75656" y="332656"/>
            <a:ext cx="31852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u="sng" dirty="0" smtClean="0"/>
              <a:t>Средства ИКТ</a:t>
            </a:r>
            <a:endParaRPr lang="ru-RU" sz="4000" b="1" u="sng" dirty="0"/>
          </a:p>
        </p:txBody>
      </p:sp>
    </p:spTree>
    <p:extLst>
      <p:ext uri="{BB962C8B-B14F-4D97-AF65-F5344CB8AC3E}">
        <p14:creationId xmlns="" xmlns:p14="http://schemas.microsoft.com/office/powerpoint/2010/main" val="218936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1475656" y="188640"/>
            <a:ext cx="5400600" cy="201622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http://0lik.ru/uploads/posts/2014-10/1413230327_7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73439"/>
            <a:ext cx="1800200" cy="36472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18467"/>
            <a:ext cx="4752528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39752" y="535032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Каждый год впадает в спячку,</a:t>
            </a:r>
            <a:br>
              <a:rPr lang="ru-RU" sz="2000" b="1" dirty="0"/>
            </a:br>
            <a:r>
              <a:rPr lang="ru-RU" sz="2000" b="1" dirty="0"/>
              <a:t>Частый он герой у сказки.</a:t>
            </a:r>
            <a:br>
              <a:rPr lang="ru-RU" sz="2000" b="1" dirty="0"/>
            </a:br>
            <a:r>
              <a:rPr lang="ru-RU" sz="2000" b="1" dirty="0"/>
              <a:t>Носит шубу тёплую,</a:t>
            </a:r>
            <a:br>
              <a:rPr lang="ru-RU" sz="2000" b="1" dirty="0"/>
            </a:br>
            <a:r>
              <a:rPr lang="ru-RU" sz="2000" b="1" dirty="0"/>
              <a:t>Дом зовёт - берлогою.</a:t>
            </a:r>
          </a:p>
        </p:txBody>
      </p:sp>
      <p:pic>
        <p:nvPicPr>
          <p:cNvPr id="7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956376" y="6021288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4440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1475656" y="188640"/>
            <a:ext cx="5400600" cy="201622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6" descr="J:\СДЕЛАТЬ\12 Декабрь\Для РАЙОННОГО семинара\Для доклада - Власова - ИКТ\Картинки - Зимовье зверей\i012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80928"/>
            <a:ext cx="2997425" cy="36332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18467"/>
            <a:ext cx="4752528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55776" y="548680"/>
            <a:ext cx="3240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Заплелись густые травы, </a:t>
            </a:r>
            <a:br>
              <a:rPr lang="ru-RU" sz="2000" b="1" dirty="0"/>
            </a:br>
            <a:r>
              <a:rPr lang="ru-RU" sz="2000" b="1" dirty="0"/>
              <a:t>Закудрявились луга, </a:t>
            </a:r>
            <a:br>
              <a:rPr lang="ru-RU" sz="2000" b="1" dirty="0"/>
            </a:br>
            <a:r>
              <a:rPr lang="ru-RU" sz="2000" b="1" dirty="0"/>
              <a:t>Да и сам я весь кудрявый, </a:t>
            </a:r>
            <a:br>
              <a:rPr lang="ru-RU" sz="2000" b="1" dirty="0"/>
            </a:br>
            <a:r>
              <a:rPr lang="ru-RU" sz="2000" b="1" dirty="0"/>
              <a:t>Даже завитком рога.</a:t>
            </a:r>
          </a:p>
        </p:txBody>
      </p:sp>
      <p:pic>
        <p:nvPicPr>
          <p:cNvPr id="7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100392" y="60932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411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1475656" y="188640"/>
            <a:ext cx="5400600" cy="2016224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5" descr="J:\СДЕЛАТЬ\12 Декабрь\Для РАЙОННОГО семинара\Для доклада - Власова - ИКТ\Картинки - Зимовье зверей\129210309__4__2_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924944"/>
            <a:ext cx="3528392" cy="37143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118467"/>
            <a:ext cx="4752528" cy="47525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92029" y="476672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Он в мундире ярком. </a:t>
            </a:r>
            <a:br>
              <a:rPr lang="ru-RU" sz="2000" b="1" dirty="0"/>
            </a:br>
            <a:r>
              <a:rPr lang="ru-RU" sz="2000" b="1" dirty="0"/>
              <a:t>Шпоры для красы. </a:t>
            </a:r>
            <a:br>
              <a:rPr lang="ru-RU" sz="2000" b="1" dirty="0"/>
            </a:br>
            <a:r>
              <a:rPr lang="ru-RU" sz="2000" b="1" dirty="0"/>
              <a:t>Днём он — забияка, </a:t>
            </a:r>
            <a:br>
              <a:rPr lang="ru-RU" sz="2000" b="1" dirty="0"/>
            </a:br>
            <a:r>
              <a:rPr lang="ru-RU" sz="2000" b="1" dirty="0"/>
              <a:t>Поутру — часы.</a:t>
            </a:r>
          </a:p>
        </p:txBody>
      </p:sp>
      <p:pic>
        <p:nvPicPr>
          <p:cNvPr id="7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956376" y="616530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222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45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1588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 descr="http://0lik.ru/uploads/posts/2014-10/1413230327_70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2335" y="99333"/>
            <a:ext cx="1359024" cy="27533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J:\СДЕЛАТЬ\12 Декабрь\Для РАЙОННОГО семинара\Для доклада - Власова - ИКТ\Картинки - Зимовье зверей\stock-vector-cheerful-wolf-on-a-white-background-vector-illustration-164927918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149080"/>
            <a:ext cx="1895531" cy="19538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ds02.infourok.ru/uploads/ex/0159/0005ba30-ca854e78/hello_html_5e98d6c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441" y="4293096"/>
            <a:ext cx="1377853" cy="19671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J:\СДЕЛАТЬ\12 Декабрь\Для РАЙОННОГО семинара\Для доклада - Власова - ИКТ\Картинки - Зимовье зверей\i0121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169" y="2566181"/>
            <a:ext cx="1766964" cy="2141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J:\СДЕЛАТЬ\12 Декабрь\Для РАЙОННОГО семинара\Для доклада - Власова - ИКТ\Картинки - Зимовье зверей\всасывать-свиньи-1575032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46" y="162396"/>
            <a:ext cx="1234167" cy="19101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J:\СДЕЛАТЬ\12 Декабрь\Для РАЙОННОГО семинара\Для доклада - Власова - ИКТ\Картинки - Зимовье зверей\gus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97418"/>
            <a:ext cx="1369509" cy="15033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J:\СДЕЛАТЬ\12 Декабрь\Для РАЙОННОГО семинара\Для доклада - Власова - ИКТ\Картинки - Зимовье зверей\129210309__4__2_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52" y="2102415"/>
            <a:ext cx="1457812" cy="15346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www.chitalnya.ru/upload2/102/80248842062428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810" y="4518794"/>
            <a:ext cx="3236304" cy="2133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Выноска-облако 10"/>
          <p:cNvSpPr/>
          <p:nvPr/>
        </p:nvSpPr>
        <p:spPr>
          <a:xfrm>
            <a:off x="2027653" y="692696"/>
            <a:ext cx="4992619" cy="3024336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2694689" y="1287746"/>
            <a:ext cx="4036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Мы  очень  рады  были</a:t>
            </a:r>
          </a:p>
          <a:p>
            <a:r>
              <a:rPr lang="ru-RU" sz="2400" b="1" dirty="0" smtClean="0"/>
              <a:t>Сегодня  с  Вами  поиграть,</a:t>
            </a:r>
          </a:p>
          <a:p>
            <a:r>
              <a:rPr lang="ru-RU" sz="2400" b="1" dirty="0" smtClean="0"/>
              <a:t>Читайте  сказочки  про  нас,</a:t>
            </a:r>
          </a:p>
          <a:p>
            <a:r>
              <a:rPr lang="ru-RU" sz="2400" b="1" dirty="0" smtClean="0"/>
              <a:t>Чтоб  многое  узнать.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298171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23528" y="509772"/>
            <a:ext cx="864096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предметные  и  сюжетные  картинки;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мнемотаблицы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для  заучивания  стихов  и  составления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рассказов;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фотоальбомы;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картотеки  игр;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альбомы  пальчиковых, артикуляционных  и  дыхательных  гимнастик;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фонотеки  разнообразных  звуков  и  др.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78525" y="260648"/>
            <a:ext cx="92225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/>
              <a:t>Развивающая предметно-пространственная среда</a:t>
            </a:r>
            <a:endParaRPr lang="ru-RU" sz="3200" b="1" u="sng" dirty="0"/>
          </a:p>
        </p:txBody>
      </p:sp>
    </p:spTree>
    <p:extLst>
      <p:ext uri="{BB962C8B-B14F-4D97-AF65-F5344CB8AC3E}">
        <p14:creationId xmlns="" xmlns:p14="http://schemas.microsoft.com/office/powerpoint/2010/main" val="295826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" y="0"/>
            <a:ext cx="91821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251520" y="798964"/>
            <a:ext cx="8568952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Учитывается размер экрана ,высота установки ,расстояние ,чёткое и контрастное изображение 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Проветривание  и  влажная уборка помещения до и после занятия  (для поддержания оптимального микроклимата, предупреждения накопления статистического электричества и ухудшения химического и ионного состава воздуха).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Игровые занятия с использованием ПЭВМ в ДОУ рекомендуется проводить  не более одного в течение дня и не чаще трех раз в неделю в дни наиболее  высокой работоспособности детей: во вторник, в среду и в четверг.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 занятия  с детьми проводят гимнастику для глаз.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19672" y="260648"/>
            <a:ext cx="62047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u="sng" dirty="0" smtClean="0"/>
              <a:t>Сан </a:t>
            </a:r>
            <a:r>
              <a:rPr lang="ru-RU" sz="4000" b="1" u="sng" dirty="0" err="1" smtClean="0"/>
              <a:t>Пин</a:t>
            </a:r>
            <a:r>
              <a:rPr lang="ru-RU" sz="4000" b="1" u="sng" dirty="0" smtClean="0"/>
              <a:t> требования к ИКТ:</a:t>
            </a:r>
            <a:endParaRPr lang="ru-RU" sz="4000" b="1" u="sng" dirty="0"/>
          </a:p>
        </p:txBody>
      </p:sp>
    </p:spTree>
    <p:extLst>
      <p:ext uri="{BB962C8B-B14F-4D97-AF65-F5344CB8AC3E}">
        <p14:creationId xmlns="" xmlns:p14="http://schemas.microsoft.com/office/powerpoint/2010/main" val="1527188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4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ordArt 4"/>
          <p:cNvSpPr>
            <a:spLocks noChangeArrowheads="1" noChangeShapeType="1" noTextEdit="1"/>
          </p:cNvSpPr>
          <p:nvPr/>
        </p:nvSpPr>
        <p:spPr bwMode="auto">
          <a:xfrm>
            <a:off x="611188" y="1628775"/>
            <a:ext cx="7993062" cy="2620963"/>
          </a:xfrm>
          <a:prstGeom prst="rect">
            <a:avLst/>
          </a:prstGeom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15931"/>
              </a:avLst>
            </a:prstTxWarp>
          </a:bodyPr>
          <a:lstStyle/>
          <a:p>
            <a:pPr algn="ctr"/>
            <a:r>
              <a:rPr lang="ru-RU" sz="3600" b="1" kern="10" dirty="0" smtClean="0">
                <a:solidFill>
                  <a:srgbClr val="000080"/>
                </a:solidFill>
                <a:latin typeface="Arial"/>
                <a:cs typeface="Arial"/>
              </a:rPr>
              <a:t>Электронная </a:t>
            </a:r>
            <a:r>
              <a:rPr lang="ru-RU" sz="3600" b="1" kern="10" dirty="0" err="1" smtClean="0">
                <a:solidFill>
                  <a:srgbClr val="000080"/>
                </a:solidFill>
                <a:latin typeface="Arial"/>
                <a:cs typeface="Arial"/>
              </a:rPr>
              <a:t>физминутка</a:t>
            </a:r>
            <a:endParaRPr lang="ru-RU" sz="3600" b="1" kern="10" dirty="0">
              <a:solidFill>
                <a:srgbClr val="000080"/>
              </a:solidFill>
              <a:latin typeface="Arial"/>
              <a:cs typeface="Arial"/>
            </a:endParaRPr>
          </a:p>
          <a:p>
            <a:pPr algn="ctr"/>
            <a:r>
              <a:rPr lang="ru-RU" sz="3600" b="1" kern="10" dirty="0">
                <a:solidFill>
                  <a:srgbClr val="000080"/>
                </a:solidFill>
                <a:latin typeface="Arial"/>
                <a:cs typeface="Arial"/>
              </a:rPr>
              <a:t>для глаз</a:t>
            </a:r>
          </a:p>
        </p:txBody>
      </p:sp>
      <p:pic>
        <p:nvPicPr>
          <p:cNvPr id="13" name="Picture 5" descr="post-6773-116319099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12" t="6056" r="8130" b="19731"/>
          <a:stretch>
            <a:fillRect/>
          </a:stretch>
        </p:blipFill>
        <p:spPr bwMode="auto">
          <a:xfrm rot="-421179">
            <a:off x="468313" y="2636838"/>
            <a:ext cx="2735262" cy="12969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post-6773-116319099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112" t="6056" r="8130" b="19731"/>
          <a:stretch>
            <a:fillRect/>
          </a:stretch>
        </p:blipFill>
        <p:spPr bwMode="auto">
          <a:xfrm rot="682518" flipH="1">
            <a:off x="6011863" y="2636838"/>
            <a:ext cx="2808287" cy="14366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4932040" y="6237312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Выполнила: воспитатель, Власова  Л.Н.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36267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7" name="AutoShape 37"/>
          <p:cNvSpPr>
            <a:spLocks noChangeArrowheads="1"/>
          </p:cNvSpPr>
          <p:nvPr/>
        </p:nvSpPr>
        <p:spPr bwMode="auto">
          <a:xfrm rot="22861379">
            <a:off x="5364163" y="3357563"/>
            <a:ext cx="1058862" cy="1254125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76" name="AutoShape 36"/>
          <p:cNvSpPr>
            <a:spLocks noChangeArrowheads="1"/>
          </p:cNvSpPr>
          <p:nvPr/>
        </p:nvSpPr>
        <p:spPr bwMode="auto">
          <a:xfrm rot="23933782" flipH="1" flipV="1">
            <a:off x="2051050" y="3141663"/>
            <a:ext cx="1173163" cy="1338262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2987675" y="3284538"/>
            <a:ext cx="2736850" cy="216058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3492500" y="2060575"/>
            <a:ext cx="1727200" cy="13684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248" name="Picture 8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516563"/>
            <a:ext cx="1041400" cy="11969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933825"/>
            <a:ext cx="793750" cy="912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700213"/>
            <a:ext cx="1065212" cy="1223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sn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755650" cy="8683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88913"/>
            <a:ext cx="1103312" cy="1268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3" name="Picture 13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188913"/>
            <a:ext cx="814388" cy="9366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4" name="Picture 14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88913"/>
            <a:ext cx="1103313" cy="1268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5" name="Picture 1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888" y="188913"/>
            <a:ext cx="728662" cy="8366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7" name="Picture 17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773238"/>
            <a:ext cx="1065212" cy="12239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3933825"/>
            <a:ext cx="793750" cy="912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9" name="Picture 19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5445125"/>
            <a:ext cx="1068387" cy="1228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0" name="Picture 20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5734050"/>
            <a:ext cx="790575" cy="908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1" name="Picture 21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5445125"/>
            <a:ext cx="1068387" cy="12287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2" name="Picture 22" descr="sne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5734050"/>
            <a:ext cx="854075" cy="9810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3" name="Picture 33" descr="varezki2_resiz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3933"/>
          <a:stretch>
            <a:fillRect/>
          </a:stretch>
        </p:blipFill>
        <p:spPr bwMode="auto">
          <a:xfrm rot="56459583">
            <a:off x="1349375" y="3451225"/>
            <a:ext cx="993775" cy="15081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4" name="Picture 34" descr="varezki2_resize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8599"/>
          <a:stretch>
            <a:fillRect/>
          </a:stretch>
        </p:blipFill>
        <p:spPr bwMode="auto">
          <a:xfrm rot="1798119">
            <a:off x="6149975" y="2566988"/>
            <a:ext cx="1044575" cy="15113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8" name="Oval 38"/>
          <p:cNvSpPr>
            <a:spLocks noChangeArrowheads="1"/>
          </p:cNvSpPr>
          <p:nvPr/>
        </p:nvSpPr>
        <p:spPr bwMode="auto">
          <a:xfrm rot="830955">
            <a:off x="2913063" y="5183188"/>
            <a:ext cx="1150937" cy="503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79" name="Oval 39"/>
          <p:cNvSpPr>
            <a:spLocks noChangeArrowheads="1"/>
          </p:cNvSpPr>
          <p:nvPr/>
        </p:nvSpPr>
        <p:spPr bwMode="auto">
          <a:xfrm rot="-665123">
            <a:off x="4795838" y="5176838"/>
            <a:ext cx="1146175" cy="504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3995738" y="2420938"/>
            <a:ext cx="287337" cy="287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4572000" y="2349500"/>
            <a:ext cx="287338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83" name="AutoShape 43"/>
          <p:cNvSpPr>
            <a:spLocks noChangeArrowheads="1"/>
          </p:cNvSpPr>
          <p:nvPr/>
        </p:nvSpPr>
        <p:spPr bwMode="auto">
          <a:xfrm rot="15840560">
            <a:off x="4432301" y="2776537"/>
            <a:ext cx="209550" cy="504825"/>
          </a:xfrm>
          <a:prstGeom prst="moon">
            <a:avLst>
              <a:gd name="adj" fmla="val 38810"/>
            </a:avLst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267" name="Picture 27" descr="1198423906_0lik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179" r="54167" b="36531"/>
          <a:stretch>
            <a:fillRect/>
          </a:stretch>
        </p:blipFill>
        <p:spPr bwMode="auto">
          <a:xfrm rot="-745644">
            <a:off x="2840038" y="812800"/>
            <a:ext cx="2519362" cy="17414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5" name="Picture 45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765175"/>
            <a:ext cx="728663" cy="8366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6" name="Picture 46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1196975"/>
            <a:ext cx="728662" cy="8366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7" name="Picture 47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1989138"/>
            <a:ext cx="728663" cy="8366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8" name="Picture 48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60350"/>
            <a:ext cx="728663" cy="8366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9" name="Picture 49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860800"/>
            <a:ext cx="728662" cy="8366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0" name="Picture 50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989138"/>
            <a:ext cx="728662" cy="8366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1" name="Picture 51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3789363"/>
            <a:ext cx="728662" cy="8366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2" name="AutoShape 42"/>
          <p:cNvSpPr>
            <a:spLocks noChangeArrowheads="1"/>
          </p:cNvSpPr>
          <p:nvPr/>
        </p:nvSpPr>
        <p:spPr bwMode="auto">
          <a:xfrm rot="4163096">
            <a:off x="4739481" y="2097882"/>
            <a:ext cx="288925" cy="1081088"/>
          </a:xfrm>
          <a:prstGeom prst="triangle">
            <a:avLst>
              <a:gd name="adj" fmla="val 100000"/>
            </a:avLst>
          </a:prstGeom>
          <a:gradFill rotWithShape="1">
            <a:gsLst>
              <a:gs pos="0">
                <a:srgbClr val="FF6600"/>
              </a:gs>
              <a:gs pos="100000">
                <a:srgbClr val="FF993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0292" name="спор1305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спорт.wav"/>
          </p:nvPr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3575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2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26" presetID="10" presetClass="entr" presetSubtype="0" repeatCount="4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5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24000"/>
                            </p:stCondLst>
                            <p:childTnLst>
                              <p:par>
                                <p:cTn id="137" presetID="1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042 C 0.10816 -0.01042 0.19687 0.10231 0.19687 0.2412 C 0.19687 0.38009 0.10816 0.49352 -0.00035 0.49352 C -0.10868 0.49352 -0.19688 0.38009 -0.19688 0.2412 C -0.19688 0.10231 -0.10868 -0.01042 -0.00035 -0.01042 Z " pathEditMode="relative" rAng="0" ptsTypes="fffff">
                                      <p:cBhvr>
                                        <p:cTn id="138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14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34000"/>
                            </p:stCondLst>
                            <p:childTnLst>
                              <p:par>
                                <p:cTn id="145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 nodeType="afterGroup">
                            <p:stCondLst>
                              <p:cond delay="36000"/>
                            </p:stCondLst>
                            <p:childTnLst>
                              <p:par>
                                <p:cTn id="149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15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17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1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 nodeType="afterGroup">
                            <p:stCondLst>
                              <p:cond delay="41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42000"/>
                            </p:stCondLst>
                            <p:childTnLst>
                              <p:par>
                                <p:cTn id="18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43000"/>
                            </p:stCondLst>
                            <p:childTnLst>
                              <p:par>
                                <p:cTn id="18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200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01" dur="1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48000"/>
                            </p:stCondLst>
                            <p:childTnLst>
                              <p:par>
                                <p:cTn id="2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2000" fill="hold"/>
                                        <p:tgtEl>
                                          <p:spTgt spid="102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255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-0.09236 C 0.03455 -0.12477 0.10677 -0.08125 0.13125 0.00486 C 0.15556 0.09074 0.12292 0.18703 0.05833 0.21967 C -0.00608 0.25208 -0.0783 0.20856 -0.10278 0.12245 C -0.12708 0.03657 -0.09444 -0.05973 -0.02986 -0.09236 Z " pathEditMode="relative" rAng="-1238949" ptsTypes="fffff">
                                      <p:cBhvr>
                                        <p:cTn id="256" dur="2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0" y="1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258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0.05347 -0.05833 0.13229 -0.04769 0.17569 0.02338 C 0.21927 0.09468 0.21146 0.19977 0.15798 0.25787 C 0.10503 0.31597 0.02604 0.30532 -0.01771 0.23426 C -0.06129 0.16319 -0.05313 0.0581 2.5E-6 7.40741E-7 Z " pathEditMode="relative" rAng="-2351964" ptsTypes="fffff">
                                      <p:cBhvr>
                                        <p:cTn id="259" dur="2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128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 nodeType="afterGroup">
                            <p:stCondLst>
                              <p:cond delay="61000"/>
                            </p:stCondLst>
                            <p:childTnLst>
                              <p:par>
                                <p:cTn id="26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1.38889E-6 0.64051 " pathEditMode="relative" rAng="0" ptsTypes="AA">
                                      <p:cBhvr>
                                        <p:cTn id="262" dur="1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 nodeType="afterGroup">
                            <p:stCondLst>
                              <p:cond delay="62000"/>
                            </p:stCondLst>
                            <p:childTnLst>
                              <p:par>
                                <p:cTn id="26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5469 0.60047 " pathEditMode="relative" rAng="0" ptsTypes="AA">
                                      <p:cBhvr>
                                        <p:cTn id="265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6" y="30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 nodeType="afterGroup">
                            <p:stCondLst>
                              <p:cond delay="63000"/>
                            </p:stCondLst>
                            <p:childTnLst>
                              <p:par>
                                <p:cTn id="26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03976 0.77917 " pathEditMode="relative" rAng="0" ptsTypes="AA">
                                      <p:cBhvr>
                                        <p:cTn id="268" dur="1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7" y="389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 nodeType="afterGroup">
                            <p:stCondLst>
                              <p:cond delay="64000"/>
                            </p:stCondLst>
                            <p:childTnLst>
                              <p:par>
                                <p:cTn id="27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0034 0.19097 " pathEditMode="relative" rAng="0" ptsTypes="AA">
                                      <p:cBhvr>
                                        <p:cTn id="271" dur="1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 nodeType="afterGroup">
                            <p:stCondLst>
                              <p:cond delay="65000"/>
                            </p:stCondLst>
                            <p:childTnLst>
                              <p:par>
                                <p:cTn id="27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1788 0.55856 " pathEditMode="relative" rAng="0" ptsTypes="AA">
                                      <p:cBhvr>
                                        <p:cTn id="274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2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 nodeType="afterGroup">
                            <p:stCondLst>
                              <p:cond delay="66000"/>
                            </p:stCondLst>
                            <p:childTnLst>
                              <p:par>
                                <p:cTn id="27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31528 0.55856 " pathEditMode="relative" rAng="0" ptsTypes="AA">
                                      <p:cBhvr>
                                        <p:cTn id="277" dur="1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64" y="2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 nodeType="afterGroup">
                            <p:stCondLst>
                              <p:cond delay="67000"/>
                            </p:stCondLst>
                            <p:childTnLst>
                              <p:par>
                                <p:cTn id="27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59259E-6 L 0.0783 0.22269 " pathEditMode="relative" rAng="0" ptsTypes="AA">
                                      <p:cBhvr>
                                        <p:cTn id="280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4" y="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8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92"/>
                </p:tgtEl>
              </p:cMediaNode>
            </p:audio>
          </p:childTnLst>
        </p:cTn>
      </p:par>
    </p:tnLst>
    <p:bldLst>
      <p:bldP spid="10277" grpId="0" animBg="1"/>
      <p:bldP spid="10276" grpId="0" animBg="1"/>
      <p:bldP spid="10242" grpId="0" animBg="1"/>
      <p:bldP spid="10242" grpId="1" animBg="1"/>
      <p:bldP spid="10242" grpId="2" animBg="1"/>
      <p:bldP spid="10243" grpId="0" animBg="1"/>
      <p:bldP spid="10243" grpId="1" animBg="1"/>
      <p:bldP spid="10243" grpId="2" animBg="1"/>
      <p:bldP spid="10278" grpId="0" animBg="1"/>
      <p:bldP spid="10279" grpId="0" animBg="1"/>
      <p:bldP spid="10280" grpId="0" animBg="1"/>
      <p:bldP spid="10281" grpId="0" animBg="1"/>
      <p:bldP spid="10283" grpId="0" animBg="1"/>
      <p:bldP spid="10283" grpId="1" animBg="1"/>
      <p:bldP spid="1028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" y="0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7" y="2151516"/>
            <a:ext cx="4589852" cy="45898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лако 3"/>
          <p:cNvSpPr/>
          <p:nvPr/>
        </p:nvSpPr>
        <p:spPr>
          <a:xfrm>
            <a:off x="1691680" y="143166"/>
            <a:ext cx="4968551" cy="2483377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170903" y="620688"/>
            <a:ext cx="446449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Русская  народная  сказка 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«Зимовье  зверей»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03150" y="2738282"/>
            <a:ext cx="47408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Предварительная  работа: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b="1" dirty="0" smtClean="0"/>
              <a:t>Дети </a:t>
            </a:r>
            <a:r>
              <a:rPr lang="ru-RU" sz="2400" b="1" dirty="0"/>
              <a:t>знакомятся со сказкой, слушая выразительное чтение </a:t>
            </a:r>
            <a:r>
              <a:rPr lang="ru-RU" sz="2400" b="1" dirty="0" smtClean="0"/>
              <a:t>воспитателя.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ru-RU" sz="2400" b="1" dirty="0" smtClean="0"/>
              <a:t> Рассматривают </a:t>
            </a:r>
            <a:r>
              <a:rPr lang="ru-RU" sz="2400" b="1" dirty="0"/>
              <a:t>иллюстрации.</a:t>
            </a:r>
          </a:p>
          <a:p>
            <a:pPr marL="342900" lvl="0" indent="-342900" algn="just">
              <a:buFont typeface="Wingdings" pitchFamily="2" charset="2"/>
              <a:buChar char="Ø"/>
            </a:pPr>
            <a:r>
              <a:rPr lang="ru-RU" sz="2400" b="1" dirty="0" smtClean="0"/>
              <a:t>Прослушивают  </a:t>
            </a:r>
            <a:r>
              <a:rPr lang="ru-RU" sz="2400" b="1" dirty="0"/>
              <a:t>аудиозапись сказки  в  исполнении  диктора или артиста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</p:spTree>
    <p:extLst>
      <p:ext uri="{BB962C8B-B14F-4D97-AF65-F5344CB8AC3E}">
        <p14:creationId xmlns="" xmlns:p14="http://schemas.microsoft.com/office/powerpoint/2010/main" val="282899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67"/>
            <a:ext cx="91757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1556792"/>
            <a:ext cx="4464496" cy="43874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J:\СДЕЛАТЬ\12 Декабрь\Для РАЙОННОГО семинара\Для доклада - Власова - ИКТ\Картинки - Зимовье зверей\_original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7" y="522312"/>
            <a:ext cx="5715000" cy="571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32040" y="6237312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Выполнила: воспитатель, Власова  Л.Н.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36096" y="2892403"/>
            <a:ext cx="370790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Игра </a:t>
            </a:r>
            <a:r>
              <a:rPr lang="ru-RU" sz="2400" b="1" dirty="0"/>
              <a:t>позволяет подметить особенности голоса и речи каждого из </a:t>
            </a:r>
            <a:r>
              <a:rPr lang="ru-RU" sz="2400" b="1" dirty="0" smtClean="0"/>
              <a:t>персонажей, </a:t>
            </a:r>
            <a:r>
              <a:rPr lang="ru-RU" sz="2400" b="1" dirty="0"/>
              <a:t>поработать над высотой голоса, приемами </a:t>
            </a:r>
            <a:r>
              <a:rPr lang="ru-RU" sz="2400" b="1" dirty="0" smtClean="0"/>
              <a:t>выразительности. 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580111" y="116632"/>
            <a:ext cx="33843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Интерактивная   игра </a:t>
            </a:r>
            <a:endParaRPr lang="ru-RU" sz="2400" b="1" dirty="0"/>
          </a:p>
        </p:txBody>
      </p:sp>
      <p:sp>
        <p:nvSpPr>
          <p:cNvPr id="10" name="Облако 9"/>
          <p:cNvSpPr/>
          <p:nvPr/>
        </p:nvSpPr>
        <p:spPr>
          <a:xfrm>
            <a:off x="5256075" y="684058"/>
            <a:ext cx="3780421" cy="2199707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890" y="859986"/>
            <a:ext cx="402431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6115337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451</Words>
  <Application>Microsoft Office PowerPoint</Application>
  <PresentationFormat>Экран (4:3)</PresentationFormat>
  <Paragraphs>99</Paragraphs>
  <Slides>33</Slides>
  <Notes>0</Notes>
  <HiddenSlides>0</HiddenSlides>
  <MMClips>44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Z</cp:lastModifiedBy>
  <cp:revision>44</cp:revision>
  <dcterms:created xsi:type="dcterms:W3CDTF">2017-12-28T12:45:30Z</dcterms:created>
  <dcterms:modified xsi:type="dcterms:W3CDTF">2018-01-12T05:39:15Z</dcterms:modified>
</cp:coreProperties>
</file>