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6" r:id="rId2"/>
    <p:sldId id="261" r:id="rId3"/>
    <p:sldId id="262" r:id="rId4"/>
    <p:sldId id="257" r:id="rId5"/>
    <p:sldId id="263" r:id="rId6"/>
    <p:sldId id="264" r:id="rId7"/>
    <p:sldId id="265" r:id="rId8"/>
    <p:sldId id="267" r:id="rId9"/>
    <p:sldId id="269" r:id="rId10"/>
    <p:sldId id="270" r:id="rId11"/>
    <p:sldId id="271" r:id="rId12"/>
    <p:sldId id="268" r:id="rId13"/>
    <p:sldId id="266" r:id="rId14"/>
    <p:sldId id="274" r:id="rId15"/>
    <p:sldId id="273" r:id="rId16"/>
    <p:sldId id="275" r:id="rId17"/>
    <p:sldId id="272" r:id="rId18"/>
    <p:sldId id="258" r:id="rId19"/>
    <p:sldId id="26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DFFF"/>
    <a:srgbClr val="FFFF00"/>
    <a:srgbClr val="33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60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264EC-24C1-4C45-BE6F-0A1197B389C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61E77-F02F-4BA2-BE8B-CAE754DC66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A9D0E3-D7D1-492F-A13F-3298BD8EA614}" type="slidenum">
              <a:rPr lang="ru-RU" smtClean="0">
                <a:ea typeface="MS Gothic" pitchFamily="49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>
              <a:ea typeface="MS Gothic" pitchFamily="49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9BF07B-5846-4652-A761-64F6E6F4D162}" type="slidenum">
              <a:rPr lang="ru-RU" smtClean="0">
                <a:ea typeface="MS Gothic" pitchFamily="49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>
              <a:ea typeface="MS Gothic" pitchFamily="49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458681-D858-4A03-9C11-621C21419578}" type="slidenum">
              <a:rPr lang="ru-RU" smtClean="0">
                <a:ea typeface="MS Gothic" pitchFamily="49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>
              <a:ea typeface="MS Gothic" pitchFamily="49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3380" y="262741"/>
            <a:ext cx="8239099" cy="63325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1200" y="6619885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2" descr="http://img-fotki.yandex.ru/get/6709/16969765.141/0_74c93_8f7b4ea4_M.png"/>
          <p:cNvPicPr>
            <a:picLocks noChangeAspect="1" noChangeArrowheads="1"/>
          </p:cNvPicPr>
          <p:nvPr/>
        </p:nvPicPr>
        <p:blipFill>
          <a:blip r:embed="rId14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213247"/>
            <a:ext cx="1656184" cy="15788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mg-fotki.yandex.ru/get/47776/200418627.15e/0_16ef75_dbc0722b_orig.pn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360620"/>
            <a:ext cx="1116372" cy="41367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heel spokes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Русский язык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7 класс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3314"/>
            <a:ext cx="2389001" cy="3214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857620" y="5715016"/>
            <a:ext cx="397038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Презентацию к уроку подготовила Полякова О.Е.,</a:t>
            </a:r>
          </a:p>
          <a:p>
            <a:r>
              <a:rPr lang="ru-RU" sz="1400" dirty="0" smtClean="0"/>
              <a:t>учитель русского языка и литературы</a:t>
            </a:r>
          </a:p>
          <a:p>
            <a:r>
              <a:rPr lang="ru-RU" sz="1400" dirty="0" smtClean="0"/>
              <a:t>филиала </a:t>
            </a:r>
            <a:r>
              <a:rPr lang="ru-RU" sz="1400" dirty="0" smtClean="0"/>
              <a:t>М</a:t>
            </a:r>
            <a:r>
              <a:rPr lang="ru-RU" sz="1400" dirty="0" smtClean="0"/>
              <a:t>ОУ ГСОШ д. Василёво</a:t>
            </a:r>
          </a:p>
          <a:p>
            <a:r>
              <a:rPr lang="ru-RU" sz="1400" dirty="0" smtClean="0"/>
              <a:t> Калязинского р-на, Тверской области</a:t>
            </a:r>
            <a:endParaRPr lang="ru-RU" sz="1400" dirty="0"/>
          </a:p>
        </p:txBody>
      </p:sp>
    </p:spTree>
  </p:cSld>
  <p:clrMapOvr>
    <a:masterClrMapping/>
  </p:clrMapOvr>
  <p:transition spd="med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357166"/>
            <a:ext cx="7772400" cy="571500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узнаём причастие?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357290" y="1357298"/>
            <a:ext cx="6886596" cy="4648200"/>
          </a:xfrm>
          <a:prstGeom prst="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по вопросу: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ЧТО ДЕЛАВШИЙ?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ЧТО СДЕЛАВШИЙ? КАКОЙ? 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по особым суффиксам: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–УЩ(-ЮЩ), -АЩ(-ЯЩ),-ВШ-,-Ш-,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-ЕМ-,(-ОМ-), -ЕНН-,-НН-,-Т-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образовано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ОТ ГЛАГОЛА,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обозначает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ПРИЗНАК ПО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ДЕЙСТВИЮ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(временный признак)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01" name="Picture 17" descr="10102004190732_M434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1013" y="5300663"/>
            <a:ext cx="76200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Picture 18" descr="10102004190732_M434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4581525"/>
            <a:ext cx="10477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19" descr="10102004190732_M434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3860800"/>
            <a:ext cx="138112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Picture 20" descr="10102004190732_M434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2781300"/>
            <a:ext cx="17621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5" name="Picture 21" descr="10102004190732_M434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1412875"/>
            <a:ext cx="214312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6" name="Picture 22" descr="10102004190732_M434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8913"/>
            <a:ext cx="2714625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0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Matreshki_r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4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0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7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4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0"/>
                            </p:stCondLst>
                            <p:childTnLst>
                              <p:par>
                                <p:cTn id="1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-0.21944 -0.1310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55556E-6 L -0.40156 -0.29399 " pathEditMode="relative" ptsTypes="AA">
                                      <p:cBhvr>
                                        <p:cTn id="135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75 0.07893 L -0.54809 -0.40394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" y="-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812 -0.06296 L -0.67153 -0.50416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-0.77951 -0.57755 " pathEditMode="relative" ptsTypes="AA">
                                      <p:cBhvr>
                                        <p:cTn id="144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0000"/>
                            </p:stCondLst>
                            <p:childTnLst>
                              <p:par>
                                <p:cTn id="1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1000"/>
                            </p:stCondLst>
                            <p:childTnLst>
                              <p:par>
                                <p:cTn id="1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0"/>
                            </p:stCondLst>
                            <p:childTnLst>
                              <p:par>
                                <p:cTn id="1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6000"/>
                            </p:stCondLst>
                            <p:childTnLst>
                              <p:par>
                                <p:cTn id="17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8000"/>
                            </p:stCondLst>
                            <p:childTnLst>
                              <p:par>
                                <p:cTn id="17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00"/>
                            </p:stCondLst>
                            <p:childTnLst>
                              <p:par>
                                <p:cTn id="18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2000"/>
                            </p:stCondLst>
                            <p:childTnLst>
                              <p:par>
                                <p:cTn id="18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9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6000"/>
                            </p:stCondLst>
                            <p:childTnLst>
                              <p:par>
                                <p:cTn id="19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8000"/>
                            </p:stCondLst>
                            <p:childTnLst>
                              <p:par>
                                <p:cTn id="20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1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000"/>
                            </p:stCondLst>
                            <p:childTnLst>
                              <p:par>
                                <p:cTn id="20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2000"/>
                            </p:stCondLst>
                            <p:childTnLst>
                              <p:par>
                                <p:cTn id="20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4000"/>
                            </p:stCondLst>
                            <p:childTnLst>
                              <p:par>
                                <p:cTn id="2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0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6000"/>
                            </p:stCondLst>
                            <p:childTnLst>
                              <p:par>
                                <p:cTn id="2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3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68000"/>
                            </p:stCondLst>
                            <p:childTnLst>
                              <p:par>
                                <p:cTn id="2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6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8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2000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2000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2000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2000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4000"/>
                            </p:stCondLst>
                            <p:childTnLst>
                              <p:par>
                                <p:cTn id="23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2000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2000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76000"/>
                            </p:stCondLst>
                            <p:childTnLst>
                              <p:par>
                                <p:cTn id="245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2000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2000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78000"/>
                            </p:stCondLst>
                            <p:childTnLst>
                              <p:par>
                                <p:cTn id="254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2000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2000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0000"/>
                            </p:stCondLst>
                            <p:childTnLst>
                              <p:par>
                                <p:cTn id="263" presetID="7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889 -0.00509 L 0.54062 -0.00509 L 0.54062 0.37014 L 0.13889 0.37014 L 0.13889 -0.00509 Z " pathEditMode="relative" rAng="0" ptsTypes="FFFFF">
                                      <p:cBhvr>
                                        <p:cTn id="264" dur="3000" spd="-100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" y="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9000"/>
                            </p:stCondLst>
                            <p:childTnLst>
                              <p:par>
                                <p:cTn id="266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7" dur="300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300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7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:\Мои документы\РИСУНКИ\КАРТИНКИ школьные и не только\Человечки\вопро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500438"/>
            <a:ext cx="2278981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642910" y="214290"/>
            <a:ext cx="821537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</a:rPr>
              <a:t>Найдите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</a:rPr>
              <a:t>словосочетания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</a:rPr>
              <a:t>с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</a:rPr>
              <a:t>причастиями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n-ea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142976" y="1428736"/>
            <a:ext cx="3857652" cy="50167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  <a:t>1) лаявшая собака 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</a:b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  <a:t>2) волнистые волосы 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</a:b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  <a:t>3) крикливый ребёнок 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</a:b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  <a:t>4) дремлющий ребёнок 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</a:b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  <a:t>5) старший брат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</a:b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  <a:t>6) растаявший снег 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</a:b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  <a:t>7) построенный дом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</a:b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  <a:t>8) дремучий лес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</a:b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  <a:t>9) плывущие облака 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</a:b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+mn-ea"/>
              </a:rPr>
              <a:t>10) пожелтевший лист </a:t>
            </a:r>
          </a:p>
        </p:txBody>
      </p:sp>
      <p:sp>
        <p:nvSpPr>
          <p:cNvPr id="9" name="Выноска-облако 8"/>
          <p:cNvSpPr/>
          <p:nvPr/>
        </p:nvSpPr>
        <p:spPr>
          <a:xfrm>
            <a:off x="5286380" y="1357298"/>
            <a:ext cx="2928933" cy="1714512"/>
          </a:xfrm>
          <a:prstGeom prst="cloudCallout">
            <a:avLst>
              <a:gd name="adj1" fmla="val 27419"/>
              <a:gd name="adj2" fmla="val 8825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B50303"/>
                </a:solidFill>
              </a:rPr>
              <a:t>1, 4, 6, 7, 9, 10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928670"/>
            <a:ext cx="7800972" cy="4929222"/>
          </a:xfrm>
          <a:solidFill>
            <a:schemeClr val="bg1"/>
          </a:solidFill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u="sng" dirty="0" smtClean="0"/>
              <a:t>Блестящее</a:t>
            </a:r>
            <a:r>
              <a:rPr lang="ru-RU" sz="2800" dirty="0" smtClean="0"/>
              <a:t> лезвие коньков несло хоккеистов к победе.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Футболисты одержали </a:t>
            </a:r>
            <a:r>
              <a:rPr lang="ru-RU" sz="2800" u="sng" dirty="0" smtClean="0"/>
              <a:t>блестящую</a:t>
            </a:r>
            <a:r>
              <a:rPr lang="ru-RU" sz="2800" dirty="0" smtClean="0"/>
              <a:t> победу.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Зрителям запрещено проносить с собой </a:t>
            </a:r>
            <a:r>
              <a:rPr lang="ru-RU" sz="2800" u="sng" dirty="0" smtClean="0"/>
              <a:t>режущие</a:t>
            </a:r>
            <a:r>
              <a:rPr lang="ru-RU" sz="2800" dirty="0" smtClean="0"/>
              <a:t> предметы.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Спортсмена внезапно сковала </a:t>
            </a:r>
            <a:r>
              <a:rPr lang="ru-RU" sz="2800" u="sng" dirty="0" smtClean="0"/>
              <a:t>режущая</a:t>
            </a:r>
            <a:r>
              <a:rPr lang="ru-RU" sz="2800" dirty="0" smtClean="0"/>
              <a:t> боль.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Вы никогда не увидите </a:t>
            </a:r>
            <a:r>
              <a:rPr lang="ru-RU" sz="2800" u="sng" dirty="0" smtClean="0"/>
              <a:t>кричащего</a:t>
            </a:r>
            <a:r>
              <a:rPr lang="ru-RU" sz="2800" dirty="0" smtClean="0"/>
              <a:t> от боли гимнаста.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Яркие, </a:t>
            </a:r>
            <a:r>
              <a:rPr lang="ru-RU" sz="2800" u="sng" dirty="0" smtClean="0"/>
              <a:t>кричащие</a:t>
            </a:r>
            <a:r>
              <a:rPr lang="ru-RU" sz="2800" dirty="0" smtClean="0"/>
              <a:t> тона купальников гимнасток из Китая неприятно действовали на зрителей.</a:t>
            </a:r>
            <a:endParaRPr lang="ru-RU" sz="2800" dirty="0"/>
          </a:p>
        </p:txBody>
      </p:sp>
      <p:sp>
        <p:nvSpPr>
          <p:cNvPr id="4" name="TextBox 4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</a:rPr>
              <a:t>Сравни!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n-ea"/>
            </a:endParaRPr>
          </a:p>
        </p:txBody>
      </p:sp>
      <p:pic>
        <p:nvPicPr>
          <p:cNvPr id="5" name="Picture 8" descr="D:\Мои документы\РИСУНКИ\КАРТИНКИ школьные и не только\Человечки\человечек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143512"/>
            <a:ext cx="1207910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43042" y="642918"/>
            <a:ext cx="17940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причастие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96909" y="1571612"/>
            <a:ext cx="26872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прилагательное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2571744"/>
            <a:ext cx="17940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причастие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97041" y="3000372"/>
            <a:ext cx="26872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прилагательное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3571876"/>
            <a:ext cx="17940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причастие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3703" y="4500570"/>
            <a:ext cx="26872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прилагательное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00109"/>
            <a:ext cx="7929561" cy="257176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Тест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000505"/>
            <a:ext cx="7983994" cy="22860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7" name="Picture 6" descr="D:\Мои документы\РИСУНКИ\КАРТИНКИ школьные и не только\Человечки\вопро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572008"/>
            <a:ext cx="1536981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681"/>
          <a:stretch>
            <a:fillRect/>
          </a:stretch>
        </p:blipFill>
        <p:spPr bwMode="auto">
          <a:xfrm>
            <a:off x="1142976" y="642918"/>
            <a:ext cx="7515220" cy="26492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 l="5310"/>
          <a:stretch>
            <a:fillRect/>
          </a:stretch>
        </p:blipFill>
        <p:spPr bwMode="auto">
          <a:xfrm>
            <a:off x="1142976" y="3857628"/>
            <a:ext cx="7643866" cy="25003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28596" y="214290"/>
            <a:ext cx="1140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А3.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1478" y="3500438"/>
            <a:ext cx="1140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А4.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6" descr="D:\Мои документы\РИСУНКИ\КАРТИНКИ школьные и не только\Человечки\вопро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928802"/>
            <a:ext cx="1493163" cy="2012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00042"/>
            <a:ext cx="794384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D:\Мои документы\РИСУНКИ\КАРТИНКИ школьные и не только\Человечки\вопро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500438"/>
            <a:ext cx="2278981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8229600" cy="2353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8" descr="D:\Мои документы\РИСУНКИ\КАРТИНКИ школьные и не только\Человечки\человечек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714710"/>
            <a:ext cx="2214545" cy="3143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D:\Мои документы\РИСУНКИ\КАРТИНКИ школьные и не только\Человечки\человечек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85860"/>
            <a:ext cx="5072098" cy="5130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71604" y="428604"/>
            <a:ext cx="68845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Домашнее задание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1785926"/>
            <a:ext cx="30985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§ 9, повторить,</a:t>
            </a:r>
          </a:p>
          <a:p>
            <a:r>
              <a:rPr lang="ru-RU" sz="3600" dirty="0" smtClean="0"/>
              <a:t> упр. 56</a:t>
            </a:r>
            <a:endParaRPr lang="ru-RU" sz="3600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1643050"/>
            <a:ext cx="6715172" cy="1043052"/>
            <a:chOff x="607288" y="-815361"/>
            <a:chExt cx="7925152" cy="137269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850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источник </a:t>
              </a:r>
              <a:r>
                <a:rPr lang="ru-RU" dirty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шаблона: </a:t>
              </a:r>
              <a:r>
                <a:rPr lang="ru-RU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</a:t>
              </a: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Лидия </a:t>
              </a:r>
              <a:r>
                <a:rPr lang="ru-RU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Петровна, учитель </a:t>
              </a: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начальных классов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</a:t>
              </a:r>
              <a:r>
                <a:rPr lang="ru-RU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Евсино» </a:t>
              </a:r>
              <a:r>
                <a:rPr lang="ru-RU" dirty="0" err="1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района, Новосибирской </a:t>
              </a: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области</a:t>
              </a:r>
              <a:endParaRPr lang="ru-RU" dirty="0">
                <a:solidFill>
                  <a:srgbClr val="7030A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607288" y="30773"/>
              <a:ext cx="7925152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Шаблон для презентации взят с сайта</a:t>
              </a:r>
              <a:r>
                <a:rPr lang="en-US" sz="2000" b="1" dirty="0" smtClean="0">
                  <a:solidFill>
                    <a:srgbClr val="7030A0"/>
                  </a:solidFill>
                  <a:latin typeface="Monotype Corsiva" pitchFamily="66" charset="0"/>
                  <a:hlinkClick r:id="rId2"/>
                </a:rPr>
                <a:t> </a:t>
              </a:r>
              <a:r>
                <a:rPr lang="en-US" sz="2000" b="1" dirty="0" smtClean="0">
                  <a:solidFill>
                    <a:srgbClr val="7030A0"/>
                  </a:solidFill>
                  <a:latin typeface="Monotype Corsiva" pitchFamily="66" charset="0"/>
                  <a:hlinkClick r:id="rId2"/>
                </a:rPr>
                <a:t>http://linda6035.ucoz.ru/</a:t>
              </a:r>
              <a:r>
                <a:rPr lang="ru-RU" sz="2000" dirty="0" smtClean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rgbClr val="7030A0"/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691680" y="548680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Информационные источники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071546"/>
            <a:ext cx="7578745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285720" y="152400"/>
            <a:ext cx="862968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 добрым утром!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2dec2bd8d94c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642918"/>
            <a:ext cx="771530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00100" y="0"/>
            <a:ext cx="79438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800" b="1" i="1" dirty="0">
                <a:solidFill>
                  <a:srgbClr val="CC0000"/>
                </a:solidFill>
                <a:latin typeface="Calibri" pitchFamily="34" charset="0"/>
              </a:rPr>
              <a:t>Приглашаю </a:t>
            </a:r>
            <a:r>
              <a:rPr lang="ru-RU" sz="4800" b="1" i="1" dirty="0" smtClean="0">
                <a:solidFill>
                  <a:srgbClr val="CC0000"/>
                </a:solidFill>
                <a:latin typeface="Calibri" pitchFamily="34" charset="0"/>
              </a:rPr>
              <a:t>продолжить знакомство с причастием!</a:t>
            </a:r>
            <a:endParaRPr lang="ru-RU" sz="4800" b="1" i="1" dirty="0">
              <a:solidFill>
                <a:srgbClr val="CC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142976" y="1500174"/>
            <a:ext cx="7742664" cy="3752255"/>
            <a:chOff x="1140936" y="1469144"/>
            <a:chExt cx="7165477" cy="395279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40936" y="1469144"/>
              <a:ext cx="7165477" cy="2950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8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Причастие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8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как часть речи</a:t>
              </a:r>
              <a:endParaRPr lang="ru-RU" sz="88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8" y="4741066"/>
              <a:ext cx="5084703" cy="680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3600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7 класс</a:t>
              </a:r>
              <a:endParaRPr lang="ru-RU" sz="3600" dirty="0">
                <a:solidFill>
                  <a:srgbClr val="7030A0"/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071538" y="1500174"/>
            <a:ext cx="7696200" cy="407196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4400" b="1" dirty="0">
                <a:solidFill>
                  <a:schemeClr val="bg1"/>
                </a:solidFill>
                <a:latin typeface="Microsoft Sans Serif" pitchFamily="34" charset="0"/>
              </a:rPr>
              <a:t>ПРИЧАСТИЕ– это...</a:t>
            </a:r>
            <a:endParaRPr lang="ru-RU" sz="800" b="1" dirty="0">
              <a:solidFill>
                <a:schemeClr val="bg1"/>
              </a:solidFill>
              <a:latin typeface="Microsoft Sans Serif" pitchFamily="34" charset="0"/>
            </a:endParaRPr>
          </a:p>
          <a:p>
            <a:pPr>
              <a:defRPr/>
            </a:pPr>
            <a:endParaRPr lang="ru-RU" sz="800" b="1" dirty="0">
              <a:solidFill>
                <a:srgbClr val="3333CC"/>
              </a:solidFill>
              <a:latin typeface="Microsoft Sans Serif" pitchFamily="34" charset="0"/>
            </a:endParaRPr>
          </a:p>
          <a:p>
            <a:pPr>
              <a:defRPr/>
            </a:pPr>
            <a:endParaRPr lang="ru-RU" sz="1000" b="1" dirty="0">
              <a:solidFill>
                <a:srgbClr val="3333CC"/>
              </a:solidFill>
              <a:latin typeface="Microsoft Sans Serif" pitchFamily="34" charset="0"/>
            </a:endParaRPr>
          </a:p>
          <a:p>
            <a:pPr>
              <a:defRPr/>
            </a:pPr>
            <a:r>
              <a:rPr lang="ru-RU" sz="1000" b="1" dirty="0">
                <a:solidFill>
                  <a:srgbClr val="66CCFF"/>
                </a:solidFill>
                <a:latin typeface="Microsoft Sans Serif" pitchFamily="34" charset="0"/>
              </a:rPr>
              <a:t>----------------------------------------------------------------------------------------------------------------------------------------------------------------</a:t>
            </a:r>
            <a:endParaRPr lang="ru-RU" sz="4400" b="1" dirty="0">
              <a:solidFill>
                <a:srgbClr val="66CCFF"/>
              </a:solidFill>
              <a:latin typeface="Microsoft Sans Serif" pitchFamily="34" charset="0"/>
            </a:endParaRPr>
          </a:p>
          <a:p>
            <a:pPr>
              <a:defRPr/>
            </a:pPr>
            <a:endParaRPr lang="ru-RU" sz="1600" b="1" dirty="0">
              <a:solidFill>
                <a:srgbClr val="66CCFF"/>
              </a:solidFill>
              <a:latin typeface="Microsoft Sans Serif" pitchFamily="34" charset="0"/>
            </a:endParaRPr>
          </a:p>
          <a:p>
            <a:pPr>
              <a:defRPr/>
            </a:pPr>
            <a:r>
              <a:rPr lang="ru-RU" sz="3600" b="1" dirty="0">
                <a:latin typeface="Times New Roman" pitchFamily="18" charset="0"/>
              </a:rPr>
              <a:t>...самостоятельная часть речи</a:t>
            </a:r>
            <a:r>
              <a:rPr lang="ru-RU" sz="3600" b="1" dirty="0" smtClean="0">
                <a:latin typeface="Times New Roman" pitchFamily="18" charset="0"/>
              </a:rPr>
              <a:t>,</a:t>
            </a:r>
            <a:endParaRPr lang="ru-RU" sz="3600" b="1" dirty="0">
              <a:latin typeface="Times New Roman" pitchFamily="18" charset="0"/>
            </a:endParaRPr>
          </a:p>
          <a:p>
            <a:pPr>
              <a:defRPr/>
            </a:pPr>
            <a:r>
              <a:rPr lang="ru-RU" sz="3600" b="1" dirty="0" smtClean="0">
                <a:latin typeface="Times New Roman" pitchFamily="18" charset="0"/>
              </a:rPr>
              <a:t>обозначающая признак </a:t>
            </a:r>
            <a:r>
              <a:rPr lang="ru-RU" sz="3600" b="1" dirty="0">
                <a:latin typeface="Times New Roman" pitchFamily="18" charset="0"/>
              </a:rPr>
              <a:t>предмета </a:t>
            </a:r>
            <a:endParaRPr lang="ru-RU" sz="3600" b="1" dirty="0" smtClean="0">
              <a:latin typeface="Times New Roman" pitchFamily="18" charset="0"/>
            </a:endParaRPr>
          </a:p>
          <a:p>
            <a:pPr>
              <a:defRPr/>
            </a:pPr>
            <a:r>
              <a:rPr lang="ru-RU" sz="3600" b="1" dirty="0" smtClean="0">
                <a:latin typeface="Times New Roman" pitchFamily="18" charset="0"/>
              </a:rPr>
              <a:t>по </a:t>
            </a:r>
            <a:r>
              <a:rPr lang="ru-RU" sz="3600" b="1" dirty="0">
                <a:latin typeface="Times New Roman" pitchFamily="18" charset="0"/>
              </a:rPr>
              <a:t>действию. </a:t>
            </a:r>
            <a:r>
              <a:rPr lang="ru-RU" sz="3600" b="1" dirty="0" smtClean="0">
                <a:latin typeface="Times New Roman" pitchFamily="18" charset="0"/>
              </a:rPr>
              <a:t>Отвечает на вопросы </a:t>
            </a:r>
          </a:p>
          <a:p>
            <a:pPr>
              <a:defRPr/>
            </a:pPr>
            <a:r>
              <a:rPr lang="ru-RU" sz="3600" b="1" dirty="0" smtClean="0">
                <a:latin typeface="Times New Roman" pitchFamily="18" charset="0"/>
              </a:rPr>
              <a:t>какой? какая? какие?</a:t>
            </a:r>
            <a:endParaRPr lang="ru-RU" sz="3600" b="1" dirty="0">
              <a:latin typeface="Times New Roman" pitchFamily="18" charset="0"/>
            </a:endParaRPr>
          </a:p>
          <a:p>
            <a:pPr>
              <a:defRPr/>
            </a:pPr>
            <a:endParaRPr lang="ru-RU" sz="3600" b="1" dirty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42852"/>
            <a:ext cx="70009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6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Что мы уже знаем?</a:t>
            </a:r>
            <a:endParaRPr lang="ru-RU" sz="66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>
          <a:xfrm>
            <a:off x="2285984" y="357166"/>
            <a:ext cx="6500858" cy="4500594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  <a:t>Позвольте вам, друзья, представиться!</a:t>
            </a:r>
            <a:br>
              <a:rPr kumimoji="0" lang="ru-RU" sz="3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</a:br>
            <a:r>
              <a:rPr kumimoji="0" lang="ru-RU" sz="3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  <a:t>Хочу, конечно, всем понравиться.</a:t>
            </a:r>
            <a:br>
              <a:rPr kumimoji="0" lang="ru-RU" sz="3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</a:br>
            <a:r>
              <a:rPr kumimoji="0" lang="ru-RU" sz="3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  <a:t>Не самозванец я – </a:t>
            </a:r>
            <a:r>
              <a:rPr kumimoji="0" lang="ru-RU" sz="3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  <a:t>причастие</a:t>
            </a:r>
            <a:r>
              <a:rPr kumimoji="0" lang="ru-RU" sz="3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  <a:t>!</a:t>
            </a:r>
            <a:br>
              <a:rPr kumimoji="0" lang="ru-RU" sz="3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</a:br>
            <a:r>
              <a:rPr kumimoji="0" lang="ru-RU" sz="3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  <a:t>Прими в судьбе моей участие.</a:t>
            </a:r>
          </a:p>
        </p:txBody>
      </p:sp>
      <p:pic>
        <p:nvPicPr>
          <p:cNvPr id="3" name="Picture 4" descr="D:\Мои документы\РИСУНКИ\КАРТИНКИ школьные и не только\Человечки\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786322"/>
            <a:ext cx="2435651" cy="182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857224" y="381000"/>
            <a:ext cx="7829576" cy="22860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Давно считать меня не ново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Особой формою глагола,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Но в современном мире этом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Я -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charset="0"/>
              </a:rPr>
              <a:t>самостоятельная часть речи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.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533400" y="2714620"/>
            <a:ext cx="8610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dirty="0">
                <a:solidFill>
                  <a:srgbClr val="0033CC"/>
                </a:solidFill>
              </a:rPr>
              <a:t>Рисовать</a:t>
            </a:r>
            <a:r>
              <a:rPr lang="ru-RU" sz="2800" b="1" i="1" dirty="0"/>
              <a:t> </a:t>
            </a:r>
            <a:r>
              <a:rPr lang="ru-RU" sz="2800" b="1" i="1" dirty="0">
                <a:cs typeface="Arial" charset="0"/>
              </a:rPr>
              <a:t>→</a:t>
            </a:r>
            <a:r>
              <a:rPr lang="ru-RU" sz="2800" b="1" i="1" dirty="0"/>
              <a:t> </a:t>
            </a:r>
            <a:r>
              <a:rPr lang="ru-RU" sz="2800" b="1" i="1" dirty="0">
                <a:solidFill>
                  <a:srgbClr val="FF3300"/>
                </a:solidFill>
              </a:rPr>
              <a:t>рису</a:t>
            </a:r>
            <a:r>
              <a:rPr lang="ru-RU" sz="2800" b="1" i="1" dirty="0">
                <a:solidFill>
                  <a:srgbClr val="0033CC"/>
                </a:solidFill>
              </a:rPr>
              <a:t>ющ</a:t>
            </a:r>
            <a:r>
              <a:rPr lang="ru-RU" sz="2800" b="1" i="1" dirty="0">
                <a:solidFill>
                  <a:srgbClr val="FF3300"/>
                </a:solidFill>
              </a:rPr>
              <a:t>ий</a:t>
            </a:r>
            <a:r>
              <a:rPr lang="ru-RU" sz="2800" b="1" i="1" dirty="0"/>
              <a:t> </a:t>
            </a:r>
            <a:r>
              <a:rPr lang="ru-RU" sz="2800" i="1" dirty="0">
                <a:cs typeface="Arial" charset="0"/>
              </a:rPr>
              <a:t>→ «</a:t>
            </a:r>
            <a:r>
              <a:rPr lang="ru-RU" sz="2800" b="1" i="1" dirty="0">
                <a:solidFill>
                  <a:srgbClr val="0033CC"/>
                </a:solidFill>
              </a:rPr>
              <a:t>тот, который рисует</a:t>
            </a:r>
            <a:r>
              <a:rPr lang="ru-RU" sz="2800" b="1" i="1" dirty="0"/>
              <a:t>»</a:t>
            </a:r>
          </a:p>
        </p:txBody>
      </p:sp>
      <p:pic>
        <p:nvPicPr>
          <p:cNvPr id="3074" name="Picture 2" descr="Картинки по запросу художник карти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214686"/>
            <a:ext cx="2714644" cy="3357334"/>
          </a:xfrm>
          <a:prstGeom prst="rect">
            <a:avLst/>
          </a:prstGeom>
          <a:noFill/>
        </p:spPr>
      </p:pic>
      <p:pic>
        <p:nvPicPr>
          <p:cNvPr id="3076" name="Picture 4" descr="Картинки по запросу художник карт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273912"/>
            <a:ext cx="3038645" cy="32983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1071538" y="304801"/>
            <a:ext cx="7929618" cy="1766878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Я очень схож и с прилагательным.</a:t>
            </a:r>
            <a:b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</a:b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Так что, дружок мой,</a:t>
            </a:r>
            <a:b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</a:b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 будь внимательным!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1071538" y="2357430"/>
            <a:ext cx="777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009900"/>
                </a:solidFill>
              </a:rPr>
              <a:t>Седой</a:t>
            </a:r>
            <a:r>
              <a:rPr lang="ru-RU" sz="3200" b="1" i="1" dirty="0">
                <a:solidFill>
                  <a:srgbClr val="0033CC"/>
                </a:solidFill>
              </a:rPr>
              <a:t> старик – </a:t>
            </a:r>
            <a:r>
              <a:rPr lang="ru-RU" sz="3200" b="1" i="1" dirty="0">
                <a:solidFill>
                  <a:srgbClr val="009900"/>
                </a:solidFill>
              </a:rPr>
              <a:t>Седе</a:t>
            </a:r>
            <a:r>
              <a:rPr lang="ru-RU" sz="3200" b="1" i="1" dirty="0">
                <a:solidFill>
                  <a:srgbClr val="FF3300"/>
                </a:solidFill>
              </a:rPr>
              <a:t>ющ</a:t>
            </a:r>
            <a:r>
              <a:rPr lang="ru-RU" sz="3200" b="1" i="1" dirty="0">
                <a:solidFill>
                  <a:srgbClr val="009900"/>
                </a:solidFill>
              </a:rPr>
              <a:t>ий</a:t>
            </a:r>
            <a:r>
              <a:rPr lang="ru-RU" sz="3200" b="1" i="1" dirty="0">
                <a:solidFill>
                  <a:srgbClr val="0033CC"/>
                </a:solidFill>
              </a:rPr>
              <a:t> старик</a:t>
            </a:r>
          </a:p>
        </p:txBody>
      </p:sp>
      <p:pic>
        <p:nvPicPr>
          <p:cNvPr id="10245" name="Picture 28" descr="waveline"/>
          <p:cNvPicPr>
            <a:picLocks noChangeAspect="1" noChangeArrowheads="1"/>
          </p:cNvPicPr>
          <p:nvPr/>
        </p:nvPicPr>
        <p:blipFill>
          <a:blip r:embed="rId2" cstate="print"/>
          <a:srcRect l="18674" r="57515"/>
          <a:stretch>
            <a:fillRect/>
          </a:stretch>
        </p:blipFill>
        <p:spPr bwMode="auto">
          <a:xfrm>
            <a:off x="3929058" y="2714620"/>
            <a:ext cx="2000264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29" descr="waveline"/>
          <p:cNvPicPr>
            <a:picLocks noChangeAspect="1" noChangeArrowheads="1"/>
          </p:cNvPicPr>
          <p:nvPr/>
        </p:nvPicPr>
        <p:blipFill>
          <a:blip r:embed="rId2" cstate="print"/>
          <a:srcRect l="24649" r="61623"/>
          <a:stretch>
            <a:fillRect/>
          </a:stretch>
        </p:blipFill>
        <p:spPr bwMode="auto">
          <a:xfrm>
            <a:off x="1214414" y="2714620"/>
            <a:ext cx="100013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Картинки по запросу седой старик карт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3143248"/>
            <a:ext cx="4162297" cy="335758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42976" y="2071678"/>
            <a:ext cx="110722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Какой?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071678"/>
            <a:ext cx="110722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Какой?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85786" y="214290"/>
            <a:ext cx="78581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  <a:ea typeface="+mn-ea"/>
              </a:rPr>
              <a:t>Проверим ваши знания!</a:t>
            </a:r>
          </a:p>
        </p:txBody>
      </p:sp>
      <p:sp>
        <p:nvSpPr>
          <p:cNvPr id="12293" name="TextBox 4"/>
          <p:cNvSpPr txBox="1">
            <a:spLocks noChangeArrowheads="1"/>
          </p:cNvSpPr>
          <p:nvPr/>
        </p:nvSpPr>
        <p:spPr bwMode="auto">
          <a:xfrm>
            <a:off x="1071538" y="857232"/>
            <a:ext cx="45576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+mn-ea"/>
              </a:rPr>
              <a:t>-Выписать причастия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  <a:ea typeface="+mn-ea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786" y="1571612"/>
            <a:ext cx="3009157" cy="452431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accent6"/>
                </a:solidFill>
                <a:latin typeface="Monotype Corsiva" pitchFamily="66" charset="0"/>
                <a:ea typeface="+mn-ea"/>
              </a:rPr>
              <a:t>Кричащий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accent6"/>
                </a:solidFill>
                <a:latin typeface="Monotype Corsiva" pitchFamily="66" charset="0"/>
                <a:ea typeface="+mn-ea"/>
              </a:rPr>
              <a:t>Бегущий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 smtClean="0">
                <a:solidFill>
                  <a:schemeClr val="accent6"/>
                </a:solidFill>
                <a:latin typeface="Monotype Corsiva" pitchFamily="66" charset="0"/>
                <a:ea typeface="+mn-ea"/>
              </a:rPr>
              <a:t>Серебряный</a:t>
            </a:r>
            <a:endParaRPr lang="ru-RU" sz="3600" b="1" dirty="0">
              <a:solidFill>
                <a:schemeClr val="accent6"/>
              </a:solidFill>
              <a:latin typeface="Monotype Corsiva" pitchFamily="66" charset="0"/>
              <a:ea typeface="+mn-ea"/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accent6"/>
                </a:solidFill>
                <a:latin typeface="Monotype Corsiva" pitchFamily="66" charset="0"/>
                <a:ea typeface="+mn-ea"/>
              </a:rPr>
              <a:t>Принесший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accent6"/>
                </a:solidFill>
                <a:latin typeface="Monotype Corsiva" pitchFamily="66" charset="0"/>
                <a:ea typeface="+mn-ea"/>
              </a:rPr>
              <a:t>Забытый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accent6"/>
                </a:solidFill>
                <a:latin typeface="Monotype Corsiva" pitchFamily="66" charset="0"/>
                <a:ea typeface="+mn-ea"/>
              </a:rPr>
              <a:t>Любимый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 smtClean="0">
                <a:solidFill>
                  <a:schemeClr val="accent6"/>
                </a:solidFill>
                <a:latin typeface="Monotype Corsiva" pitchFamily="66" charset="0"/>
                <a:ea typeface="+mn-ea"/>
              </a:rPr>
              <a:t>Весёлый</a:t>
            </a:r>
            <a:endParaRPr lang="ru-RU" sz="3600" b="1" dirty="0">
              <a:solidFill>
                <a:schemeClr val="accent6"/>
              </a:solidFill>
              <a:latin typeface="Monotype Corsiva" pitchFamily="66" charset="0"/>
              <a:ea typeface="+mn-ea"/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accent6"/>
                </a:solidFill>
                <a:latin typeface="Monotype Corsiva" pitchFamily="66" charset="0"/>
                <a:ea typeface="+mn-ea"/>
              </a:rPr>
              <a:t>Уставший 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857620" y="1643050"/>
            <a:ext cx="501932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ln w="50800"/>
                <a:solidFill>
                  <a:srgbClr val="FF33CC"/>
                </a:solidFill>
                <a:latin typeface="Monotype Corsiva" pitchFamily="66" charset="0"/>
                <a:ea typeface="+mn-ea"/>
              </a:rPr>
              <a:t>Тот, который кричит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ln w="50800"/>
                <a:solidFill>
                  <a:srgbClr val="FF33CC"/>
                </a:solidFill>
                <a:latin typeface="Monotype Corsiva" pitchFamily="66" charset="0"/>
                <a:ea typeface="+mn-ea"/>
              </a:rPr>
              <a:t>Тот, который бежит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 smtClean="0">
                <a:ln w="50800"/>
                <a:solidFill>
                  <a:srgbClr val="FF33CC"/>
                </a:solidFill>
                <a:latin typeface="Monotype Corsiva" pitchFamily="66" charset="0"/>
                <a:ea typeface="+mn-ea"/>
              </a:rPr>
              <a:t>-</a:t>
            </a:r>
            <a:endParaRPr lang="ru-RU" sz="3600" b="1" dirty="0">
              <a:ln w="50800"/>
              <a:solidFill>
                <a:srgbClr val="FF33CC"/>
              </a:solidFill>
              <a:latin typeface="Monotype Corsiva" pitchFamily="66" charset="0"/>
              <a:ea typeface="+mn-ea"/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ln w="50800"/>
                <a:solidFill>
                  <a:srgbClr val="FF33CC"/>
                </a:solidFill>
                <a:latin typeface="Monotype Corsiva" pitchFamily="66" charset="0"/>
                <a:ea typeface="+mn-ea"/>
              </a:rPr>
              <a:t>Тот, который </a:t>
            </a:r>
            <a:r>
              <a:rPr lang="ru-RU" sz="3600" b="1" dirty="0" smtClean="0">
                <a:ln w="50800"/>
                <a:solidFill>
                  <a:srgbClr val="FF33CC"/>
                </a:solidFill>
                <a:latin typeface="Monotype Corsiva" pitchFamily="66" charset="0"/>
                <a:ea typeface="+mn-ea"/>
              </a:rPr>
              <a:t>принес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 smtClean="0">
                <a:ln w="50800"/>
                <a:solidFill>
                  <a:srgbClr val="FF33CC"/>
                </a:solidFill>
                <a:latin typeface="Monotype Corsiva" pitchFamily="66" charset="0"/>
              </a:rPr>
              <a:t>Тот, которого забыли</a:t>
            </a:r>
            <a:endParaRPr lang="ru-RU" sz="3600" b="1" dirty="0">
              <a:ln w="50800"/>
              <a:solidFill>
                <a:srgbClr val="FF33CC"/>
              </a:solidFill>
              <a:latin typeface="Monotype Corsiva" pitchFamily="66" charset="0"/>
              <a:ea typeface="+mn-ea"/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ln w="50800"/>
                <a:solidFill>
                  <a:srgbClr val="FF33CC"/>
                </a:solidFill>
                <a:latin typeface="Monotype Corsiva" pitchFamily="66" charset="0"/>
                <a:ea typeface="+mn-ea"/>
              </a:rPr>
              <a:t>Тот, которого любят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 smtClean="0">
                <a:ln w="50800"/>
                <a:solidFill>
                  <a:srgbClr val="FF33CC"/>
                </a:solidFill>
                <a:latin typeface="Monotype Corsiva" pitchFamily="66" charset="0"/>
                <a:ea typeface="+mn-ea"/>
              </a:rPr>
              <a:t>-</a:t>
            </a:r>
            <a:endParaRPr lang="ru-RU" sz="3600" b="1" dirty="0">
              <a:ln w="50800"/>
              <a:solidFill>
                <a:srgbClr val="FF33CC"/>
              </a:solidFill>
              <a:latin typeface="Monotype Corsiva" pitchFamily="66" charset="0"/>
              <a:ea typeface="+mn-ea"/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b="1" dirty="0">
                <a:ln w="50800"/>
                <a:solidFill>
                  <a:srgbClr val="FF33CC"/>
                </a:solidFill>
                <a:latin typeface="Monotype Corsiva" pitchFamily="66" charset="0"/>
                <a:ea typeface="+mn-ea"/>
              </a:rPr>
              <a:t>Тот, который устал</a:t>
            </a: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571612"/>
            <a:ext cx="623888" cy="22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286124"/>
            <a:ext cx="39052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5429264"/>
            <a:ext cx="5857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857628"/>
            <a:ext cx="481013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4357694"/>
            <a:ext cx="5857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143116"/>
            <a:ext cx="623888" cy="22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5" dur="10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 animBg="1"/>
    </p:bldLst>
  </p:timing>
</p:sld>
</file>

<file path=ppt/theme/theme1.xml><?xml version="1.0" encoding="utf-8"?>
<a:theme xmlns:a="http://schemas.openxmlformats.org/drawingml/2006/main" name="Фокина Л. П. Шаблон презентации - 2">
  <a:themeElements>
    <a:clrScheme name="Другая 3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30A0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презентации - 2</Template>
  <TotalTime>80</TotalTime>
  <Words>292</Words>
  <Application>Microsoft Office PowerPoint</Application>
  <PresentationFormat>Экран (4:3)</PresentationFormat>
  <Paragraphs>88</Paragraphs>
  <Slides>19</Slides>
  <Notes>3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Фокина Л. П. Шаблон презентации - 2</vt:lpstr>
      <vt:lpstr>Русский язык</vt:lpstr>
      <vt:lpstr>Слайд 2</vt:lpstr>
      <vt:lpstr>Слайд 3</vt:lpstr>
      <vt:lpstr>Слайд 4</vt:lpstr>
      <vt:lpstr>Слайд 5</vt:lpstr>
      <vt:lpstr>Слайд 6</vt:lpstr>
      <vt:lpstr>Давно считать меня не ново Особой формою глагола, Но в современном мире этом Я - самостоятельная часть речи.</vt:lpstr>
      <vt:lpstr>Я очень схож и с прилагательным. Так что, дружок мой,  будь внимательным!</vt:lpstr>
      <vt:lpstr>Слайд 9</vt:lpstr>
      <vt:lpstr>Слайд 10</vt:lpstr>
      <vt:lpstr>Слайд 11</vt:lpstr>
      <vt:lpstr>Слайд 12</vt:lpstr>
      <vt:lpstr>Сравни!</vt:lpstr>
      <vt:lpstr>Тест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Ольга</cp:lastModifiedBy>
  <cp:revision>9</cp:revision>
  <dcterms:created xsi:type="dcterms:W3CDTF">2016-09-25T16:09:25Z</dcterms:created>
  <dcterms:modified xsi:type="dcterms:W3CDTF">2018-10-30T12:44:14Z</dcterms:modified>
</cp:coreProperties>
</file>