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4" r:id="rId7"/>
    <p:sldId id="282" r:id="rId8"/>
    <p:sldId id="280" r:id="rId9"/>
    <p:sldId id="272" r:id="rId10"/>
    <p:sldId id="273" r:id="rId11"/>
    <p:sldId id="283" r:id="rId12"/>
    <p:sldId id="275" r:id="rId13"/>
    <p:sldId id="276" r:id="rId14"/>
    <p:sldId id="277" r:id="rId15"/>
    <p:sldId id="27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</p:showPr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FDF420-7C65-4BF8-9AB0-C003B3C70624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B79509-CD11-4E3E-AE12-0CC93C53F96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79509-CD11-4E3E-AE12-0CC93C53F96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000" y="2362200"/>
            <a:ext cx="762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ea typeface="Gungsuh" pitchFamily="18" charset="-127"/>
                <a:cs typeface="Times New Roman" pitchFamily="18" charset="0"/>
              </a:rPr>
              <a:t>МНЕМОТЕХНИКА    </a:t>
            </a:r>
          </a:p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ea typeface="Gungsuh" pitchFamily="18" charset="-127"/>
                <a:cs typeface="Times New Roman" pitchFamily="18" charset="0"/>
              </a:rPr>
              <a:t>В   РАЗВИТИИ   СВЯЗНОЙ    РЕЧИ   </a:t>
            </a:r>
          </a:p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ea typeface="Gungsuh" pitchFamily="18" charset="-127"/>
                <a:cs typeface="Times New Roman" pitchFamily="18" charset="0"/>
              </a:rPr>
              <a:t>У   ДЕТЕЙ ДОШКОЛЬНОГО ВОЗРАСТА</a:t>
            </a:r>
            <a:endParaRPr lang="ru-RU" sz="3600" b="1" dirty="0">
              <a:solidFill>
                <a:schemeClr val="tx2"/>
              </a:solidFill>
              <a:latin typeface="Times New Roman" pitchFamily="18" charset="0"/>
              <a:ea typeface="Gungsuh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5800" y="1960478"/>
            <a:ext cx="7848600" cy="378565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/>
              <a:t>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Односложная, состоящая лишь из простых предложений речь.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Неспособность грамматически правильно построить предложение.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Бедность речи. Недостаточный словарный запас.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Употребление нелитературных слов и выражений.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Бедная диалогическая речь: неспособность грамотно и доступно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сформулировать вопрос, построить краткий или развёрнутый 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ответ.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Неспособность построить монолог: например, сюжетный или 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описательный  рассказ на предложенную тему, пересказ текста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своими словами.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Отсутствие логического обоснования своих утверждений и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выводов.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Отсутствие навыков культуры речи: неумение использовать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интонацию, регулировать громкость голоса и темп речи и т. д.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Плохая дикция.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914400" y="457200"/>
            <a:ext cx="7543800" cy="114300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Проблемы речи детей дошкольного возраста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9600" y="0"/>
            <a:ext cx="80010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dirty="0" smtClean="0"/>
              <a:t>К . Д. Ушинский писал: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«Учите  ребёнка  каким-нибудь  неизвестным  ему  пяти словам  - он  будет  долго  и  напрасно  мучиться, 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но  свяжите двадцать  таких  слов  с  картинками,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и  он  их  усвоит  на  лету».</a:t>
            </a:r>
          </a:p>
        </p:txBody>
      </p:sp>
      <p:pic>
        <p:nvPicPr>
          <p:cNvPr id="4" name="Рисунок 3" descr="P_20180409_1622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2590800"/>
            <a:ext cx="2285999" cy="3352800"/>
          </a:xfrm>
          <a:prstGeom prst="rect">
            <a:avLst/>
          </a:prstGeom>
        </p:spPr>
      </p:pic>
      <p:pic>
        <p:nvPicPr>
          <p:cNvPr id="2050" name="Picture 2" descr="C:\Users\222\Desktop\P_20180409_1601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2286000"/>
            <a:ext cx="4191000" cy="3790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9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5800" y="609601"/>
            <a:ext cx="76962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</a:rPr>
              <a:t>Мнемотехника, </a:t>
            </a:r>
            <a:r>
              <a:rPr lang="ru-RU" sz="2000" dirty="0" smtClean="0">
                <a:latin typeface="Times New Roman" pitchFamily="18" charset="0"/>
              </a:rPr>
              <a:t>или мнемоника, </a:t>
            </a:r>
          </a:p>
          <a:p>
            <a:r>
              <a:rPr lang="ru-RU" sz="2000" dirty="0" smtClean="0">
                <a:latin typeface="Times New Roman" pitchFamily="18" charset="0"/>
              </a:rPr>
              <a:t>         в переводе с греческого  - «искусство запоминания».</a:t>
            </a:r>
          </a:p>
          <a:p>
            <a:endParaRPr lang="ru-RU" sz="2000" dirty="0" smtClean="0">
              <a:latin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</a:rPr>
              <a:t>Мнемотехника</a:t>
            </a:r>
            <a:r>
              <a:rPr lang="ru-RU" sz="2000" dirty="0" smtClean="0">
                <a:latin typeface="Times New Roman" pitchFamily="18" charset="0"/>
              </a:rPr>
              <a:t> - это система методов и приёмов, обеспечивающих эффективное запоминание, сохранение и воспроизведение информации.</a:t>
            </a:r>
          </a:p>
          <a:p>
            <a:endParaRPr lang="ru-RU" sz="2000" dirty="0" smtClean="0">
              <a:latin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</a:rPr>
              <a:t>Мнемотехника</a:t>
            </a:r>
            <a:r>
              <a:rPr lang="ru-RU" sz="2000" dirty="0" smtClean="0">
                <a:latin typeface="Times New Roman" pitchFamily="18" charset="0"/>
              </a:rPr>
              <a:t> – помогает развивать: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</a:rPr>
              <a:t>ассоциативное  мышление 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</a:rPr>
              <a:t> зрительную и слуховую память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</a:rPr>
              <a:t> зрительное и слуховое внимание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</a:rPr>
              <a:t> воображение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</a:rPr>
              <a:t> связную речь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</a:rPr>
              <a:t> мелкую моторику рук</a:t>
            </a:r>
          </a:p>
          <a:p>
            <a:endParaRPr lang="ru-RU" sz="2400" dirty="0" smtClean="0">
              <a:solidFill>
                <a:srgbClr val="000099"/>
              </a:solidFill>
              <a:latin typeface="Times New Roman" pitchFamily="18" charset="0"/>
            </a:endParaRPr>
          </a:p>
          <a:p>
            <a:endParaRPr lang="ru-RU" sz="2400" dirty="0" smtClean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2057400"/>
            <a:ext cx="8153400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ru-RU" dirty="0" smtClean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38400" y="1447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228601"/>
            <a:ext cx="84582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Мнемотаблица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– 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схема, в которую заложена определенная  информация.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Суть мнемосхем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заключается в следующем: на каждое слово или маленькое словосочетание придумывается картинка (изображение); таким образом, весь текст зарисовывается схематично. Глядя на эти схемы – рисунки ребёнок легко воспроизводит текстовую информацию.</a:t>
            </a:r>
          </a:p>
          <a:p>
            <a:endParaRPr lang="ru-RU" dirty="0" smtClean="0">
              <a:latin typeface="Times New Roman" pitchFamily="18" charset="0"/>
            </a:endParaRPr>
          </a:p>
          <a:p>
            <a:endParaRPr lang="ru-RU" dirty="0" smtClean="0">
              <a:latin typeface="Times New Roman" pitchFamily="18" charset="0"/>
            </a:endParaRPr>
          </a:p>
          <a:p>
            <a:endParaRPr lang="ru-RU" dirty="0" smtClean="0">
              <a:latin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1536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514600"/>
            <a:ext cx="6096000" cy="4038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" y="1752600"/>
            <a:ext cx="8382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381000"/>
            <a:ext cx="67818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Актуальность мнемотехники для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дошкольнико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бусловлена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тем, что как раз в этом возрасте у детей преобладает зрительно-образная память. Чаще всего запоминание происходит непроизвольно, просто потому, что какой-то предмет или явление попали в поле зрения ребенка. Если же он будет пытаться выучить и запомнить то, что не подкреплено наглядной картинкой, нечто абстрактное, то на успех рассчитывать не стоит. Мнемотехника для дошкольников как раз помогает упростить процесс запоминания, развить ассоциативное мышление и воображение, повысить внимательность. Более того приемы мнемотехники в результате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приводят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 обогащению словарного запаса и формированию связной речи.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371600" y="228600"/>
            <a:ext cx="7086600" cy="114300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чего </a:t>
            </a:r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нужна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мнемотехника 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дошкольникам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" y="1752600"/>
            <a:ext cx="8382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" name="Стрелка влево 9"/>
          <p:cNvSpPr/>
          <p:nvPr/>
        </p:nvSpPr>
        <p:spPr>
          <a:xfrm>
            <a:off x="914400" y="1524000"/>
            <a:ext cx="6629400" cy="1447800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Составление рассказов</a:t>
            </a:r>
            <a:endParaRPr lang="ru-RU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Стрелка влево 10"/>
          <p:cNvSpPr/>
          <p:nvPr/>
        </p:nvSpPr>
        <p:spPr>
          <a:xfrm>
            <a:off x="1295400" y="3200400"/>
            <a:ext cx="6629400" cy="1447800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Разучивание стихотворений, скороговорок,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чистоговорок</a:t>
            </a:r>
            <a:endParaRPr lang="ru-RU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Стрелка влево 11"/>
          <p:cNvSpPr/>
          <p:nvPr/>
        </p:nvSpPr>
        <p:spPr>
          <a:xfrm>
            <a:off x="838200" y="4800600"/>
            <a:ext cx="6629400" cy="1447800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Отгадывание загадок</a:t>
            </a:r>
            <a:endParaRPr lang="ru-RU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838200" y="381000"/>
            <a:ext cx="7696200" cy="106680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Где можно </a:t>
            </a:r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использовать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мнемосхемы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3400" y="53340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solidFill>
                <a:srgbClr val="000099"/>
              </a:solidFill>
              <a:latin typeface="Times New Roman" pitchFamily="18" charset="0"/>
            </a:endParaRPr>
          </a:p>
          <a:p>
            <a:endParaRPr lang="ru-RU" sz="2400" dirty="0" smtClean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2057400"/>
            <a:ext cx="8153400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ru-RU" dirty="0" smtClean="0">
              <a:solidFill>
                <a:srgbClr val="000099"/>
              </a:solidFill>
            </a:endParaRPr>
          </a:p>
        </p:txBody>
      </p:sp>
      <p:pic>
        <p:nvPicPr>
          <p:cNvPr id="29700" name="Picture 4" descr="ÐÐ°ÑÑÐ¸Ð½ÐºÐ¸ Ð¿Ð¾ Ð·Ð°Ð¿ÑÐ¾ÑÑ Ð¼Ð½ÐµÐ¼Ð¾ÑÐ°Ð±Ð»Ð¸ÑÑ Ð´Ð»Ñ Ð´ÐµÑÐµÐ¹ Ð½Ð°ÐºÑÑÐ²Ð°ÐµÐ¼ Ð½Ð° ÑÑÐ¾Ð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1295400"/>
            <a:ext cx="4610100" cy="3305176"/>
          </a:xfrm>
          <a:prstGeom prst="rect">
            <a:avLst/>
          </a:prstGeom>
          <a:noFill/>
        </p:spPr>
      </p:pic>
      <p:pic>
        <p:nvPicPr>
          <p:cNvPr id="2" name="Picture 2" descr="C:\Users\222\Desktop\P_20180409_154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57200"/>
            <a:ext cx="3200400" cy="5168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" y="533401"/>
            <a:ext cx="70866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детей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младшего и среднего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дошкольного  возраста необходимо давать цветные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мнемотаблицы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так как в памяти у детей быстрее остаются отдельные образы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лиса- рыжая, мышка- серая, елочка – зеленая. 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endParaRPr lang="ru-RU" dirty="0" smtClean="0">
              <a:solidFill>
                <a:srgbClr val="000099"/>
              </a:solidFill>
            </a:endParaRPr>
          </a:p>
          <a:p>
            <a:endParaRPr lang="ru-RU" dirty="0" smtClean="0">
              <a:solidFill>
                <a:srgbClr val="000099"/>
              </a:solidFill>
            </a:endParaRPr>
          </a:p>
          <a:p>
            <a:endParaRPr lang="ru-RU" dirty="0"/>
          </a:p>
        </p:txBody>
      </p:sp>
      <p:pic>
        <p:nvPicPr>
          <p:cNvPr id="11266" name="Picture 2" descr="ÐÐ°ÑÑÐ¸Ð½ÐºÐ¸ Ð¿Ð¾ Ð·Ð°Ð¿ÑÐ¾ÑÑ Ð»Ð¸ÑÐ° ÐºÐ°ÑÑÐ¸Ð½Ðº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28800"/>
            <a:ext cx="3886200" cy="3962400"/>
          </a:xfrm>
          <a:prstGeom prst="rect">
            <a:avLst/>
          </a:prstGeom>
          <a:noFill/>
        </p:spPr>
      </p:pic>
      <p:pic>
        <p:nvPicPr>
          <p:cNvPr id="5" name="Picture 16" descr="ÐÐ°ÑÑÐ¸Ð½ÐºÐ¸ Ð¿Ð¾ Ð·Ð°Ð¿ÑÐ¾ÑÑ ÐµÐ»Ð¾ÑÐºÐ° ÐºÐ°ÑÑÐ¸Ð½ÐºÐ¸ Ð´Ð»Ñ Ð´ÐµÑÐµÐ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371600"/>
            <a:ext cx="4648200" cy="518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1000" y="4572000"/>
            <a:ext cx="8305800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детей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старшего возраста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схемы желательно рисовать в одном цвете,</a:t>
            </a: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чтобы не привлекать внимание на яркость символических изображений. </a:t>
            </a:r>
          </a:p>
          <a:p>
            <a:endParaRPr lang="ru-RU" sz="20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0099"/>
              </a:solidFill>
            </a:endParaRPr>
          </a:p>
          <a:p>
            <a:endParaRPr lang="ru-RU" dirty="0" smtClean="0">
              <a:solidFill>
                <a:srgbClr val="000099"/>
              </a:solidFill>
            </a:endParaRPr>
          </a:p>
          <a:p>
            <a:endParaRPr lang="ru-RU" dirty="0"/>
          </a:p>
        </p:txBody>
      </p:sp>
      <p:pic>
        <p:nvPicPr>
          <p:cNvPr id="10242" name="Picture 2" descr="ÐÐ°ÑÑÐ¸Ð½ÐºÐ¸ Ð¿Ð¾ Ð·Ð°Ð¿ÑÐ¾ÑÑ Ð¼Ð½ÐµÐ¼Ð¾ÑÐ°Ð±Ð»Ð¸ÑÑ Ð´Ð»Ñ ÑÐ¾ÑÑÐ°Ð²Ð»ÐµÐ½Ð¸Ñ Ð¾Ð¿Ð¸ÑÐ°ÑÐµÐ»ÑÐ½Ð¾Ð³Ð¾ ÑÐ°ÑÑÐºÐ°Ð·Ð° Ð²ÐµÑÐ½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1"/>
            <a:ext cx="8153400" cy="441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1000" y="685800"/>
            <a:ext cx="83058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0099"/>
              </a:solidFill>
            </a:endParaRPr>
          </a:p>
          <a:p>
            <a:endParaRPr lang="ru-RU" dirty="0" smtClean="0">
              <a:solidFill>
                <a:srgbClr val="000099"/>
              </a:solidFill>
            </a:endParaRPr>
          </a:p>
          <a:p>
            <a:endParaRPr lang="ru-RU" dirty="0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762000" y="533400"/>
            <a:ext cx="7239000" cy="129540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Последовательность работы с мнемотаблицами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лево 5"/>
          <p:cNvSpPr/>
          <p:nvPr/>
        </p:nvSpPr>
        <p:spPr>
          <a:xfrm>
            <a:off x="990600" y="1981200"/>
            <a:ext cx="6324600" cy="1524000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1.Рассматривание таблицы и разбор того, что на ней изображено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лево 6"/>
          <p:cNvSpPr/>
          <p:nvPr/>
        </p:nvSpPr>
        <p:spPr>
          <a:xfrm>
            <a:off x="990600" y="3505200"/>
            <a:ext cx="6400800" cy="1524000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Осуществляется перекодирование информации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990600" y="5029200"/>
            <a:ext cx="6248400" cy="1524000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После перекодирования осуществляется пересказ сказки 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ÐÐ°ÑÑÐ¸Ð½ÐºÐ¸ Ð¿Ð¾ Ð·Ð°Ð¿ÑÐ¾ÑÑ Ð¼Ð½ÐµÐ¼Ð¾ÑÐ°Ð±Ð»Ð¸ÑÑ Ð´Ð»Ñ ÑÐ¾ÑÑÐ°Ð²Ð»ÐµÐ½Ð¸Ñ Ð¾Ð¿Ð¸ÑÐ°ÑÐµÐ»ÑÐ½Ð¾Ð³Ð¾ ÑÐ°ÑÑÐºÐ°Ð·Ð° Ð²ÐµÑÐ½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66800"/>
            <a:ext cx="8458200" cy="5410200"/>
          </a:xfrm>
          <a:prstGeom prst="rect">
            <a:avLst/>
          </a:prstGeom>
          <a:noFill/>
        </p:spPr>
      </p:pic>
      <p:sp>
        <p:nvSpPr>
          <p:cNvPr id="5" name="Горизонтальный свиток 4"/>
          <p:cNvSpPr/>
          <p:nvPr/>
        </p:nvSpPr>
        <p:spPr>
          <a:xfrm>
            <a:off x="914400" y="0"/>
            <a:ext cx="7543800" cy="106680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Описательные рассказы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omel.ucoz.ru/stichi/owochi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5918200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86000" y="5229493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руки овощи берем,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Овощи на стол кладем.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Лук, морковка, кабачок,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Помидор, горох, лучок.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14400" y="0"/>
            <a:ext cx="7239000" cy="106680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Заучивание стихотворений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Ð°ÑÑÐ¸Ð½ÐºÐ¸ Ð¿Ð¾ Ð·Ð°Ð¿ÑÐ¾ÑÑ Ð¼Ð½ÐµÐ¼Ð¾ÑÐ°Ð±Ð»Ð¸ÑÑ ÑÐºÐ°Ð·Ðº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143000"/>
            <a:ext cx="8153400" cy="5410200"/>
          </a:xfrm>
          <a:prstGeom prst="rect">
            <a:avLst/>
          </a:prstGeom>
          <a:noFill/>
        </p:spPr>
      </p:pic>
      <p:sp>
        <p:nvSpPr>
          <p:cNvPr id="5" name="Горизонтальный свиток 4"/>
          <p:cNvSpPr/>
          <p:nvPr/>
        </p:nvSpPr>
        <p:spPr>
          <a:xfrm>
            <a:off x="838200" y="0"/>
            <a:ext cx="7467600" cy="106680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Пересказ сказки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85800" y="4114800"/>
            <a:ext cx="8077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Составление рассказа о весне.</a:t>
            </a:r>
          </a:p>
          <a:p>
            <a:r>
              <a:rPr lang="ru-RU" sz="2000" dirty="0" smtClean="0"/>
              <a:t>Наступила весна.. Идет теплый весенний дождь. Появляется первая травка. Прямо из- под снега расцветают подснежники – первые вестники весны. Из тёплых мест возвращаются перелётные птицы .На деревьях набухают почки и распускаются листочки. Ярко светит солнышко.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098" name="Picture 2" descr="C:\Users\TEMP\Desktop\56611352f3fd7bb05f848ebf035dc9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"/>
            <a:ext cx="8077200" cy="396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1000" y="1219200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•"/>
              <a:tabLst>
                <a:tab pos="327025" algn="l"/>
              </a:tabLst>
            </a:pP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10280" y="228600"/>
            <a:ext cx="13234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7200" y="5257800"/>
            <a:ext cx="8229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Tx/>
              <a:buAutoNum type="arabicPeriod"/>
            </a:pPr>
            <a:endParaRPr lang="ru-RU" dirty="0" smtClean="0"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438400"/>
            <a:ext cx="85344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СПАСИБО    ЗА    ВНИМАНИЕ</a:t>
            </a: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535</Words>
  <Application>Microsoft Office PowerPoint</Application>
  <PresentationFormat>Экран (4:3)</PresentationFormat>
  <Paragraphs>79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222</cp:lastModifiedBy>
  <cp:revision>76</cp:revision>
  <dcterms:modified xsi:type="dcterms:W3CDTF">2018-04-09T15:50:54Z</dcterms:modified>
</cp:coreProperties>
</file>