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3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FE24DD-561C-4AFB-A662-A67A385D30DB}" type="datetimeFigureOut">
              <a:rPr lang="ru-RU" smtClean="0"/>
              <a:t>17.03.2018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628BB8-4293-43E0-82C7-C75F9E40859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5373216"/>
            <a:ext cx="4392488" cy="118476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Алгебра и начала математического анализа </a:t>
            </a:r>
          </a:p>
          <a:p>
            <a:r>
              <a:rPr lang="ru-RU" dirty="0" smtClean="0"/>
              <a:t>11 класс очно-заочной  формы обучения </a:t>
            </a:r>
          </a:p>
          <a:p>
            <a:r>
              <a:rPr lang="ru-RU" dirty="0" smtClean="0"/>
              <a:t>ГБОУ НАО «СШ №5»</a:t>
            </a:r>
          </a:p>
          <a:p>
            <a:r>
              <a:rPr lang="ru-RU" dirty="0" smtClean="0"/>
              <a:t>Учитель: Третьякова Е.В.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920880" cy="295232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/>
              <a:t>Обобщение знаний по теме 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>«Производная. Геометрический смысл производной»</a:t>
            </a: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56112"/>
            <a:ext cx="194421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79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54" r="37652"/>
          <a:stretch/>
        </p:blipFill>
        <p:spPr bwMode="auto">
          <a:xfrm>
            <a:off x="971600" y="980728"/>
            <a:ext cx="6336704" cy="3284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20"/>
          <a:stretch/>
        </p:blipFill>
        <p:spPr bwMode="auto">
          <a:xfrm>
            <a:off x="7020272" y="3501007"/>
            <a:ext cx="1409407" cy="63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3851920" y="2996952"/>
            <a:ext cx="0" cy="63016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94146" y="4941168"/>
            <a:ext cx="8210301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Каково  взаимное расположение оси ОХ и касательной, проведенной к графику функции в заданной точке, если производная функции в заданной точке равна 0? 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617" y="672220"/>
            <a:ext cx="2326594" cy="263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72680" y="6358564"/>
            <a:ext cx="3556999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(касательная параллельна оси ОХ)</a:t>
            </a:r>
          </a:p>
        </p:txBody>
      </p:sp>
    </p:spTree>
    <p:extLst>
      <p:ext uri="{BB962C8B-B14F-4D97-AF65-F5344CB8AC3E}">
        <p14:creationId xmlns:p14="http://schemas.microsoft.com/office/powerpoint/2010/main" val="56363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85941" y="617461"/>
                <a:ext cx="8578547" cy="56969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>
                  <a:lnSpc>
                    <a:spcPct val="115000"/>
                  </a:lnSpc>
                  <a:spcAft>
                    <a:spcPts val="1000"/>
                  </a:spcAft>
                  <a:buFont typeface="+mj-lt"/>
                  <a:buAutoNum type="romanUcPeriod"/>
                </a:pPr>
                <a:r>
                  <a:rPr lang="ru-RU" sz="2400" b="1" dirty="0" smtClean="0">
                    <a:effectLst/>
                    <a:latin typeface="Calibri"/>
                    <a:ea typeface="Calibri"/>
                    <a:cs typeface="Times New Roman"/>
                  </a:rPr>
                  <a:t>Работа в тетрадях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.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 smtClean="0">
                    <a:latin typeface="Calibri"/>
                    <a:ea typeface="Calibri"/>
                    <a:cs typeface="Times New Roman"/>
                  </a:rPr>
                  <a:t>1. </a:t>
                </a:r>
                <a:r>
                  <a:rPr lang="ru-RU" sz="2400" dirty="0" smtClean="0">
                    <a:effectLst/>
                    <a:latin typeface="Calibri"/>
                    <a:ea typeface="Calibri"/>
                    <a:cs typeface="Times New Roman"/>
                  </a:rPr>
                  <a:t>Найдите 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значения х, при которых касательная  к графику функции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5</m:t>
                            </m:r>
                          </m:sup>
                        </m:sSup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−12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11,2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𝜋</m:t>
                        </m:r>
                      </m:sup>
                    </m:sSup>
                  </m:oMath>
                </a14:m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параллельна оси абсцисс?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dirty="0">
                    <a:solidFill>
                      <a:srgbClr val="C00000"/>
                    </a:solidFill>
                    <a:effectLst/>
                    <a:latin typeface="Calibri"/>
                    <a:ea typeface="Calibri"/>
                    <a:cs typeface="Times New Roman"/>
                  </a:rPr>
                  <a:t>Решение :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Касательная параллельна оси ОХ в тех точках, абсциссы которых обращают производную в нуль.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5</m:t>
                            </m:r>
                          </m:sup>
                        </m:sSup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−12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11,2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𝜋</m:t>
                        </m:r>
                      </m:sup>
                    </m:sSup>
                  </m:oMath>
                </a14:m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−36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effectLst/>
                    <a:latin typeface="Calibri"/>
                    <a:ea typeface="Calibri"/>
                    <a:cs typeface="Times New Roman"/>
                  </a:rPr>
                  <a:t>       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=0     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4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−36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=0</m:t>
                    </m:r>
                  </m:oMath>
                </a14:m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−6</m:t>
                        </m:r>
                      </m:e>
                    </m:d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+6</m:t>
                        </m:r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=0</m:t>
                    </m:r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400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                                                                   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=0, </m:t>
                    </m:r>
                    <m:r>
                      <a:rPr lang="ru-RU" sz="2400" b="0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   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=0,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400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   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sub>
                    </m:sSub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=0</m:t>
                    </m:r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941" y="617461"/>
                <a:ext cx="8578547" cy="5696944"/>
              </a:xfrm>
              <a:prstGeom prst="rect">
                <a:avLst/>
              </a:prstGeom>
              <a:blipFill rotWithShape="1">
                <a:blip r:embed="rId3"/>
                <a:stretch>
                  <a:fillRect l="-1065" t="-428" r="-16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39" y="3789040"/>
            <a:ext cx="1741363" cy="174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831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39552" y="583702"/>
                <a:ext cx="8217276" cy="61255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i="1" dirty="0" smtClean="0">
                    <a:effectLst/>
                    <a:latin typeface="Calibri"/>
                    <a:ea typeface="Calibri"/>
                    <a:cs typeface="Times New Roman"/>
                  </a:rPr>
                  <a:t>2. Проверка задания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 2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Напишите уравнение касательной к графику функции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𝑒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, параллельной прямой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=4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+2018</m:t>
                    </m:r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.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solidFill>
                      <a:srgbClr val="C00000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Решение:</a:t>
                </a:r>
                <a:endParaRPr lang="ru-RU" sz="2400" dirty="0">
                  <a:solidFill>
                    <a:srgbClr val="C00000"/>
                  </a:solidFill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=4</m:t>
                    </m:r>
                  </m:oMath>
                </a14:m>
                <a:r>
                  <a:rPr lang="ru-RU" sz="2400" i="1" dirty="0">
                    <a:effectLst/>
                    <a:latin typeface="Calibri"/>
                    <a:ea typeface="Times New Roman"/>
                    <a:cs typeface="Times New Roman"/>
                  </a:rPr>
                  <a:t>,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     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=2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𝑒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sup>
                    </m:sSup>
                  </m:oMath>
                </a14:m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2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𝑒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=4     </m:t>
                    </m:r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ru-RU" sz="2400" dirty="0" smtClean="0">
                    <a:effectLst/>
                    <a:latin typeface="Calibri"/>
                    <a:ea typeface="Times New Roman"/>
                    <a:cs typeface="Times New Roman"/>
                  </a:rPr>
                  <a:t>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𝑒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=2</m:t>
                    </m:r>
                    <m:r>
                      <a:rPr lang="ru-RU" sz="2400" b="0" i="0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                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unc>
                      <m:func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ln</m:t>
                        </m:r>
                      </m:fName>
                      <m:e>
                        <m:rad>
                          <m:radPr>
                            <m:degHide m:val="on"/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e>
                        </m:rad>
                      </m:e>
                    </m:func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.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 err="1">
                    <a:effectLst/>
                    <a:latin typeface="Calibri"/>
                    <a:ea typeface="Times New Roman"/>
                    <a:cs typeface="Times New Roman"/>
                  </a:rPr>
                  <a:t>Т.о</a:t>
                </a:r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.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unc>
                      <m:func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ln</m:t>
                        </m:r>
                      </m:fName>
                      <m:e>
                        <m:rad>
                          <m:radPr>
                            <m:degHide m:val="on"/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e>
                        </m:rad>
                      </m:e>
                    </m:func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;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            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b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=4;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b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=2</m:t>
                    </m:r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,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Т.к. 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b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b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𝑒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func>
                          <m:func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ru-RU" sz="2400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ln</m:t>
                            </m:r>
                          </m:fName>
                          <m:e>
                            <m:rad>
                              <m:radPr>
                                <m:degHide m:val="on"/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2</m:t>
                                </m:r>
                              </m:e>
                            </m:rad>
                          </m:e>
                        </m:func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𝑒</m:t>
                        </m:r>
                      </m:e>
                      <m:sup>
                        <m:func>
                          <m:func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ru-RU" sz="2400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ln</m:t>
                            </m:r>
                          </m:fName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e>
                        </m:func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=2</m:t>
                    </m:r>
                  </m:oMath>
                </a14:m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Уравнение касательной: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=4</m:t>
                    </m:r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func>
                          <m:func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ru-RU" sz="2400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ln</m:t>
                            </m:r>
                          </m:fName>
                          <m:e>
                            <m:rad>
                              <m:radPr>
                                <m:degHide m:val="on"/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2</m:t>
                                </m:r>
                              </m:e>
                            </m:rad>
                          </m:e>
                        </m:func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+2</m:t>
                    </m:r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=4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+2−</m:t>
                    </m:r>
                    <m:func>
                      <m:func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ln</m:t>
                        </m:r>
                      </m:fName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e>
                    </m:func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583702"/>
                <a:ext cx="8217276" cy="6125588"/>
              </a:xfrm>
              <a:prstGeom prst="rect">
                <a:avLst/>
              </a:prstGeom>
              <a:blipFill rotWithShape="1">
                <a:blip r:embed="rId3"/>
                <a:stretch>
                  <a:fillRect l="-1188" t="-2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613" y="4394656"/>
            <a:ext cx="1944215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766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385941" y="1015038"/>
                <a:ext cx="8506539" cy="50195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i="1" dirty="0" smtClean="0">
                    <a:effectLst/>
                    <a:latin typeface="Calibri"/>
                    <a:ea typeface="Calibri"/>
                    <a:cs typeface="Times New Roman"/>
                  </a:rPr>
                  <a:t>3. Выполнить задание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Найдите значения </a:t>
                </a:r>
                <a:r>
                  <a:rPr lang="en-US" sz="2400" dirty="0">
                    <a:effectLst/>
                    <a:latin typeface="Calibri"/>
                    <a:ea typeface="Calibri"/>
                    <a:cs typeface="Times New Roman"/>
                  </a:rPr>
                  <a:t>x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, при которых производная функции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+3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−1</m:t>
                        </m:r>
                      </m:den>
                    </m:f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будет принимать положительные значения.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dirty="0">
                    <a:solidFill>
                      <a:srgbClr val="C00000"/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Решение: </a:t>
                </a:r>
                <a:endParaRPr lang="ru-RU" sz="2400" b="1" dirty="0">
                  <a:solidFill>
                    <a:srgbClr val="C00000"/>
                  </a:solidFill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d>
                          <m:d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−1</m:t>
                            </m:r>
                          </m:e>
                        </m:d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−(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+3)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−3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−3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(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−3)(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+1)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ru-RU" sz="2400" i="1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=0,     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(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−3)(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+1)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&gt;0</m:t>
                    </m:r>
                  </m:oMath>
                </a14:m>
                <a:r>
                  <a:rPr lang="ru-RU" sz="2400" i="1" dirty="0">
                    <a:effectLst/>
                    <a:latin typeface="Calibri"/>
                    <a:ea typeface="Times New Roman"/>
                    <a:cs typeface="Times New Roman"/>
                  </a:rPr>
                  <a:t>. 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Метод интервалов: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=3, 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=−1 , 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≠1</m:t>
                    </m:r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941" y="1015038"/>
                <a:ext cx="8506539" cy="5019516"/>
              </a:xfrm>
              <a:prstGeom prst="rect">
                <a:avLst/>
              </a:prstGeom>
              <a:blipFill rotWithShape="1">
                <a:blip r:embed="rId3"/>
                <a:stretch>
                  <a:fillRect l="-1074" t="-3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28" name="Picture 1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38" b="45741"/>
          <a:stretch/>
        </p:blipFill>
        <p:spPr bwMode="auto">
          <a:xfrm>
            <a:off x="3557108" y="5157192"/>
            <a:ext cx="561662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365420" y="6271038"/>
            <a:ext cx="2297476" cy="489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en-US" sz="2400" dirty="0" smtClean="0">
                <a:effectLst/>
                <a:latin typeface="Cambria Math"/>
                <a:ea typeface="Calibri"/>
                <a:cs typeface="Times New Roman"/>
              </a:rPr>
              <a:t>∊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(-</a:t>
            </a:r>
            <a:r>
              <a:rPr lang="en-US" sz="2400" dirty="0" smtClean="0">
                <a:effectLst/>
                <a:latin typeface="Cambria Math"/>
                <a:ea typeface="Calibri"/>
                <a:cs typeface="Times New Roman"/>
              </a:rPr>
              <a:t>∞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;-1);(3;</a:t>
            </a:r>
            <a:r>
              <a:rPr lang="en-US" sz="2400" dirty="0" smtClean="0">
                <a:effectLst/>
                <a:latin typeface="Cambria Math"/>
                <a:ea typeface="Calibri"/>
                <a:cs typeface="Times New Roman"/>
              </a:rPr>
              <a:t>∞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).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67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79512" y="610075"/>
                <a:ext cx="8964488" cy="49896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i="1" dirty="0" smtClean="0">
                    <a:effectLst/>
                    <a:latin typeface="Calibri"/>
                    <a:ea typeface="Calibri"/>
                    <a:cs typeface="Times New Roman"/>
                  </a:rPr>
                  <a:t>4. Проверка задания 3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  </a:t>
                </a:r>
                <a:r>
                  <a:rPr lang="ru-RU" sz="2400" dirty="0" smtClean="0">
                    <a:effectLst/>
                    <a:latin typeface="Calibri"/>
                    <a:ea typeface="Calibri"/>
                    <a:cs typeface="Times New Roman"/>
                  </a:rPr>
                  <a:t>.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Найдите значения х, при которых производная функции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−1</m:t>
                        </m:r>
                      </m:den>
                    </m:f>
                  </m:oMath>
                </a14:m>
                <a:r>
                  <a:rPr lang="ru-RU" sz="2400" dirty="0" smtClean="0"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будет принимать только неотрицательные значения.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dirty="0">
                    <a:solidFill>
                      <a:srgbClr val="C00000"/>
                    </a:solidFill>
                    <a:effectLst/>
                    <a:latin typeface="Calibri"/>
                    <a:ea typeface="Calibri"/>
                    <a:cs typeface="Times New Roman"/>
                  </a:rPr>
                  <a:t>Решение :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d>
                          <m:d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sSupPr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−1</m:t>
                            </m:r>
                          </m:e>
                        </m:d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−2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∗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4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−3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−2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4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ru-RU" sz="24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4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−3</m:t>
                        </m:r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−1)(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+1)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(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3</m:t>
                            </m:r>
                          </m:e>
                        </m:rad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)(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3</m:t>
                            </m:r>
                          </m:e>
                        </m:rad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−1)(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+1)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≥0,    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(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3</m:t>
                            </m:r>
                          </m:e>
                        </m:rad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)(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3</m:t>
                            </m:r>
                          </m:e>
                        </m:rad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−1)(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ru-RU" sz="24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+1)</m:t>
                                </m:r>
                              </m:e>
                            </m:d>
                          </m:e>
                          <m:sup>
                            <m:r>
                              <a:rPr lang="ru-RU" sz="24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≥0</m:t>
                    </m:r>
                  </m:oMath>
                </a14:m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Решаем методом интервалов. Находим корни и точки разрыва </a:t>
                </a:r>
                <a:r>
                  <a:rPr lang="ru-RU" sz="2400" dirty="0" smtClean="0">
                    <a:effectLst/>
                    <a:latin typeface="Calibri"/>
                    <a:ea typeface="Calibri"/>
                    <a:cs typeface="Times New Roman"/>
                  </a:rPr>
                  <a:t>выражения:     х=0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,  х=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,  х=-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,  х=1,  х=-1 </a:t>
                </a: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610075"/>
                <a:ext cx="8964488" cy="4989636"/>
              </a:xfrm>
              <a:prstGeom prst="rect">
                <a:avLst/>
              </a:prstGeom>
              <a:blipFill rotWithShape="1">
                <a:blip r:embed="rId3"/>
                <a:stretch>
                  <a:fillRect l="-1020" t="-366" b="-18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65" r="9808" b="-1"/>
          <a:stretch/>
        </p:blipFill>
        <p:spPr bwMode="auto">
          <a:xfrm>
            <a:off x="179512" y="5629411"/>
            <a:ext cx="6617730" cy="1141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5617970" y="6417110"/>
                <a:ext cx="3526030" cy="4483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000" dirty="0" smtClean="0">
                    <a:effectLst/>
                    <a:latin typeface="Calibri"/>
                    <a:ea typeface="Calibri"/>
                    <a:cs typeface="Times New Roman"/>
                  </a:rPr>
                  <a:t>Ответ: х</a:t>
                </a:r>
                <a:r>
                  <a:rPr lang="ru-RU" sz="2000" dirty="0">
                    <a:effectLst/>
                    <a:latin typeface="Cambria Math"/>
                    <a:ea typeface="Calibri"/>
                    <a:cs typeface="Times New Roman"/>
                  </a:rPr>
                  <a:t>∊</a:t>
                </a:r>
                <a:r>
                  <a:rPr lang="ru-RU" sz="2000" dirty="0">
                    <a:effectLst/>
                    <a:latin typeface="Calibri"/>
                    <a:ea typeface="Calibri"/>
                    <a:cs typeface="Times New Roman"/>
                  </a:rPr>
                  <a:t>(-</a:t>
                </a:r>
                <a:r>
                  <a:rPr lang="ru-RU" sz="2000" dirty="0">
                    <a:effectLst/>
                    <a:latin typeface="Cambria Math"/>
                    <a:ea typeface="Calibri"/>
                    <a:cs typeface="Times New Roman"/>
                  </a:rPr>
                  <a:t>∞;-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2000" dirty="0">
                    <a:effectLst/>
                    <a:latin typeface="Cambria Math"/>
                    <a:ea typeface="Calibri"/>
                    <a:cs typeface="Times New Roman"/>
                  </a:rPr>
                  <a:t>);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0</m:t>
                        </m:r>
                      </m:e>
                    </m:d>
                  </m:oMath>
                </a14:m>
                <a:r>
                  <a:rPr lang="ru-RU" sz="2000" dirty="0">
                    <a:effectLst/>
                    <a:latin typeface="Cambria Math"/>
                    <a:ea typeface="Calibri"/>
                    <a:cs typeface="Times New Roman"/>
                  </a:rPr>
                  <a:t>;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2000" dirty="0">
                    <a:effectLst/>
                    <a:latin typeface="Cambria Math"/>
                    <a:ea typeface="Calibri"/>
                    <a:cs typeface="Times New Roman"/>
                  </a:rPr>
                  <a:t>;∞)</a:t>
                </a:r>
                <a:r>
                  <a:rPr lang="ru-RU" sz="2000" dirty="0"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970" y="6417110"/>
                <a:ext cx="3526030" cy="448392"/>
              </a:xfrm>
              <a:prstGeom prst="rect">
                <a:avLst/>
              </a:prstGeom>
              <a:blipFill rotWithShape="1">
                <a:blip r:embed="rId5"/>
                <a:stretch>
                  <a:fillRect l="-1903" b="-246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040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5000" y="811957"/>
            <a:ext cx="635724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b="1" i="1" dirty="0" smtClean="0">
                <a:effectLst/>
                <a:latin typeface="Calibri"/>
                <a:ea typeface="Calibri"/>
                <a:cs typeface="Times New Roman"/>
              </a:rPr>
              <a:t>Проверка домашнего задания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effectLst/>
                <a:latin typeface="Calibri"/>
                <a:ea typeface="Calibri"/>
                <a:cs typeface="Times New Roman"/>
              </a:rPr>
              <a:t>(№</a:t>
            </a:r>
            <a:r>
              <a:rPr lang="ru-RU" dirty="0" smtClean="0"/>
              <a:t>859 </a:t>
            </a:r>
            <a:r>
              <a:rPr lang="ru-RU" dirty="0"/>
              <a:t>(6), 860 (8).</a:t>
            </a:r>
            <a:r>
              <a:rPr lang="ru-RU" dirty="0" smtClean="0">
                <a:effectLst/>
                <a:latin typeface="Calibri"/>
                <a:ea typeface="Calibri"/>
                <a:cs typeface="Times New Roman"/>
              </a:rPr>
              <a:t>)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1146511"/>
                  </p:ext>
                </p:extLst>
              </p:nvPr>
            </p:nvGraphicFramePr>
            <p:xfrm>
              <a:off x="1500103" y="1706231"/>
              <a:ext cx="6120679" cy="410108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00199"/>
                    <a:gridCol w="1080120"/>
                    <a:gridCol w="2088232"/>
                    <a:gridCol w="1152128"/>
                  </a:tblGrid>
                  <a:tr h="278662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</a:t>
                          </a:r>
                          <a:r>
                            <a:rPr lang="ru-RU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класс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II</a:t>
                          </a:r>
                          <a:r>
                            <a:rPr lang="ru-RU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класс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4725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Путь 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𝑆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𝑡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Мгновенная скорость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𝑣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𝑡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70789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Количество электричества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𝑄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𝑡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Сила тока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𝐼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𝑡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6063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Работа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𝐴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𝑡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Мощность 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𝑁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𝑡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4725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Количество теплоты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𝑄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𝑡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°)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Теплоемкость 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𝐶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𝑡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°)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4725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Сила давления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𝐹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𝑠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Давление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𝑃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𝑠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4725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Масса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𝑚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𝑙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Линейная плотность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𝜌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(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𝑙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1146511"/>
                  </p:ext>
                </p:extLst>
              </p:nvPr>
            </p:nvGraphicFramePr>
            <p:xfrm>
              <a:off x="1500103" y="1706231"/>
              <a:ext cx="6120679" cy="398983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00199"/>
                    <a:gridCol w="1080120"/>
                    <a:gridCol w="2088232"/>
                    <a:gridCol w="1152128"/>
                  </a:tblGrid>
                  <a:tr h="296926"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</a:t>
                          </a:r>
                          <a:r>
                            <a:rPr lang="ru-RU" sz="18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класс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II</a:t>
                          </a:r>
                          <a:r>
                            <a:rPr lang="ru-RU" sz="18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класс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12394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Путь 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6667" t="-58000" r="-301130" b="-529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Мгновенная скорость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1217" t="-58000" r="-529" b="-529000"/>
                          </a:stretch>
                        </a:blipFill>
                      </a:tcPr>
                    </a:tc>
                  </a:tr>
                  <a:tr h="927862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Количество электричества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6667" t="-103947" r="-301130" b="-248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Сила тока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1217" t="-103947" r="-529" b="-248026"/>
                          </a:stretch>
                        </a:blipFill>
                      </a:tcPr>
                    </a:tc>
                  </a:tr>
                  <a:tr h="315468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Работа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6667" t="-596154" r="-301130" b="-6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Мощность 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1217" t="-596154" r="-529" b="-625000"/>
                          </a:stretch>
                        </a:blipFill>
                      </a:tcPr>
                    </a:tc>
                  </a:tr>
                  <a:tr h="612394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Количество теплоты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6667" t="-362000" r="-301130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Теплоемкость 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1217" t="-362000" r="-529" b="-225000"/>
                          </a:stretch>
                        </a:blipFill>
                      </a:tcPr>
                    </a:tc>
                  </a:tr>
                  <a:tr h="612394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Сила давления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6667" t="-457426" r="-301130" b="-1227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Давление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1217" t="-457426" r="-529" b="-122772"/>
                          </a:stretch>
                        </a:blipFill>
                      </a:tcPr>
                    </a:tc>
                  </a:tr>
                  <a:tr h="612394"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Масса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6667" t="-563000" r="-301130" b="-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i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Линейная плотность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1217" t="-563000" r="-529" b="-24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75000" y="1222839"/>
            <a:ext cx="83708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2. Работа по таблице .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Вспомним знакомые физические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понятия.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971601" y="5877272"/>
                <a:ext cx="7774286" cy="759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d>
                      <m:dPr>
                        <m:ctrlPr>
                          <a:rPr lang="ru-RU" sz="2400" b="1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ru-RU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ru-RU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величина </m:t>
                            </m:r>
                          </m:num>
                          <m:den>
                            <m:r>
                              <a:rPr lang="en-US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𝑰𝑰</m:t>
                            </m:r>
                            <m:r>
                              <a:rPr lang="ru-RU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 класса</m:t>
                            </m:r>
                          </m:den>
                        </m:f>
                      </m:e>
                    </m:d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𝒍𝒊𝒎</m:t>
                    </m:r>
                    <m:f>
                      <m:fPr>
                        <m:ctrlP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∆ величины </m:t>
                        </m:r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𝑰</m:t>
                        </m:r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класса</m:t>
                        </m:r>
                      </m:num>
                      <m:den>
                        <m: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∆аргумента</m:t>
                        </m:r>
                      </m:den>
                    </m:f>
                    <m:r>
                      <a:rPr lang="ru-RU" sz="2400" b="1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d>
                      <m:dPr>
                        <m:ctrlPr>
                          <a:rPr lang="ru-RU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ru-RU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ru-RU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величина </m:t>
                            </m:r>
                          </m:num>
                          <m:den>
                            <m:r>
                              <a:rPr lang="en-US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𝑰</m:t>
                            </m:r>
                            <m:r>
                              <a:rPr lang="ru-RU" sz="2400" b="1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 класса</m:t>
                            </m:r>
                          </m:den>
                        </m:f>
                      </m:e>
                    </m:d>
                    <m:r>
                      <a:rPr lang="ru-RU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′</m:t>
                    </m:r>
                  </m:oMath>
                </a14:m>
                <a:r>
                  <a:rPr lang="ru-RU" sz="2400" b="1" i="1" dirty="0">
                    <a:effectLst/>
                    <a:latin typeface="Calibri"/>
                    <a:ea typeface="Calibri"/>
                    <a:cs typeface="Times New Roman"/>
                  </a:rPr>
                  <a:t> 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1" y="5877272"/>
                <a:ext cx="7774286" cy="7590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136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4423" y="811748"/>
            <a:ext cx="30973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Немного истории…</a:t>
            </a:r>
          </a:p>
          <a:p>
            <a:endParaRPr lang="ru-RU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4869160"/>
            <a:ext cx="6030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ffectLst/>
                <a:latin typeface="Calibri"/>
                <a:ea typeface="Calibri"/>
                <a:cs typeface="Times New Roman"/>
              </a:rPr>
              <a:t>«Проверил я алгеброй гармонию»</a:t>
            </a:r>
          </a:p>
          <a:p>
            <a:r>
              <a:rPr lang="ru-RU" sz="2800" dirty="0" smtClean="0">
                <a:effectLst/>
                <a:latin typeface="Calibri"/>
                <a:ea typeface="Calibri"/>
                <a:cs typeface="Times New Roman"/>
              </a:rPr>
              <a:t>А.С. Пушкин  «Маленькие трагедии»:.</a:t>
            </a:r>
            <a:endParaRPr lang="ru-RU" sz="2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85668"/>
            <a:ext cx="3312368" cy="3851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75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811957"/>
            <a:ext cx="3097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dirty="0">
                <a:solidFill>
                  <a:srgbClr val="B4DCFA">
                    <a:lumMod val="25000"/>
                  </a:srgbClr>
                </a:solidFill>
              </a:rPr>
              <a:t>Немного истории…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79107" y="5302842"/>
            <a:ext cx="29819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Исаак Ньютон </a:t>
            </a:r>
          </a:p>
          <a:p>
            <a:r>
              <a:rPr lang="ru-RU" sz="2000" i="1" dirty="0" smtClean="0">
                <a:solidFill>
                  <a:srgbClr val="C00000"/>
                </a:solidFill>
                <a:latin typeface="Calibri"/>
                <a:cs typeface="Times New Roman"/>
              </a:rPr>
              <a:t>(04.01.1643-31.03.1727 г.)</a:t>
            </a:r>
            <a:endParaRPr lang="ru-RU" sz="2000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5302842"/>
            <a:ext cx="22703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Исаак </a:t>
            </a:r>
            <a:r>
              <a:rPr lang="ru-RU" sz="2800" i="1" dirty="0" err="1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Барроу</a:t>
            </a:r>
            <a:endParaRPr lang="ru-RU" sz="2800" i="1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endParaRPr lang="ru-RU" sz="2800" i="1" dirty="0">
              <a:solidFill>
                <a:srgbClr val="C00000"/>
              </a:solidFill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98"/>
          <a:stretch/>
        </p:blipFill>
        <p:spPr bwMode="auto">
          <a:xfrm>
            <a:off x="5076056" y="1624430"/>
            <a:ext cx="3383459" cy="3428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051" y="1587158"/>
            <a:ext cx="2656990" cy="3465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183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811957"/>
            <a:ext cx="3097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dirty="0">
                <a:solidFill>
                  <a:srgbClr val="B4DCFA">
                    <a:lumMod val="25000"/>
                  </a:srgbClr>
                </a:solidFill>
              </a:rPr>
              <a:t>Немного истории…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5000" y="5469120"/>
            <a:ext cx="6584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Исаак Ньютон «</a:t>
            </a:r>
            <a:r>
              <a:rPr lang="ru-RU" sz="2800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м</a:t>
            </a:r>
            <a:r>
              <a:rPr lang="ru-RU" sz="28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етод флюксий»  1665г </a:t>
            </a:r>
            <a:endParaRPr lang="ru-RU" sz="2800" i="1" dirty="0">
              <a:solidFill>
                <a:srgbClr val="C00000"/>
              </a:solidFill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4919687" cy="369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28054"/>
            <a:ext cx="2542714" cy="3061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62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811957"/>
            <a:ext cx="3097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dirty="0">
                <a:solidFill>
                  <a:srgbClr val="B4DCFA">
                    <a:lumMod val="25000"/>
                  </a:srgbClr>
                </a:solidFill>
              </a:rPr>
              <a:t>Немного истории…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543222"/>
            <a:ext cx="46802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Готфрид Вильгельм Лейбниц</a:t>
            </a:r>
          </a:p>
          <a:p>
            <a:r>
              <a:rPr lang="ru-RU" sz="2400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(</a:t>
            </a:r>
            <a:r>
              <a:rPr lang="ru-RU" sz="2000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01.07.1646-14.11.1716 г</a:t>
            </a:r>
            <a:r>
              <a:rPr lang="ru-RU" sz="2400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.)</a:t>
            </a:r>
            <a:endParaRPr lang="ru-RU" sz="2400" i="1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r>
              <a:rPr lang="ru-RU" sz="24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«</a:t>
            </a:r>
            <a:r>
              <a:rPr lang="ru-RU" sz="2400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дифференциальное исчисление</a:t>
            </a:r>
            <a:r>
              <a:rPr lang="ru-RU" sz="24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»</a:t>
            </a:r>
          </a:p>
          <a:p>
            <a:r>
              <a:rPr lang="ru-RU" sz="24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  после 1673г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8024" y="4543222"/>
            <a:ext cx="4355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i="1" dirty="0" smtClean="0">
                <a:solidFill>
                  <a:srgbClr val="C00000"/>
                </a:solidFill>
              </a:rPr>
              <a:t>маркиз </a:t>
            </a:r>
            <a:r>
              <a:rPr lang="ru-RU" sz="2000" i="1" dirty="0" err="1" smtClean="0">
                <a:solidFill>
                  <a:srgbClr val="C00000"/>
                </a:solidFill>
              </a:rPr>
              <a:t>Гийом</a:t>
            </a:r>
            <a:r>
              <a:rPr lang="ru-RU" sz="2000" i="1" dirty="0" smtClean="0">
                <a:solidFill>
                  <a:srgbClr val="C00000"/>
                </a:solidFill>
              </a:rPr>
              <a:t> Франсуа </a:t>
            </a:r>
            <a:r>
              <a:rPr lang="ru-RU" sz="2000" i="1" dirty="0" err="1" smtClean="0">
                <a:solidFill>
                  <a:srgbClr val="C00000"/>
                </a:solidFill>
              </a:rPr>
              <a:t>Лопиталь</a:t>
            </a:r>
            <a:r>
              <a:rPr lang="ru-RU" sz="2000" i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000" i="1" dirty="0" smtClean="0">
                <a:solidFill>
                  <a:srgbClr val="C00000"/>
                </a:solidFill>
              </a:rPr>
              <a:t>1696 г первый учебник по математическому анализу</a:t>
            </a:r>
            <a:endParaRPr lang="ru-RU" sz="2000" i="1" dirty="0">
              <a:solidFill>
                <a:srgbClr val="C0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54" y="1273622"/>
            <a:ext cx="3902269" cy="2986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81617"/>
            <a:ext cx="2808312" cy="3424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46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1266"/>
            <a:ext cx="8424936" cy="66406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«Производная. Геометрический смысл производной»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2797" y="2057264"/>
                <a:ext cx="4446656" cy="4147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lvl="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 smtClean="0">
                        <a:latin typeface="Cambria Math"/>
                      </a:rPr>
                      <m:t>𝑦</m:t>
                    </m:r>
                    <m:r>
                      <a:rPr lang="ru-RU" sz="2400" i="1" smtClean="0">
                        <a:latin typeface="Cambria Math"/>
                      </a:rPr>
                      <m:t>=17</m:t>
                    </m:r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10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+2</m:t>
                    </m:r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−7</m:t>
                    </m:r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𝜋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i="1" dirty="0" smtClean="0">
                  <a:latin typeface="Cambria Math"/>
                </a:endParaRPr>
              </a:p>
              <a:p>
                <a:pPr marL="457200" lvl="0" indent="-457200">
                  <a:buFont typeface="+mj-lt"/>
                  <a:buAutoNum type="arabicPeriod"/>
                </a:pPr>
                <a:endParaRPr lang="ru-RU" sz="2400" i="1" dirty="0" smtClean="0">
                  <a:latin typeface="Cambria Math"/>
                </a:endParaRPr>
              </a:p>
              <a:p>
                <a:pPr marL="457200" lvl="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𝑦</m:t>
                    </m:r>
                    <m:r>
                      <a:rPr lang="ru-RU" sz="2400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latin typeface="Cambria Math"/>
                              </a:rPr>
                              <m:t>9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5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ru-RU" sz="2400" b="0" i="1" smtClean="0">
                        <a:latin typeface="Cambria Math"/>
                      </a:rPr>
                      <m:t>  </m:t>
                    </m:r>
                  </m:oMath>
                </a14:m>
                <a:endParaRPr lang="ru-RU" sz="2400" b="0" i="1" dirty="0" smtClean="0">
                  <a:latin typeface="Cambria Math"/>
                </a:endParaRPr>
              </a:p>
              <a:p>
                <a:pPr marL="457200" lvl="0" indent="-457200">
                  <a:buFont typeface="+mj-lt"/>
                  <a:buAutoNum type="arabicPeriod"/>
                </a:pPr>
                <a:endParaRPr lang="ru-RU" sz="2400" b="0" i="1" dirty="0" smtClean="0">
                  <a:latin typeface="Cambria Math"/>
                </a:endParaRPr>
              </a:p>
              <a:p>
                <a:pPr marL="457200" lvl="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𝑦</m:t>
                    </m:r>
                    <m:r>
                      <a:rPr lang="ru-RU" sz="2400" i="1">
                        <a:latin typeface="Cambria Math"/>
                      </a:rPr>
                      <m:t>=2</m:t>
                    </m:r>
                    <m:r>
                      <a:rPr lang="en-US" sz="2400" b="0" i="1" smtClean="0">
                        <a:latin typeface="Cambria Math"/>
                      </a:rPr>
                      <m:t>𝑡𝑔</m:t>
                    </m:r>
                    <m:r>
                      <a:rPr lang="en-US" sz="2400" b="0" i="1" smtClean="0">
                        <a:latin typeface="Cambria Math"/>
                      </a:rPr>
                      <m:t>(5</m:t>
                    </m:r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+10)</m:t>
                    </m:r>
                  </m:oMath>
                </a14:m>
                <a:endParaRPr lang="ru-RU" sz="2400" dirty="0" smtClean="0"/>
              </a:p>
              <a:p>
                <a:pPr marL="457200" lvl="0" indent="-457200">
                  <a:buFont typeface="+mj-lt"/>
                  <a:buAutoNum type="arabicPeriod"/>
                </a:pPr>
                <a:endParaRPr lang="ru-RU" sz="2400" dirty="0"/>
              </a:p>
              <a:p>
                <a:pPr marL="457200" lvl="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𝑦</m:t>
                    </m:r>
                    <m:r>
                      <a:rPr lang="ru-RU" sz="240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latin typeface="Cambria Math"/>
                          </a:rPr>
                          <m:t>5</m:t>
                        </m:r>
                        <m:sSup>
                          <m:sSup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endParaRPr lang="ru-RU" sz="2400" dirty="0" smtClean="0"/>
              </a:p>
              <a:p>
                <a:pPr marL="457200" lvl="0" indent="-457200">
                  <a:buFont typeface="+mj-lt"/>
                  <a:buAutoNum type="arabicPeriod"/>
                </a:pPr>
                <a:endParaRPr lang="ru-RU" sz="2400" dirty="0"/>
              </a:p>
              <a:p>
                <a:pPr marL="457200" lvl="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</a:rPr>
                      <m:t>𝑦</m:t>
                    </m:r>
                    <m:r>
                      <a:rPr lang="ru-RU" sz="2400" i="1">
                        <a:latin typeface="Cambria Math"/>
                      </a:rPr>
                      <m:t>= </m:t>
                    </m:r>
                    <m:func>
                      <m:funcPr>
                        <m:ctrlPr>
                          <a:rPr lang="ru-RU" sz="24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ru-RU" sz="2400" i="1">
                            <a:latin typeface="Cambria Math"/>
                          </a:rPr>
                          <m:t>(</m:t>
                        </m:r>
                        <m:f>
                          <m:f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latin typeface="Cambria Math"/>
                              </a:rPr>
                              <m:t>2−3</m:t>
                            </m:r>
                            <m:r>
                              <a:rPr lang="ru-RU" sz="2400" i="1">
                                <a:latin typeface="Cambria Math"/>
                              </a:rPr>
                              <m:t>𝑥</m:t>
                            </m:r>
                          </m:num>
                          <m:den>
                            <m:r>
                              <a:rPr lang="ru-RU" sz="2400" i="1"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ru-RU" sz="2400" i="1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endParaRPr lang="ru-RU" sz="2400" dirty="0"/>
              </a:p>
              <a:p>
                <a:pPr marL="457200" indent="-457200">
                  <a:buFont typeface="+mj-lt"/>
                  <a:buAutoNum type="arabicPeriod"/>
                </a:pPr>
                <a:endParaRPr lang="ru-RU" sz="2400" i="1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97" y="2057264"/>
                <a:ext cx="4446656" cy="4147097"/>
              </a:xfrm>
              <a:prstGeom prst="rect">
                <a:avLst/>
              </a:prstGeom>
              <a:blipFill rotWithShape="1">
                <a:blip r:embed="rId2"/>
                <a:stretch>
                  <a:fillRect l="-2058" t="-8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586" y="404664"/>
            <a:ext cx="1279599" cy="1275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2" y="687477"/>
            <a:ext cx="890746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580979" y="2055629"/>
                <a:ext cx="4425845" cy="41327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lvl="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 </m:t>
                        </m:r>
                        <m:r>
                          <a:rPr lang="ru-RU" sz="24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=170</m:t>
                    </m:r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9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+6</m:t>
                    </m:r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−14</m:t>
                    </m:r>
                    <m:r>
                      <a:rPr lang="ru-RU" sz="2400" i="1">
                        <a:latin typeface="Cambria Math"/>
                      </a:rPr>
                      <m:t>𝑥</m:t>
                    </m:r>
                  </m:oMath>
                </a14:m>
                <a:endParaRPr lang="ru-RU" sz="2400" i="1" dirty="0" smtClean="0">
                  <a:latin typeface="Cambria Math"/>
                </a:endParaRPr>
              </a:p>
              <a:p>
                <a:pPr marL="457200" lvl="0" indent="-457200">
                  <a:buFont typeface="+mj-lt"/>
                  <a:buAutoNum type="arabicPeriod"/>
                </a:pPr>
                <a:endParaRPr lang="ru-RU" sz="2400" i="1" dirty="0" smtClean="0">
                  <a:latin typeface="Cambria Math"/>
                </a:endParaRPr>
              </a:p>
              <a:p>
                <a:pPr marL="342900" lvl="0" indent="-342900"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27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latin typeface="Cambria Math"/>
                              </a:rPr>
                              <m:t>10</m:t>
                            </m:r>
                          </m:sup>
                        </m:sSup>
                      </m:den>
                    </m:f>
                    <m:r>
                      <a:rPr lang="ru-RU" sz="2400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10</m:t>
                        </m:r>
                      </m:num>
                      <m:den>
                        <m:sSup>
                          <m:sSup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endParaRPr lang="ru-RU" sz="2400" i="1" dirty="0" smtClean="0">
                  <a:latin typeface="Cambria Math"/>
                </a:endParaRPr>
              </a:p>
              <a:p>
                <a:pPr marL="457200" lvl="0" indent="-457200">
                  <a:buFont typeface="+mj-lt"/>
                  <a:buAutoNum type="arabicPeriod"/>
                </a:pPr>
                <a:endParaRPr lang="ru-RU" sz="2400" i="1" dirty="0" smtClean="0">
                  <a:latin typeface="Cambria Math"/>
                </a:endParaRPr>
              </a:p>
              <a:p>
                <a:pPr marL="342900" lvl="0" indent="-342900"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10</m:t>
                        </m:r>
                      </m:num>
                      <m:den>
                        <m:func>
                          <m:funcPr>
                            <m:ctrlPr>
                              <a:rPr lang="en-US" sz="240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i="0" smtClean="0">
                                <a:latin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2400" i="1" smtClean="0">
                                <a:latin typeface="Cambria Math"/>
                              </a:rPr>
                              <m:t>²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(5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+10)</m:t>
                            </m:r>
                          </m:e>
                        </m:func>
                      </m:den>
                    </m:f>
                  </m:oMath>
                </a14:m>
                <a:endParaRPr lang="ru-RU" sz="2400" dirty="0" smtClean="0"/>
              </a:p>
              <a:p>
                <a:pPr marL="457200" lvl="0" indent="-457200">
                  <a:buFont typeface="+mj-lt"/>
                  <a:buAutoNum type="arabicPeriod"/>
                </a:pPr>
                <a:endParaRPr lang="ru-RU" sz="2400" dirty="0"/>
              </a:p>
              <a:p>
                <a:pPr marL="457200" lvl="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10</m:t>
                        </m:r>
                        <m:r>
                          <a:rPr lang="ru-RU" sz="2400" i="1">
                            <a:latin typeface="Cambria Math"/>
                          </a:rPr>
                          <m:t>𝑥</m:t>
                        </m:r>
                        <m:r>
                          <a:rPr lang="ru-RU" sz="2400" i="1">
                            <a:latin typeface="Cambria Math"/>
                          </a:rPr>
                          <m:t>−3</m:t>
                        </m:r>
                        <m:sSup>
                          <m:sSup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ru-RU" sz="2400" i="1"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i="1">
                                <a:latin typeface="Cambria Math"/>
                              </a:rPr>
                              <m:t>5</m:t>
                            </m:r>
                            <m:sSup>
                              <m:sSupPr>
                                <m:ctrlPr>
                                  <a:rPr lang="ru-RU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ru-RU" sz="2400" i="1"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ru-RU" sz="24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ru-RU" sz="2400" i="1">
                                <a:latin typeface="Cambria Math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ru-RU" sz="24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ru-RU" sz="2400" i="1"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ru-RU" sz="2400" i="1"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endParaRPr lang="ru-RU" sz="2400" dirty="0" smtClean="0"/>
              </a:p>
              <a:p>
                <a:pPr marL="457200" lvl="0" indent="-457200">
                  <a:buFont typeface="+mj-lt"/>
                  <a:buAutoNum type="arabicPeriod"/>
                </a:pPr>
                <a:endParaRPr lang="ru-RU" sz="2400" dirty="0"/>
              </a:p>
              <a:p>
                <a:pPr marL="457200" lvl="0" indent="-45720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ru-RU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ru-RU" sz="2400" i="1">
                            <a:latin typeface="Cambria Math"/>
                          </a:rPr>
                          <m:t>4</m:t>
                        </m:r>
                      </m:den>
                    </m:f>
                    <m:func>
                      <m:funcPr>
                        <m:ctrlPr>
                          <a:rPr lang="ru-RU" sz="2400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ru-RU" sz="2400" i="1">
                            <a:latin typeface="Cambria Math"/>
                          </a:rPr>
                          <m:t>(</m:t>
                        </m:r>
                        <m:f>
                          <m:fPr>
                            <m:ctrlPr>
                              <a:rPr lang="ru-RU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latin typeface="Cambria Math"/>
                              </a:rPr>
                              <m:t>2−3</m:t>
                            </m:r>
                            <m:r>
                              <a:rPr lang="ru-RU" sz="2400" i="1">
                                <a:latin typeface="Cambria Math"/>
                              </a:rPr>
                              <m:t>𝑥</m:t>
                            </m:r>
                          </m:num>
                          <m:den>
                            <m:r>
                              <a:rPr lang="ru-RU" sz="2400" i="1">
                                <a:latin typeface="Cambria Math"/>
                              </a:rPr>
                              <m:t>4</m:t>
                            </m:r>
                          </m:den>
                        </m:f>
                        <m:r>
                          <a:rPr lang="ru-RU" sz="2400" i="1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979" y="2055629"/>
                <a:ext cx="4425845" cy="4132798"/>
              </a:xfrm>
              <a:prstGeom prst="rect">
                <a:avLst/>
              </a:prstGeom>
              <a:blipFill rotWithShape="1">
                <a:blip r:embed="rId5"/>
                <a:stretch>
                  <a:fillRect l="-1928" t="-8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317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811957"/>
            <a:ext cx="3097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dirty="0">
                <a:solidFill>
                  <a:srgbClr val="B4DCFA">
                    <a:lumMod val="25000"/>
                  </a:srgbClr>
                </a:solidFill>
              </a:rPr>
              <a:t>Немного истории…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0932" y="5013176"/>
            <a:ext cx="859902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Природа и её законы скрывались в ночной тьме .</a:t>
            </a:r>
          </a:p>
          <a:p>
            <a:r>
              <a:rPr lang="ru-RU" sz="2800" i="1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 Бог сказал: «Да будет Ньютон!» – и наступил свет»</a:t>
            </a:r>
          </a:p>
          <a:p>
            <a:r>
              <a:rPr lang="ru-RU" sz="2800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800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                                                                                   </a:t>
            </a:r>
            <a:r>
              <a:rPr lang="ru-RU" sz="2400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А. Поп.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40768"/>
            <a:ext cx="518457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08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811957"/>
            <a:ext cx="3097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dirty="0">
                <a:solidFill>
                  <a:srgbClr val="B4DCFA">
                    <a:lumMod val="25000"/>
                  </a:srgbClr>
                </a:solidFill>
              </a:rPr>
              <a:t>Немного истории…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3926" y="1591607"/>
            <a:ext cx="5039581" cy="37856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effectLst/>
                <a:latin typeface="Book Antiqua" pitchFamily="18" charset="0"/>
                <a:ea typeface="Calibri"/>
                <a:cs typeface="Times New Roman"/>
              </a:rPr>
              <a:t>«Не знаю, чем я могу казаться миру, но сам </a:t>
            </a:r>
          </a:p>
          <a:p>
            <a:endParaRPr lang="ru-RU" sz="2000" i="1" dirty="0">
              <a:solidFill>
                <a:srgbClr val="C00000"/>
              </a:solidFill>
              <a:latin typeface="Book Antiqua" pitchFamily="18" charset="0"/>
              <a:ea typeface="Calibri"/>
              <a:cs typeface="Times New Roman"/>
            </a:endParaRPr>
          </a:p>
          <a:p>
            <a:r>
              <a:rPr lang="ru-RU" sz="2000" i="1" dirty="0" smtClean="0">
                <a:solidFill>
                  <a:srgbClr val="C00000"/>
                </a:solidFill>
                <a:effectLst/>
                <a:latin typeface="Book Antiqua" pitchFamily="18" charset="0"/>
                <a:ea typeface="Calibri"/>
                <a:cs typeface="Times New Roman"/>
              </a:rPr>
              <a:t>себе кажусь  </a:t>
            </a:r>
            <a:r>
              <a:rPr lang="ru-RU" sz="2000" i="1" dirty="0" smtClean="0">
                <a:solidFill>
                  <a:srgbClr val="C00000"/>
                </a:solidFill>
                <a:latin typeface="Book Antiqua" pitchFamily="18" charset="0"/>
                <a:ea typeface="Calibri"/>
                <a:cs typeface="Times New Roman"/>
              </a:rPr>
              <a:t>мальчиком на морском берегу,</a:t>
            </a:r>
          </a:p>
          <a:p>
            <a:r>
              <a:rPr lang="ru-RU" sz="2000" i="1" dirty="0" smtClean="0">
                <a:solidFill>
                  <a:srgbClr val="C00000"/>
                </a:solidFill>
                <a:latin typeface="Book Antiqua" pitchFamily="18" charset="0"/>
                <a:ea typeface="Calibri"/>
                <a:cs typeface="Times New Roman"/>
              </a:rPr>
              <a:t> </a:t>
            </a:r>
          </a:p>
          <a:p>
            <a:r>
              <a:rPr lang="ru-RU" sz="2000" i="1" dirty="0" smtClean="0">
                <a:solidFill>
                  <a:srgbClr val="C00000"/>
                </a:solidFill>
                <a:latin typeface="Book Antiqua" pitchFamily="18" charset="0"/>
                <a:ea typeface="Calibri"/>
                <a:cs typeface="Times New Roman"/>
              </a:rPr>
              <a:t>находящим более блестящий камешек или</a:t>
            </a:r>
          </a:p>
          <a:p>
            <a:endParaRPr lang="ru-RU" sz="2000" i="1" dirty="0" smtClean="0">
              <a:solidFill>
                <a:srgbClr val="C00000"/>
              </a:solidFill>
              <a:latin typeface="Book Antiqua" pitchFamily="18" charset="0"/>
              <a:ea typeface="Calibri"/>
              <a:cs typeface="Times New Roman"/>
            </a:endParaRPr>
          </a:p>
          <a:p>
            <a:r>
              <a:rPr lang="ru-RU" sz="2000" i="1" dirty="0" smtClean="0">
                <a:solidFill>
                  <a:srgbClr val="C00000"/>
                </a:solidFill>
                <a:latin typeface="Book Antiqua" pitchFamily="18" charset="0"/>
                <a:ea typeface="Calibri"/>
                <a:cs typeface="Times New Roman"/>
              </a:rPr>
              <a:t> ракушку, чем обыкновенно, между тем как</a:t>
            </a:r>
          </a:p>
          <a:p>
            <a:r>
              <a:rPr lang="ru-RU" sz="2000" i="1" dirty="0" smtClean="0">
                <a:solidFill>
                  <a:srgbClr val="C00000"/>
                </a:solidFill>
                <a:latin typeface="Book Antiqua" pitchFamily="18" charset="0"/>
                <a:ea typeface="Calibri"/>
                <a:cs typeface="Times New Roman"/>
              </a:rPr>
              <a:t> </a:t>
            </a:r>
          </a:p>
          <a:p>
            <a:r>
              <a:rPr lang="ru-RU" sz="2000" i="1" dirty="0" smtClean="0">
                <a:solidFill>
                  <a:srgbClr val="C00000"/>
                </a:solidFill>
                <a:latin typeface="Book Antiqua" pitchFamily="18" charset="0"/>
                <a:ea typeface="Calibri"/>
                <a:cs typeface="Times New Roman"/>
              </a:rPr>
              <a:t>великий океан истины лежит передо мной</a:t>
            </a:r>
          </a:p>
          <a:p>
            <a:endParaRPr lang="ru-RU" sz="2000" i="1" dirty="0">
              <a:solidFill>
                <a:srgbClr val="C00000"/>
              </a:solidFill>
              <a:latin typeface="Book Antiqua" pitchFamily="18" charset="0"/>
              <a:ea typeface="Calibri"/>
              <a:cs typeface="Times New Roman"/>
            </a:endParaRPr>
          </a:p>
          <a:p>
            <a:r>
              <a:rPr lang="ru-RU" sz="2000" i="1" dirty="0" smtClean="0">
                <a:solidFill>
                  <a:srgbClr val="C00000"/>
                </a:solidFill>
                <a:latin typeface="Book Antiqua" pitchFamily="18" charset="0"/>
                <a:ea typeface="Calibri"/>
                <a:cs typeface="Times New Roman"/>
              </a:rPr>
              <a:t> неисследованным».</a:t>
            </a:r>
          </a:p>
          <a:p>
            <a:r>
              <a:rPr lang="ru-RU" sz="2000" i="1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                                                       Исаак Ньютон</a:t>
            </a:r>
            <a:endParaRPr lang="ru-RU" sz="2000" i="1" dirty="0" smtClean="0">
              <a:solidFill>
                <a:schemeClr val="accent1">
                  <a:lumMod val="7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36901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418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00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5000" y="1412210"/>
            <a:ext cx="8151590" cy="3580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romanUcPeriod"/>
            </a:pPr>
            <a:r>
              <a:rPr lang="ru-RU" sz="2400" b="1" dirty="0" smtClean="0"/>
              <a:t>Домашнее задание </a:t>
            </a:r>
            <a:r>
              <a:rPr lang="ru-RU" sz="2400" dirty="0" smtClean="0"/>
              <a:t>:«</a:t>
            </a:r>
            <a:r>
              <a:rPr lang="ru-RU" sz="2400" dirty="0"/>
              <a:t>Проверь себя», стр. 258, </a:t>
            </a:r>
            <a:endParaRPr lang="ru-RU" sz="2400" dirty="0" smtClean="0"/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/>
              <a:t>учебник </a:t>
            </a:r>
            <a:r>
              <a:rPr lang="ru-RU" sz="2400" dirty="0"/>
              <a:t>«Алгебра и </a:t>
            </a:r>
            <a:r>
              <a:rPr lang="ru-RU" sz="2400" dirty="0" smtClean="0"/>
              <a:t>начала </a:t>
            </a:r>
            <a:r>
              <a:rPr lang="ru-RU" sz="2400" dirty="0"/>
              <a:t>математического </a:t>
            </a:r>
            <a:r>
              <a:rPr lang="ru-RU" sz="2400" dirty="0" smtClean="0"/>
              <a:t>анализа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/>
              <a:t>10-11 </a:t>
            </a:r>
            <a:r>
              <a:rPr lang="ru-RU" sz="2400" dirty="0"/>
              <a:t>класс», 2014г. Ш.А. Алимов, Ю. М. Колягин и др.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romanUcPeriod"/>
            </a:pPr>
            <a:endParaRPr lang="ru-RU" sz="24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romanUcPeriod"/>
            </a:pPr>
            <a:r>
              <a:rPr lang="ru-RU" sz="2400" b="1" dirty="0" smtClean="0">
                <a:latin typeface="Calibri"/>
                <a:ea typeface="Calibri"/>
                <a:cs typeface="Times New Roman"/>
              </a:rPr>
              <a:t>Самостоятельная работа (</a:t>
            </a:r>
            <a:r>
              <a:rPr lang="ru-RU" sz="2400" b="1" smtClean="0">
                <a:latin typeface="Calibri"/>
                <a:ea typeface="Calibri"/>
                <a:cs typeface="Times New Roman"/>
              </a:rPr>
              <a:t>на карточках).</a:t>
            </a:r>
            <a:endParaRPr lang="ru-RU" sz="2400" b="1" dirty="0" smtClean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b="1" dirty="0" smtClean="0">
              <a:effectLst/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67000" y="4344820"/>
            <a:ext cx="604613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Picture 5" descr="мышено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38688"/>
            <a:ext cx="2667000" cy="211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00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5843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презентация составлена к конспекту урока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чителя вечерней (сменной) школы №165 Адмиралтейского района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Санкт-Петербурга Янкевич И. Б.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Конспект урока с незначительными изменениями прилагается.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701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79512" y="1052736"/>
                <a:ext cx="8712968" cy="58888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sz="2800" b="1" i="1" dirty="0" smtClean="0"/>
                  <a:t>Проверка задания 1</a:t>
                </a:r>
                <a:r>
                  <a:rPr lang="ru-RU" sz="2800" i="1" dirty="0"/>
                  <a:t> </a:t>
                </a:r>
                <a:endParaRPr lang="ru-RU" sz="2800" i="1" dirty="0" smtClean="0"/>
              </a:p>
              <a:p>
                <a:pPr lvl="0"/>
                <a:endParaRPr lang="ru-RU" sz="2800" dirty="0"/>
              </a:p>
              <a:p>
                <a:r>
                  <a:rPr lang="ru-RU" sz="2800" dirty="0"/>
                  <a:t>Найдите производную функции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𝑦</m:t>
                    </m:r>
                    <m:r>
                      <a:rPr lang="ru-RU" sz="28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𝑐𝑜𝑠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800" i="1">
                        <a:latin typeface="Cambria Math"/>
                      </a:rPr>
                      <m:t>3</m:t>
                    </m:r>
                    <m:r>
                      <a:rPr lang="en-US" sz="2800" i="1">
                        <a:latin typeface="Cambria Math"/>
                      </a:rPr>
                      <m:t>𝑥</m:t>
                    </m:r>
                  </m:oMath>
                </a14:m>
                <a:r>
                  <a:rPr lang="ru-RU" sz="2800" dirty="0" smtClean="0"/>
                  <a:t>.</a:t>
                </a:r>
              </a:p>
              <a:p>
                <a:endParaRPr lang="ru-RU" sz="2800" dirty="0"/>
              </a:p>
              <a:p>
                <a:r>
                  <a:rPr lang="ru-RU" sz="2800" dirty="0">
                    <a:solidFill>
                      <a:schemeClr val="accent6">
                        <a:lumMod val="75000"/>
                      </a:schemeClr>
                    </a:solidFill>
                  </a:rPr>
                  <a:t>Решение: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𝑦</m:t>
                    </m:r>
                    <m:r>
                      <a:rPr lang="ru-RU" sz="28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/>
                          </a:rPr>
                          <m:t>𝑐𝑜𝑠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800" i="1">
                        <a:latin typeface="Cambria Math"/>
                      </a:rPr>
                      <m:t>3</m:t>
                    </m:r>
                    <m:r>
                      <a:rPr lang="en-US" sz="280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ru-RU" sz="2800" dirty="0" smtClean="0"/>
                  <a:t>.  </a:t>
                </a:r>
                <a:endParaRPr lang="en-US" sz="2800" dirty="0" smtClean="0"/>
              </a:p>
              <a:p>
                <a:r>
                  <a:rPr lang="ru-RU" sz="2800" dirty="0" smtClean="0"/>
                  <a:t>    </a:t>
                </a:r>
              </a:p>
              <a:p>
                <a:r>
                  <a:rPr lang="ru-RU" sz="2800" dirty="0" smtClean="0"/>
                  <a:t> </a:t>
                </a:r>
                <a:r>
                  <a:rPr lang="ru-RU" sz="2800" dirty="0"/>
                  <a:t>Найдем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𝑦</m:t>
                    </m:r>
                    <m:r>
                      <a:rPr lang="ru-RU" sz="2800" i="1">
                        <a:latin typeface="Cambria Math"/>
                      </a:rPr>
                      <m:t>′</m:t>
                    </m:r>
                  </m:oMath>
                </a14:m>
                <a:r>
                  <a:rPr lang="ru-RU" sz="2800" dirty="0"/>
                  <a:t>.</a:t>
                </a:r>
                <a:r>
                  <a:rPr lang="en-US" sz="2800" dirty="0" smtClean="0"/>
                  <a:t>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ru-RU" sz="2800">
                            <a:latin typeface="Cambria Math"/>
                          </a:rPr>
                          <m:t>y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ru-RU" sz="28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800" i="1">
                                    <a:latin typeface="Cambria Math"/>
                                  </a:rPr>
                                  <m:t>𝑐𝑜𝑠</m:t>
                                </m:r>
                              </m:e>
                              <m:sup>
                                <m:r>
                                  <a:rPr lang="ru-RU" sz="28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ru-RU" sz="2800" i="1">
                                <a:latin typeface="Cambria Math"/>
                              </a:rPr>
                              <m:t>3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ru-RU" sz="2800" i="1">
                        <a:latin typeface="Cambria Math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</a:rPr>
                      <m:t>   </m:t>
                    </m:r>
                    <m:r>
                      <a:rPr lang="ru-RU" sz="2800" i="1">
                        <a:latin typeface="Cambria Math"/>
                      </a:rPr>
                      <m:t> </m:t>
                    </m:r>
                    <m:r>
                      <a:rPr lang="en-US" sz="28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i="1" dirty="0" smtClean="0">
                    <a:latin typeface="Cambria Math"/>
                  </a:rPr>
                  <a:t> </a:t>
                </a:r>
              </a:p>
              <a:p>
                <a:endParaRPr lang="en-US" sz="2800" i="1" dirty="0" smtClean="0">
                  <a:latin typeface="Cambria Math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ru-RU" sz="2800">
                            <a:latin typeface="Cambria Math"/>
                          </a:rPr>
                          <m:t>y</m:t>
                        </m:r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ru-RU" sz="28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ru-RU" sz="28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800" i="1">
                                    <a:latin typeface="Cambria Math"/>
                                  </a:rPr>
                                  <m:t>𝑐𝑜𝑠</m:t>
                                </m:r>
                              </m:e>
                              <m:sup>
                                <m:r>
                                  <a:rPr lang="ru-RU" sz="28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ru-RU" sz="2800" i="1">
                                <a:latin typeface="Cambria Math"/>
                              </a:rPr>
                              <m:t>3</m:t>
                            </m:r>
                            <m:r>
                              <a:rPr lang="en-US" sz="2800" i="1">
                                <a:latin typeface="Cambria Math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ru-RU" sz="2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ru-RU" sz="2800" i="1">
                        <a:latin typeface="Cambria Math"/>
                      </a:rPr>
                      <m:t>=2</m:t>
                    </m:r>
                    <m:r>
                      <a:rPr lang="en-US" sz="2800" i="1">
                        <a:latin typeface="Cambria Math"/>
                      </a:rPr>
                      <m:t>𝑐𝑜𝑠</m:t>
                    </m:r>
                    <m:r>
                      <a:rPr lang="ru-RU" sz="2800" i="1">
                        <a:latin typeface="Cambria Math"/>
                      </a:rPr>
                      <m:t>3</m:t>
                    </m:r>
                    <m:r>
                      <a:rPr lang="en-US" sz="2800" i="1">
                        <a:latin typeface="Cambria Math"/>
                      </a:rPr>
                      <m:t>𝑥</m:t>
                    </m:r>
                    <m:r>
                      <a:rPr lang="ru-RU" sz="2800" i="1">
                        <a:latin typeface="Cambria Math"/>
                      </a:rPr>
                      <m:t>∗</m:t>
                    </m:r>
                    <m:r>
                      <a:rPr lang="ru-RU" sz="2800" i="1">
                        <a:latin typeface="Cambria Math"/>
                      </a:rPr>
                      <m:t>𝑠𝑖𝑛</m:t>
                    </m:r>
                    <m:r>
                      <a:rPr lang="ru-RU" sz="2800" i="1">
                        <a:latin typeface="Cambria Math"/>
                      </a:rPr>
                      <m:t>3</m:t>
                    </m:r>
                    <m:r>
                      <a:rPr lang="ru-RU" sz="2800" i="1">
                        <a:latin typeface="Cambria Math"/>
                      </a:rPr>
                      <m:t>𝑥</m:t>
                    </m:r>
                    <m:r>
                      <a:rPr lang="ru-RU" sz="2800" i="1">
                        <a:latin typeface="Cambria Math"/>
                      </a:rPr>
                      <m:t>∗3</m:t>
                    </m:r>
                  </m:oMath>
                </a14:m>
                <a:r>
                  <a:rPr lang="ru-RU" sz="2800" dirty="0"/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/>
                      </a:rPr>
                      <m:t>=</m:t>
                    </m:r>
                  </m:oMath>
                </a14:m>
                <a:endParaRPr lang="ru-RU" sz="2800" i="1" dirty="0" smtClean="0"/>
              </a:p>
              <a:p>
                <a:r>
                  <a:rPr lang="ru-RU" sz="2800" dirty="0" smtClean="0"/>
                  <a:t>=</a:t>
                </a:r>
                <a14:m>
                  <m:oMath xmlns:m="http://schemas.openxmlformats.org/officeDocument/2006/math">
                    <m:r>
                      <a:rPr lang="ru-RU" sz="2800">
                        <a:latin typeface="Cambria Math"/>
                      </a:rPr>
                      <m:t>3</m:t>
                    </m:r>
                    <m:r>
                      <a:rPr lang="ru-RU" sz="2800" i="1">
                        <a:latin typeface="Cambria Math"/>
                      </a:rPr>
                      <m:t>∗2</m:t>
                    </m:r>
                    <m:r>
                      <a:rPr lang="en-US" sz="2800" i="1">
                        <a:latin typeface="Cambria Math"/>
                      </a:rPr>
                      <m:t>𝑐𝑜𝑠</m:t>
                    </m:r>
                    <m:r>
                      <a:rPr lang="ru-RU" sz="2800" i="1">
                        <a:latin typeface="Cambria Math"/>
                      </a:rPr>
                      <m:t>3</m:t>
                    </m:r>
                    <m:r>
                      <a:rPr lang="en-US" sz="2800" i="1">
                        <a:latin typeface="Cambria Math"/>
                      </a:rPr>
                      <m:t>𝑥</m:t>
                    </m:r>
                    <m:r>
                      <a:rPr lang="ru-RU" sz="2800" i="1">
                        <a:latin typeface="Cambria Math"/>
                      </a:rPr>
                      <m:t>∗</m:t>
                    </m:r>
                    <m:r>
                      <a:rPr lang="ru-RU" sz="2800" i="1">
                        <a:latin typeface="Cambria Math"/>
                      </a:rPr>
                      <m:t>𝑠𝑖𝑛</m:t>
                    </m:r>
                    <m:r>
                      <a:rPr lang="ru-RU" sz="2800" i="1">
                        <a:latin typeface="Cambria Math"/>
                      </a:rPr>
                      <m:t>3</m:t>
                    </m:r>
                    <m:r>
                      <a:rPr lang="ru-RU" sz="2800" i="1">
                        <a:latin typeface="Cambria Math"/>
                      </a:rPr>
                      <m:t>𝑥</m:t>
                    </m:r>
                    <m:r>
                      <a:rPr lang="ru-RU" sz="2800" i="1">
                        <a:latin typeface="Cambria Math"/>
                      </a:rPr>
                      <m:t>=3∗</m:t>
                    </m:r>
                    <m:r>
                      <a:rPr lang="ru-RU" sz="2800" i="1">
                        <a:latin typeface="Cambria Math"/>
                      </a:rPr>
                      <m:t>𝑠𝑖𝑛</m:t>
                    </m:r>
                    <m:r>
                      <a:rPr lang="ru-RU" sz="2800" i="1">
                        <a:latin typeface="Cambria Math"/>
                      </a:rPr>
                      <m:t>6</m:t>
                    </m:r>
                    <m:r>
                      <a:rPr lang="ru-RU" sz="2800" i="1">
                        <a:latin typeface="Cambria Math"/>
                      </a:rPr>
                      <m:t>𝑥</m:t>
                    </m:r>
                    <m:r>
                      <a:rPr lang="ru-RU" sz="2800" i="1">
                        <a:latin typeface="Cambria Math"/>
                      </a:rPr>
                      <m:t>=3</m:t>
                    </m:r>
                    <m:r>
                      <a:rPr lang="ru-RU" sz="2800" i="1">
                        <a:latin typeface="Cambria Math"/>
                      </a:rPr>
                      <m:t>𝑠𝑖𝑛</m:t>
                    </m:r>
                    <m:r>
                      <a:rPr lang="ru-RU" sz="2800" i="1">
                        <a:latin typeface="Cambria Math"/>
                      </a:rPr>
                      <m:t>6</m:t>
                    </m:r>
                    <m:r>
                      <a:rPr lang="ru-RU" sz="2800" i="1">
                        <a:latin typeface="Cambria Math"/>
                      </a:rPr>
                      <m:t>𝑥</m:t>
                    </m:r>
                  </m:oMath>
                </a14:m>
                <a:r>
                  <a:rPr lang="ru-RU" sz="2800" dirty="0"/>
                  <a:t> </a:t>
                </a:r>
                <a:endParaRPr lang="ru-RU" sz="2800" dirty="0" smtClean="0"/>
              </a:p>
              <a:p>
                <a:r>
                  <a:rPr lang="ru-RU" sz="2800" dirty="0" smtClean="0"/>
                  <a:t>                       </a:t>
                </a:r>
                <a:endParaRPr lang="ru-RU" sz="2800" dirty="0"/>
              </a:p>
              <a:p>
                <a:r>
                  <a:rPr lang="ru-RU" sz="2800" dirty="0"/>
                  <a:t> </a:t>
                </a:r>
                <a:endParaRPr lang="ru-RU" sz="2800" dirty="0" smtClean="0"/>
              </a:p>
              <a:p>
                <a:endParaRPr lang="ru-RU" sz="2800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052736"/>
                <a:ext cx="8712968" cy="5888856"/>
              </a:xfrm>
              <a:prstGeom prst="rect">
                <a:avLst/>
              </a:prstGeom>
              <a:blipFill rotWithShape="1">
                <a:blip r:embed="rId3"/>
                <a:stretch>
                  <a:fillRect l="-1399" t="-9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830" y="468309"/>
            <a:ext cx="1453269" cy="1448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818" y="2132856"/>
            <a:ext cx="1608932" cy="1608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97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5941" y="965652"/>
            <a:ext cx="8370887" cy="2131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romanUcPeriod"/>
            </a:pPr>
            <a:r>
              <a:rPr lang="ru-RU" sz="2800" b="1" i="1" dirty="0" smtClean="0">
                <a:effectLst/>
                <a:latin typeface="Calibri"/>
                <a:ea typeface="Calibri"/>
                <a:cs typeface="Times New Roman"/>
              </a:rPr>
              <a:t>Работа по графикам</a:t>
            </a:r>
            <a:r>
              <a:rPr lang="ru-RU" sz="2800" dirty="0" smtClean="0">
                <a:effectLst/>
                <a:latin typeface="Calibri"/>
                <a:ea typeface="Calibri"/>
                <a:cs typeface="Times New Roman"/>
              </a:rPr>
              <a:t> 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Даны графики функций </a:t>
            </a: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f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) и  </a:t>
            </a: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g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). Что можно сказать о наличии производных у этих функций? Дифференцируемы ли они на всей области определения? Какое условие необходимо, чтобы функция имела производную?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67" r="8014"/>
          <a:stretch/>
        </p:blipFill>
        <p:spPr bwMode="auto">
          <a:xfrm>
            <a:off x="566805" y="3097518"/>
            <a:ext cx="8183258" cy="3139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66" y="2907912"/>
            <a:ext cx="1550735" cy="175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02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940" y="908720"/>
            <a:ext cx="8578547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2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.  Любая ли непрерывная функция имеет производную на всей области определения? Среди предложенных функций 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f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) , 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g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) выберите функцию, дифференцируемую на всей области определения. Поясните.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6"/>
          <a:stretch/>
        </p:blipFill>
        <p:spPr bwMode="auto">
          <a:xfrm>
            <a:off x="146127" y="2348880"/>
            <a:ext cx="8818360" cy="3740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838" y="2598405"/>
            <a:ext cx="1656184" cy="187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32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39552" y="980728"/>
                <a:ext cx="7934378" cy="57179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dirty="0" smtClean="0">
                    <a:effectLst/>
                    <a:latin typeface="Calibri"/>
                    <a:ea typeface="Calibri"/>
                    <a:cs typeface="Times New Roman"/>
                  </a:rPr>
                  <a:t>Работа в тетрадях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.</a:t>
                </a:r>
              </a:p>
              <a:p>
                <a:pPr lv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 smtClean="0">
                    <a:latin typeface="Calibri"/>
                    <a:ea typeface="Calibri"/>
                    <a:cs typeface="Times New Roman"/>
                  </a:rPr>
                  <a:t>1.  </a:t>
                </a:r>
                <a:r>
                  <a:rPr lang="ru-RU" sz="2000" dirty="0" smtClean="0">
                    <a:effectLst/>
                    <a:latin typeface="Calibri"/>
                    <a:ea typeface="Calibri"/>
                    <a:cs typeface="Times New Roman"/>
                  </a:rPr>
                  <a:t>Найдите </a:t>
                </a:r>
                <a:r>
                  <a:rPr lang="ru-RU" sz="2000" dirty="0">
                    <a:effectLst/>
                    <a:latin typeface="Calibri"/>
                    <a:ea typeface="Calibri"/>
                    <a:cs typeface="Times New Roman"/>
                  </a:rPr>
                  <a:t>значение производной функции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−3</m:t>
                        </m:r>
                      </m:e>
                    </m:rad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(</m:t>
                    </m:r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−4)</m:t>
                    </m:r>
                  </m:oMath>
                </a14:m>
                <a:r>
                  <a:rPr lang="ru-RU" sz="2000" dirty="0">
                    <a:effectLst/>
                    <a:latin typeface="Calibri"/>
                    <a:ea typeface="Times New Roman"/>
                    <a:cs typeface="Times New Roman"/>
                  </a:rPr>
                  <a:t>  в точке с абсциссой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0</m:t>
                        </m:r>
                      </m:sub>
                    </m:sSub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=4</m:t>
                    </m:r>
                  </m:oMath>
                </a14:m>
                <a:r>
                  <a:rPr lang="ru-RU" sz="2000" dirty="0">
                    <a:effectLst/>
                    <a:latin typeface="Calibri"/>
                    <a:ea typeface="Times New Roman"/>
                    <a:cs typeface="Times New Roman"/>
                  </a:rPr>
                  <a:t>.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Решение: </a:t>
                </a:r>
                <a:r>
                  <a:rPr lang="ru-RU" sz="2400" b="1" dirty="0" smtClean="0">
                    <a:solidFill>
                      <a:schemeClr val="accent6">
                        <a:lumMod val="75000"/>
                      </a:schemeClr>
                    </a:solidFill>
                    <a:latin typeface="Calibri"/>
                    <a:ea typeface="Times New Roman"/>
                    <a:cs typeface="Times New Roman"/>
                  </a:rPr>
                  <a:t>    </a:t>
                </a:r>
                <a:r>
                  <a:rPr lang="ru-RU" sz="2000" dirty="0" smtClean="0">
                    <a:effectLst/>
                    <a:latin typeface="Calibri"/>
                    <a:ea typeface="Times New Roman"/>
                    <a:cs typeface="Times New Roman"/>
                  </a:rPr>
                  <a:t>Найдем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e>
                    </m:d>
                  </m:oMath>
                </a14:m>
                <a:endParaRPr lang="ru-RU" sz="2000" i="1" dirty="0" smtClean="0">
                  <a:effectLst/>
                  <a:latin typeface="Cambria Math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𝑦</m:t>
                          </m:r>
                        </m:e>
                        <m:sup>
                          <m:r>
                            <a:rPr lang="ru-RU" sz="20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′</m:t>
                          </m:r>
                        </m:sup>
                      </m:sSup>
                      <m:r>
                        <a:rPr lang="ru-RU" sz="20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  <m:rad>
                            <m:radPr>
                              <m:degHide m:val="on"/>
                              <m:ctrlPr>
                                <a:rPr lang="ru-RU" sz="20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0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ru-RU" sz="20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−3</m:t>
                              </m:r>
                            </m:e>
                          </m:rad>
                        </m:den>
                      </m:f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∗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(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−3)′∗</m:t>
                      </m:r>
                      <m:d>
                        <m:dPr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−4</m:t>
                          </m:r>
                        </m:e>
                      </m:d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radPr>
                        <m:deg/>
                        <m:e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ru-RU" sz="20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−3</m:t>
                          </m:r>
                        </m:e>
                      </m:rad>
                      <m:r>
                        <a:rPr lang="ru-RU" sz="2000" i="1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∗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(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en-US" sz="2000" b="0" i="1" smtClean="0">
                          <a:solidFill>
                            <a:prstClr val="black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−4)′=</m:t>
                      </m:r>
                    </m:oMath>
                  </m:oMathPara>
                </a14:m>
                <a:endParaRPr lang="en-US" sz="2000" dirty="0" smtClean="0"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>
                    <a:solidFill>
                      <a:prstClr val="black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000" dirty="0" smtClean="0">
                    <a:solidFill>
                      <a:prstClr val="black"/>
                    </a:solidFill>
                    <a:ea typeface="Calibri"/>
                    <a:cs typeface="Times New Roman"/>
                  </a:rPr>
                  <a:t>             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ru-RU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  <m:r>
                              <a:rPr lang="ru-RU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libri"/>
                                <a:cs typeface="Times New Roman"/>
                              </a:rPr>
                              <m:t>−3</m:t>
                            </m:r>
                          </m:e>
                        </m:rad>
                      </m:den>
                    </m:f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Calibri"/>
                        <a:cs typeface="Times New Roman"/>
                      </a:rPr>
                      <m:t>∗1∗</m:t>
                    </m:r>
                    <m:d>
                      <m:d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−4</m:t>
                        </m:r>
                      </m:e>
                    </m:d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rad>
                      <m:radPr>
                        <m:degHide m:val="on"/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−3</m:t>
                        </m:r>
                      </m:e>
                    </m:rad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Calibri"/>
                        <a:cs typeface="Times New Roman"/>
                      </a:rPr>
                      <m:t>∗1</m:t>
                    </m:r>
                  </m:oMath>
                </a14:m>
                <a:r>
                  <a:rPr lang="en-US" sz="2000" i="1" dirty="0" smtClean="0">
                    <a:latin typeface="Cambria Math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−4</m:t>
                        </m:r>
                      </m:num>
                      <m:den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ru-RU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  <m:r>
                              <a:rPr lang="ru-RU" sz="2000" i="1">
                                <a:solidFill>
                                  <a:prstClr val="black"/>
                                </a:solidFill>
                                <a:latin typeface="Cambria Math"/>
                                <a:ea typeface="Calibri"/>
                                <a:cs typeface="Times New Roman"/>
                              </a:rPr>
                              <m:t>−3</m:t>
                            </m:r>
                          </m:e>
                        </m:rad>
                      </m:den>
                    </m:f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rad>
                      <m:radPr>
                        <m:degHide m:val="on"/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Calibri"/>
                            <a:cs typeface="Times New Roman"/>
                          </a:rPr>
                          <m:t>−3</m:t>
                        </m:r>
                      </m:e>
                    </m:rad>
                  </m:oMath>
                </a14:m>
                <a:r>
                  <a:rPr lang="en-US" sz="2000" i="1" dirty="0" smtClean="0">
                    <a:latin typeface="Cambria Math"/>
                    <a:ea typeface="Calibri"/>
                    <a:cs typeface="Times New Roman"/>
                  </a:rPr>
                  <a:t>=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000" dirty="0" smtClean="0">
                    <a:ea typeface="Calibri"/>
                    <a:cs typeface="Times New Roman"/>
                  </a:rPr>
                  <a:t>                </a:t>
                </a:r>
                <a14:m>
                  <m:oMath xmlns:m="http://schemas.openxmlformats.org/officeDocument/2006/math">
                    <m:r>
                      <a:rPr lang="ru-RU" sz="2000" i="1" smtClean="0"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−4+</m:t>
                        </m:r>
                        <m:sSup>
                          <m:sSupPr>
                            <m:ctrlP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  <m:d>
                              <m:dPr>
                                <m:ctrlPr>
                                  <a:rPr lang="ru-RU" sz="2000" i="1"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</m:ctrlPr>
                              </m:d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ru-RU" sz="2000" i="1"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ru-RU" sz="2000" i="1"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ru-RU" sz="2000" i="1"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−3</m:t>
                                    </m:r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  <m: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  <m:t>−3</m:t>
                            </m:r>
                          </m:e>
                        </m:rad>
                      </m:den>
                    </m:f>
                    <m:r>
                      <a:rPr lang="ru-RU" sz="2000" i="1"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−4+2</m:t>
                        </m:r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−6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  <m: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  <m:t>−3</m:t>
                            </m:r>
                          </m:e>
                        </m:rad>
                      </m:den>
                    </m:f>
                    <m:r>
                      <a:rPr lang="ru-RU" sz="2000" i="1"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−10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  <m:t>𝑥</m:t>
                            </m:r>
                            <m:r>
                              <a:rPr lang="ru-RU" sz="2000" i="1">
                                <a:latin typeface="Cambria Math"/>
                                <a:ea typeface="Calibri"/>
                                <a:cs typeface="Times New Roman"/>
                              </a:rPr>
                              <m:t>−3</m:t>
                            </m:r>
                          </m:e>
                        </m:rad>
                      </m:den>
                    </m:f>
                    <m:r>
                      <a:rPr lang="ru-RU" sz="2000" i="1">
                        <a:latin typeface="Cambria Math"/>
                        <a:ea typeface="Calibri"/>
                        <a:cs typeface="Times New Roman"/>
                      </a:rPr>
                      <m:t>  </m:t>
                    </m:r>
                  </m:oMath>
                </a14:m>
                <a:r>
                  <a:rPr lang="ru-RU" sz="2000" dirty="0">
                    <a:latin typeface="Calibri"/>
                    <a:ea typeface="Times New Roman"/>
                    <a:cs typeface="Times New Roman"/>
                  </a:rPr>
                  <a:t>  </a:t>
                </a:r>
                <a:endParaRPr lang="en-US" sz="2000" dirty="0">
                  <a:latin typeface="Calibri"/>
                  <a:ea typeface="Times New Roman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000" dirty="0" smtClean="0">
                    <a:effectLst/>
                    <a:latin typeface="Calibri"/>
                    <a:ea typeface="Times New Roman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e>
                    </m:d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3∗4−10</m:t>
                        </m:r>
                      </m:num>
                      <m:den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ru-RU" sz="20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ru-RU" sz="20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4−3</m:t>
                            </m:r>
                          </m:e>
                        </m:rad>
                      </m:den>
                    </m:f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12−10</m:t>
                        </m:r>
                      </m:num>
                      <m:den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2∗1</m:t>
                        </m:r>
                      </m:den>
                    </m:f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den>
                    </m:f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=1</m:t>
                    </m:r>
                  </m:oMath>
                </a14:m>
                <a:r>
                  <a:rPr lang="ru-RU" sz="2000" dirty="0" smtClean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en-US" sz="2000" dirty="0" smtClean="0">
                    <a:effectLst/>
                    <a:latin typeface="Calibri"/>
                    <a:ea typeface="Times New Roman"/>
                    <a:cs typeface="Times New Roman"/>
                  </a:rPr>
                  <a:t>                       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000" dirty="0" smtClean="0">
                    <a:effectLst/>
                    <a:latin typeface="Calibri"/>
                    <a:ea typeface="Times New Roman"/>
                    <a:cs typeface="Times New Roman"/>
                  </a:rPr>
                  <a:t>Какой </a:t>
                </a:r>
                <a:r>
                  <a:rPr lang="ru-RU" sz="2000" dirty="0">
                    <a:effectLst/>
                    <a:latin typeface="Calibri"/>
                    <a:ea typeface="Times New Roman"/>
                    <a:cs typeface="Times New Roman"/>
                  </a:rPr>
                  <a:t>угол образует касательная, проведенная к графику данной функции в точке с абсциссой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0</m:t>
                        </m:r>
                      </m:sub>
                    </m:sSub>
                    <m:r>
                      <a:rPr lang="ru-RU" sz="2000" i="1">
                        <a:effectLst/>
                        <a:latin typeface="Cambria Math"/>
                        <a:ea typeface="Calibri"/>
                        <a:cs typeface="Times New Roman"/>
                      </a:rPr>
                      <m:t>=4</m:t>
                    </m:r>
                  </m:oMath>
                </a14:m>
                <a:r>
                  <a:rPr lang="ru-RU" sz="2000" dirty="0">
                    <a:effectLst/>
                    <a:latin typeface="Calibri"/>
                    <a:ea typeface="Times New Roman"/>
                    <a:cs typeface="Times New Roman"/>
                  </a:rPr>
                  <a:t>, с осью ОХ? </a:t>
                </a:r>
                <a:endParaRPr lang="ru-RU" sz="16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980728"/>
                <a:ext cx="7934378" cy="5717976"/>
              </a:xfrm>
              <a:prstGeom prst="rect">
                <a:avLst/>
              </a:prstGeom>
              <a:blipFill rotWithShape="1">
                <a:blip r:embed="rId3"/>
                <a:stretch>
                  <a:fillRect l="-1230" t="-320" r="-1230" b="-6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927" y="1590024"/>
            <a:ext cx="1707337" cy="170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027876" y="6269417"/>
                <a:ext cx="2446054" cy="4108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>
                    <a:latin typeface="Calibri"/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libri"/>
                        <a:cs typeface="Times New Roman"/>
                      </a:rPr>
                      <m:t>𝛼</m:t>
                    </m:r>
                    <m:r>
                      <a:rPr lang="ru-RU" i="1">
                        <a:latin typeface="Cambria Math"/>
                        <a:ea typeface="Calibri"/>
                        <a:cs typeface="Times New Roman"/>
                      </a:rPr>
                      <m:t>=45° т.к. </m:t>
                    </m:r>
                    <m:func>
                      <m:funcPr>
                        <m:ctrlPr>
                          <a:rPr lang="ru-RU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>
                            <a:latin typeface="Cambria Math"/>
                            <a:ea typeface="Calibri"/>
                            <a:cs typeface="Times New Roman"/>
                          </a:rPr>
                          <m:t>tg</m:t>
                        </m:r>
                      </m:fName>
                      <m:e>
                        <m:r>
                          <a:rPr lang="ru-RU" i="1">
                            <a:latin typeface="Cambria Math"/>
                            <a:ea typeface="Calibri"/>
                            <a:cs typeface="Times New Roman"/>
                          </a:rPr>
                          <m:t>𝛼</m:t>
                        </m:r>
                        <m:r>
                          <a:rPr lang="ru-RU" i="1">
                            <a:latin typeface="Cambria Math"/>
                            <a:ea typeface="Calibri"/>
                            <a:cs typeface="Times New Roman"/>
                          </a:rPr>
                          <m:t>=1</m:t>
                        </m:r>
                      </m:e>
                    </m:func>
                  </m:oMath>
                </a14:m>
                <a:r>
                  <a:rPr lang="en-US" dirty="0">
                    <a:latin typeface="Calibri"/>
                    <a:ea typeface="Times New Roman"/>
                    <a:cs typeface="Times New Roman"/>
                  </a:rPr>
                  <a:t>).</a:t>
                </a:r>
                <a:endParaRPr lang="ru-RU" dirty="0"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7876" y="6269417"/>
                <a:ext cx="2446054" cy="410882"/>
              </a:xfrm>
              <a:prstGeom prst="rect">
                <a:avLst/>
              </a:prstGeom>
              <a:blipFill rotWithShape="1">
                <a:blip r:embed="rId5"/>
                <a:stretch>
                  <a:fillRect l="-2244" t="-1471" r="-1496" b="-176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5076056" y="5301208"/>
                <a:ext cx="1588705" cy="4108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dirty="0">
                    <a:latin typeface="Calibri"/>
                    <a:ea typeface="Times New Roman"/>
                    <a:cs typeface="Times New Roman"/>
                  </a:rPr>
                  <a:t>Т.о.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i="1"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ru-RU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i="1">
                            <a:latin typeface="Cambria Math"/>
                            <a:ea typeface="Calibri"/>
                            <a:cs typeface="Times New Roman"/>
                          </a:rPr>
                          <m:t>4</m:t>
                        </m:r>
                      </m:e>
                    </m:d>
                    <m:r>
                      <a:rPr lang="ru-RU" i="1">
                        <a:latin typeface="Cambria Math"/>
                        <a:ea typeface="Calibri"/>
                        <a:cs typeface="Times New Roman"/>
                      </a:rPr>
                      <m:t>=1</m:t>
                    </m:r>
                  </m:oMath>
                </a14:m>
                <a:r>
                  <a:rPr lang="ru-RU" dirty="0">
                    <a:latin typeface="Calibri"/>
                    <a:ea typeface="Times New Roman"/>
                    <a:cs typeface="Times New Roman"/>
                  </a:rPr>
                  <a:t>.</a:t>
                </a:r>
                <a:endParaRPr lang="ru-RU" dirty="0"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5301208"/>
                <a:ext cx="1588705" cy="410882"/>
              </a:xfrm>
              <a:prstGeom prst="rect">
                <a:avLst/>
              </a:prstGeom>
              <a:blipFill rotWithShape="1">
                <a:blip r:embed="rId6"/>
                <a:stretch>
                  <a:fillRect l="-3462" t="-1493" r="-2692" b="-194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092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539552" y="980728"/>
                <a:ext cx="8217276" cy="4980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dirty="0" smtClean="0">
                    <a:latin typeface="Calibri"/>
                    <a:ea typeface="Calibri"/>
                    <a:cs typeface="Times New Roman"/>
                  </a:rPr>
                  <a:t>2.  </a:t>
                </a:r>
                <a:r>
                  <a:rPr lang="ru-RU" sz="2400" dirty="0" smtClean="0">
                    <a:effectLst/>
                    <a:latin typeface="Calibri"/>
                    <a:ea typeface="Calibri"/>
                    <a:cs typeface="Times New Roman"/>
                  </a:rPr>
                  <a:t>Найдите </a:t>
                </a:r>
                <a:r>
                  <a:rPr lang="ru-RU" sz="2400" dirty="0">
                    <a:effectLst/>
                    <a:latin typeface="Calibri"/>
                    <a:ea typeface="Calibri"/>
                    <a:cs typeface="Times New Roman"/>
                  </a:rPr>
                  <a:t>угол наклона касательной к положительному направлению оси ОХ, проведенной к графику функции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𝑦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=−2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𝑥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𝑒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 в точке с абсциссой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0</m:t>
                        </m:r>
                      </m:sub>
                    </m:sSub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=0</m:t>
                    </m:r>
                  </m:oMath>
                </a14:m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.</a:t>
                </a:r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Calibri"/>
                    <a:ea typeface="Times New Roman"/>
                    <a:cs typeface="Times New Roman"/>
                  </a:rPr>
                  <a:t>Решение: </a:t>
                </a:r>
                <a:endParaRPr lang="ru-RU" sz="2400" b="1" dirty="0" smtClean="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Times New Roman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𝑦</m:t>
                          </m:r>
                        </m:e>
                        <m:sup>
                          <m: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′</m:t>
                          </m:r>
                        </m:sup>
                      </m:sSup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 −2</m:t>
                      </m:r>
                      <m:d>
                        <m:d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3</m:t>
                              </m:r>
                              <m: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sup>
                          </m:sSup>
                          <m: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+3</m:t>
                          </m:r>
                          <m: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sSup>
                            <m:sSupPr>
                              <m:ctrlP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3</m:t>
                              </m:r>
                              <m: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sup>
                          </m:sSup>
                        </m:e>
                      </m:d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=−2</m:t>
                      </m:r>
                      <m:sSup>
                        <m:sSup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𝑒</m:t>
                          </m:r>
                        </m:e>
                        <m:sup>
                          <m: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</m:t>
                          </m:r>
                          <m: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sup>
                      </m:sSup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(1+3</m:t>
                      </m:r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ru-RU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)</m:t>
                      </m:r>
                    </m:oMath>
                  </m:oMathPara>
                </a14:m>
                <a:endParaRPr lang="ru-RU" sz="24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𝑦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0</m:t>
                        </m:r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=−2</m:t>
                    </m:r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1+3∗0</m:t>
                        </m:r>
                      </m:e>
                    </m:d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−2</m:t>
                    </m:r>
                  </m:oMath>
                </a14:m>
                <a:r>
                  <a:rPr lang="ru-RU" sz="2400" i="1" dirty="0">
                    <a:effectLst/>
                    <a:latin typeface="Calibri"/>
                    <a:ea typeface="Times New Roman"/>
                    <a:cs typeface="Times New Roman"/>
                  </a:rPr>
                  <a:t>      </a:t>
                </a:r>
                <a:endParaRPr lang="ru-RU" sz="2400" i="1" dirty="0" smtClean="0">
                  <a:effectLst/>
                  <a:latin typeface="Calibri"/>
                  <a:ea typeface="Times New Roman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i="1" dirty="0" smtClean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т.к. </m:t>
                    </m:r>
                    <m:func>
                      <m:func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ru-RU" sz="240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tg</m:t>
                        </m:r>
                      </m:fName>
                      <m:e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𝛼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=−2,</m:t>
                        </m:r>
                      </m:e>
                    </m:func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𝛼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=180°−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𝑎𝑟𝑐𝑡𝑔</m:t>
                    </m:r>
                    <m:r>
                      <a:rPr lang="ru-RU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2</m:t>
                    </m:r>
                  </m:oMath>
                </a14:m>
                <a:r>
                  <a:rPr lang="ru-RU" sz="2400" i="1" dirty="0" smtClean="0">
                    <a:effectLst/>
                    <a:latin typeface="Calibri"/>
                    <a:ea typeface="Times New Roman"/>
                    <a:cs typeface="Times New Roman"/>
                  </a:rPr>
                  <a:t>.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400" i="1" dirty="0">
                    <a:effectLst/>
                    <a:latin typeface="Calibri"/>
                    <a:ea typeface="Times New Roman"/>
                    <a:cs typeface="Times New Roman"/>
                  </a:rPr>
                  <a:t/>
                </a:r>
                <a:br>
                  <a:rPr lang="ru-RU" sz="2400" i="1" dirty="0">
                    <a:effectLst/>
                    <a:latin typeface="Calibri"/>
                    <a:ea typeface="Times New Roman"/>
                    <a:cs typeface="Times New Roman"/>
                  </a:rPr>
                </a:br>
                <a:r>
                  <a:rPr lang="ru-RU" sz="2400" dirty="0">
                    <a:effectLst/>
                    <a:latin typeface="Calibri"/>
                    <a:ea typeface="Times New Roman"/>
                    <a:cs typeface="Times New Roman"/>
                  </a:rPr>
                  <a:t>Итак, сформулируйте, в чем состоит геометрический смысл производной</a:t>
                </a:r>
                <a:r>
                  <a:rPr lang="ru-RU" dirty="0">
                    <a:effectLst/>
                    <a:latin typeface="Calibri"/>
                    <a:ea typeface="Times New Roman"/>
                    <a:cs typeface="Times New Roman"/>
                  </a:rPr>
                  <a:t>. </a:t>
                </a:r>
                <a:endParaRPr lang="ru-RU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980728"/>
                <a:ext cx="8217276" cy="4980851"/>
              </a:xfrm>
              <a:prstGeom prst="rect">
                <a:avLst/>
              </a:prstGeom>
              <a:blipFill rotWithShape="1">
                <a:blip r:embed="rId3"/>
                <a:stretch>
                  <a:fillRect l="-1188" t="-367" b="-13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556792"/>
            <a:ext cx="1235720" cy="1235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01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819751"/>
            <a:ext cx="8505308" cy="1707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romanUcPeriod"/>
            </a:pPr>
            <a:r>
              <a:rPr lang="ru-RU" sz="2400" b="1" i="1" dirty="0" smtClean="0">
                <a:effectLst/>
                <a:latin typeface="Calibri"/>
                <a:ea typeface="Calibri"/>
                <a:cs typeface="Times New Roman"/>
              </a:rPr>
              <a:t>Работа по графикам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 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Найдите значения производных функций </a:t>
            </a: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f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) и  </a:t>
            </a: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g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)  в заданных точках и углы, образованные проведенными касательными с положительным направлением оси ОХ.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1"/>
          <a:stretch/>
        </p:blipFill>
        <p:spPr bwMode="auto">
          <a:xfrm>
            <a:off x="148468" y="2525785"/>
            <a:ext cx="860836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58"/>
          <a:stretch/>
        </p:blipFill>
        <p:spPr bwMode="auto">
          <a:xfrm>
            <a:off x="1043608" y="6054178"/>
            <a:ext cx="6984738" cy="694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38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41" y="116632"/>
            <a:ext cx="837088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940" y="800611"/>
            <a:ext cx="82185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2. Еще раз вернемся к графикам функций 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f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), 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g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) и 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h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400" dirty="0" smtClean="0">
                <a:effectLst/>
                <a:latin typeface="Calibri"/>
                <a:ea typeface="Calibri"/>
                <a:cs typeface="Times New Roman"/>
              </a:rPr>
              <a:t>x</a:t>
            </a: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>). Найдите абсциссы точек данных функций, в которых производная обращается в нуль. Поясните.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3" t="18360" r="233" b="-817"/>
          <a:stretch/>
        </p:blipFill>
        <p:spPr bwMode="auto">
          <a:xfrm>
            <a:off x="167794" y="2132808"/>
            <a:ext cx="8589033" cy="309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81608" y="5445224"/>
            <a:ext cx="290681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g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’(-3)=0 и </a:t>
            </a:r>
            <a:r>
              <a:rPr lang="en-US" sz="2000" dirty="0" smtClean="0">
                <a:effectLst/>
                <a:latin typeface="Calibri"/>
                <a:ea typeface="Calibri"/>
                <a:cs typeface="Times New Roman"/>
              </a:rPr>
              <a:t>g</a:t>
            </a:r>
            <a:r>
              <a:rPr lang="ru-RU" sz="2000" dirty="0" smtClean="0">
                <a:effectLst/>
                <a:latin typeface="Calibri"/>
                <a:ea typeface="Calibri"/>
                <a:cs typeface="Times New Roman"/>
              </a:rPr>
              <a:t>’(3)=0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6093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357</TotalTime>
  <Words>1826</Words>
  <Application>Microsoft Office PowerPoint</Application>
  <PresentationFormat>Экран (4:3)</PresentationFormat>
  <Paragraphs>168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Обобщение знаний по теме «Производная. Геометрический смысл производной»</vt:lpstr>
      <vt:lpstr>«Производная. Геометрический смысл производной»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знаний по теме «Производная. Геометрический смысл производной»</dc:title>
  <dc:creator>пк</dc:creator>
  <cp:lastModifiedBy>пк</cp:lastModifiedBy>
  <cp:revision>33</cp:revision>
  <dcterms:created xsi:type="dcterms:W3CDTF">2013-01-28T07:20:15Z</dcterms:created>
  <dcterms:modified xsi:type="dcterms:W3CDTF">2018-03-17T19:19:35Z</dcterms:modified>
</cp:coreProperties>
</file>