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19.01.2018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19.01.2018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857232"/>
            <a:ext cx="86275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latin typeface="Segoe Script" pitchFamily="34" charset="0"/>
              </a:rPr>
              <a:t>Интересные факты о русском языке</a:t>
            </a:r>
            <a:endParaRPr lang="ru-RU" sz="4800" b="1" dirty="0">
              <a:latin typeface="Segoe Script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42976" y="557214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Выполнила </a:t>
            </a:r>
            <a:r>
              <a:rPr lang="ru-RU" dirty="0"/>
              <a:t> </a:t>
            </a:r>
            <a:r>
              <a:rPr lang="ru-RU" dirty="0" smtClean="0"/>
              <a:t>учитель русского языка и литературы </a:t>
            </a:r>
            <a:r>
              <a:rPr lang="ru-RU" smtClean="0"/>
              <a:t>Дронова Ольга Николаевна</a:t>
            </a:r>
            <a:endParaRPr lang="ru-RU" dirty="0"/>
          </a:p>
        </p:txBody>
      </p:sp>
      <p:pic>
        <p:nvPicPr>
          <p:cNvPr id="1028" name="Picture 4" descr="C:\Users\Катя\Desktop\0_84be7_31e5f9de_XL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8" y="2143116"/>
            <a:ext cx="2714644" cy="3282654"/>
          </a:xfrm>
          <a:prstGeom prst="rect">
            <a:avLst/>
          </a:prstGeom>
          <a:noFill/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500042"/>
            <a:ext cx="4572000" cy="535531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latin typeface="Segoe Print" pitchFamily="2" charset="0"/>
              </a:rPr>
              <a:t>Какие русские омонимы являются омонимами и в немецком языке?</a:t>
            </a:r>
          </a:p>
          <a:p>
            <a:r>
              <a:rPr lang="ru-RU" dirty="0" smtClean="0">
                <a:latin typeface="Segoe Print" pitchFamily="2" charset="0"/>
              </a:rPr>
              <a:t>Слова «</a:t>
            </a:r>
            <a:r>
              <a:rPr lang="ru-RU" dirty="0" err="1" smtClean="0">
                <a:latin typeface="Segoe Print" pitchFamily="2" charset="0"/>
              </a:rPr>
              <a:t>зАмок</a:t>
            </a:r>
            <a:r>
              <a:rPr lang="ru-RU" dirty="0" smtClean="0">
                <a:latin typeface="Segoe Print" pitchFamily="2" charset="0"/>
              </a:rPr>
              <a:t>» (в значении строения) и «</a:t>
            </a:r>
            <a:r>
              <a:rPr lang="ru-RU" dirty="0" err="1" smtClean="0">
                <a:latin typeface="Segoe Print" pitchFamily="2" charset="0"/>
              </a:rPr>
              <a:t>замОк</a:t>
            </a:r>
            <a:r>
              <a:rPr lang="ru-RU" dirty="0" smtClean="0">
                <a:latin typeface="Segoe Print" pitchFamily="2" charset="0"/>
              </a:rPr>
              <a:t>» (в значении устройства) являются омонимами в русском языке не случайно. Эти слова пришли к нам через польский и чешский языки путём лексического калькирования из немецкого, где и «</a:t>
            </a:r>
            <a:r>
              <a:rPr lang="ru-RU" dirty="0" err="1" smtClean="0">
                <a:latin typeface="Segoe Print" pitchFamily="2" charset="0"/>
              </a:rPr>
              <a:t>зАмок</a:t>
            </a:r>
            <a:r>
              <a:rPr lang="ru-RU" dirty="0" smtClean="0">
                <a:latin typeface="Segoe Print" pitchFamily="2" charset="0"/>
              </a:rPr>
              <a:t>», </a:t>
            </a:r>
            <a:r>
              <a:rPr lang="ru-RU" dirty="0" err="1" smtClean="0">
                <a:latin typeface="Segoe Print" pitchFamily="2" charset="0"/>
              </a:rPr>
              <a:t>и</a:t>
            </a:r>
            <a:r>
              <a:rPr lang="ru-RU" dirty="0" smtClean="0">
                <a:latin typeface="Segoe Print" pitchFamily="2" charset="0"/>
              </a:rPr>
              <a:t> «</a:t>
            </a:r>
            <a:r>
              <a:rPr lang="ru-RU" dirty="0" err="1" smtClean="0">
                <a:latin typeface="Segoe Print" pitchFamily="2" charset="0"/>
              </a:rPr>
              <a:t>замОк</a:t>
            </a:r>
            <a:r>
              <a:rPr lang="ru-RU" dirty="0" smtClean="0">
                <a:latin typeface="Segoe Print" pitchFamily="2" charset="0"/>
              </a:rPr>
              <a:t>» произносятся одинаково — «</a:t>
            </a:r>
            <a:r>
              <a:rPr lang="ru-RU" dirty="0" err="1" smtClean="0">
                <a:latin typeface="Segoe Print" pitchFamily="2" charset="0"/>
              </a:rPr>
              <a:t>Schloß</a:t>
            </a:r>
            <a:r>
              <a:rPr lang="ru-RU" dirty="0" smtClean="0">
                <a:latin typeface="Segoe Print" pitchFamily="2" charset="0"/>
              </a:rPr>
              <a:t>». Немецкое слово, в свою очередь, калькировано от латинского «</a:t>
            </a:r>
            <a:r>
              <a:rPr lang="ru-RU" dirty="0" err="1" smtClean="0">
                <a:latin typeface="Segoe Print" pitchFamily="2" charset="0"/>
              </a:rPr>
              <a:t>clūsa</a:t>
            </a:r>
            <a:r>
              <a:rPr lang="ru-RU" dirty="0" smtClean="0">
                <a:latin typeface="Segoe Print" pitchFamily="2" charset="0"/>
              </a:rPr>
              <a:t>». Возникла эта омонимия благодаря тому, что </a:t>
            </a:r>
            <a:r>
              <a:rPr lang="ru-RU" dirty="0" err="1" smtClean="0">
                <a:latin typeface="Segoe Print" pitchFamily="2" charset="0"/>
              </a:rPr>
              <a:t>зАмок</a:t>
            </a:r>
            <a:r>
              <a:rPr lang="ru-RU" dirty="0" smtClean="0">
                <a:latin typeface="Segoe Print" pitchFamily="2" charset="0"/>
              </a:rPr>
              <a:t> в ключевой географической точке как бы «запирает» проход вражеских войск вглубь своей территории.</a:t>
            </a:r>
            <a:endParaRPr lang="ru-RU" dirty="0">
              <a:latin typeface="Segoe Print" pitchFamily="2" charset="0"/>
            </a:endParaRPr>
          </a:p>
        </p:txBody>
      </p:sp>
      <p:pic>
        <p:nvPicPr>
          <p:cNvPr id="1026" name="Picture 2" descr="C:\Users\Катя\Desktop\1268217064_zamo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4942" y="500042"/>
            <a:ext cx="3500432" cy="2800346"/>
          </a:xfrm>
          <a:prstGeom prst="rect">
            <a:avLst/>
          </a:prstGeom>
          <a:noFill/>
        </p:spPr>
      </p:pic>
      <p:pic>
        <p:nvPicPr>
          <p:cNvPr id="1027" name="Picture 3" descr="C:\Users\Катя\Desktop\1290897492d_image_fil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3" y="3463755"/>
            <a:ext cx="2071701" cy="268761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571480"/>
            <a:ext cx="4572000" cy="59093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На каком московском памятнике имеется сразу 5 орфографических ошибок в надписи?</a:t>
            </a:r>
          </a:p>
          <a:p>
            <a:r>
              <a:rPr lang="ru-RU" dirty="0" smtClean="0">
                <a:latin typeface="Segoe Script" pitchFamily="34" charset="0"/>
              </a:rPr>
              <a:t>В 1992 году в Москве в рамках празднования Дня славянской письменности и культуры был установлен памятник создателям кириллической азбуки Кириллу и </a:t>
            </a:r>
            <a:r>
              <a:rPr lang="ru-RU" dirty="0" err="1" smtClean="0">
                <a:latin typeface="Segoe Script" pitchFamily="34" charset="0"/>
              </a:rPr>
              <a:t>Мефодию</a:t>
            </a:r>
            <a:r>
              <a:rPr lang="ru-RU" dirty="0" smtClean="0">
                <a:latin typeface="Segoe Script" pitchFamily="34" charset="0"/>
              </a:rPr>
              <a:t>. Надпись на постаменте выполнена по-старославянски и гласит: «Святым равноапостольным первоучителям славянским </a:t>
            </a:r>
            <a:r>
              <a:rPr lang="ru-RU" dirty="0" err="1" smtClean="0">
                <a:latin typeface="Segoe Script" pitchFamily="34" charset="0"/>
              </a:rPr>
              <a:t>Мефодию</a:t>
            </a:r>
            <a:r>
              <a:rPr lang="ru-RU" dirty="0" smtClean="0">
                <a:latin typeface="Segoe Script" pitchFamily="34" charset="0"/>
              </a:rPr>
              <a:t> и Кириллу. Благодарная Россия». Позднее лингвисты обнаружили сразу 5 орфографических ошибок, включая 2 ошибки в слове Россия.</a:t>
            </a:r>
            <a:endParaRPr lang="ru-RU" dirty="0">
              <a:latin typeface="Segoe Script" pitchFamily="34" charset="0"/>
            </a:endParaRPr>
          </a:p>
        </p:txBody>
      </p:sp>
      <p:pic>
        <p:nvPicPr>
          <p:cNvPr id="2050" name="Picture 2" descr="C:\Users\Катя\Desktop\49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2132" y="428604"/>
            <a:ext cx="3143272" cy="49244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571480"/>
            <a:ext cx="4572000" cy="480131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Каким образом этимологически связаны слова «ракета» и «ракетка»?</a:t>
            </a:r>
          </a:p>
          <a:p>
            <a:r>
              <a:rPr lang="ru-RU" dirty="0" smtClean="0">
                <a:latin typeface="Segoe Script" pitchFamily="34" charset="0"/>
              </a:rPr>
              <a:t>Слова «ракета» и «ракетка» этимологически никак не связаны. «Ракета» появилась в русском языке при Петре I из немецкого, а в немецком, в свою очередь, от итальянского «</a:t>
            </a:r>
            <a:r>
              <a:rPr lang="ru-RU" dirty="0" err="1" smtClean="0">
                <a:latin typeface="Segoe Script" pitchFamily="34" charset="0"/>
              </a:rPr>
              <a:t>rоссhеttа</a:t>
            </a:r>
            <a:r>
              <a:rPr lang="ru-RU" dirty="0" smtClean="0">
                <a:latin typeface="Segoe Script" pitchFamily="34" charset="0"/>
              </a:rPr>
              <a:t>», что означает «веретено». Это объясняется тем, что ракеты-шутихи напоминали веретено внешним видом. А вот «ракетка» пришла из французского языка, где была позаимствована от арабского «</a:t>
            </a:r>
            <a:r>
              <a:rPr lang="ru-RU" dirty="0" err="1" smtClean="0">
                <a:latin typeface="Segoe Script" pitchFamily="34" charset="0"/>
              </a:rPr>
              <a:t>rāħat</a:t>
            </a:r>
            <a:r>
              <a:rPr lang="ru-RU" dirty="0" smtClean="0">
                <a:latin typeface="Segoe Script" pitchFamily="34" charset="0"/>
              </a:rPr>
              <a:t>» — «ладонь».</a:t>
            </a:r>
            <a:endParaRPr lang="ru-RU" dirty="0">
              <a:latin typeface="Segoe Script" pitchFamily="34" charset="0"/>
            </a:endParaRPr>
          </a:p>
        </p:txBody>
      </p:sp>
      <p:pic>
        <p:nvPicPr>
          <p:cNvPr id="4098" name="Picture 2" descr="C:\Users\Катя\Desktop\larg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80" y="500042"/>
            <a:ext cx="3065160" cy="2214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9" name="Picture 3" descr="C:\Users\Катя\Desktop\1316281618_tennis_racke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2786058"/>
            <a:ext cx="3429000" cy="34290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428604"/>
            <a:ext cx="4572032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Как перевели на русский язык французский роман, в котором нет ни одной буквы </a:t>
            </a:r>
            <a:r>
              <a:rPr lang="ru-RU" b="1" dirty="0" err="1" smtClean="0">
                <a:solidFill>
                  <a:srgbClr val="FF0000"/>
                </a:solidFill>
              </a:rPr>
              <a:t>e</a:t>
            </a:r>
            <a:r>
              <a:rPr lang="ru-RU" b="1" dirty="0" smtClean="0">
                <a:solidFill>
                  <a:srgbClr val="FF0000"/>
                </a:solidFill>
              </a:rPr>
              <a:t>?</a:t>
            </a:r>
          </a:p>
          <a:p>
            <a:r>
              <a:rPr lang="ru-RU" dirty="0" smtClean="0">
                <a:latin typeface="Segoe Script" pitchFamily="34" charset="0"/>
              </a:rPr>
              <a:t>В 1969 году вышел роман французского писателя Жоржа </a:t>
            </a:r>
            <a:r>
              <a:rPr lang="ru-RU" dirty="0" err="1" smtClean="0">
                <a:latin typeface="Segoe Script" pitchFamily="34" charset="0"/>
              </a:rPr>
              <a:t>Перека</a:t>
            </a:r>
            <a:r>
              <a:rPr lang="ru-RU" dirty="0" smtClean="0">
                <a:latin typeface="Segoe Script" pitchFamily="34" charset="0"/>
              </a:rPr>
              <a:t> «</a:t>
            </a:r>
            <a:r>
              <a:rPr lang="ru-RU" dirty="0" err="1" smtClean="0">
                <a:latin typeface="Segoe Script" pitchFamily="34" charset="0"/>
              </a:rPr>
              <a:t>La</a:t>
            </a:r>
            <a:r>
              <a:rPr lang="ru-RU" dirty="0" smtClean="0">
                <a:latin typeface="Segoe Script" pitchFamily="34" charset="0"/>
              </a:rPr>
              <a:t> </a:t>
            </a:r>
            <a:r>
              <a:rPr lang="ru-RU" dirty="0" err="1" smtClean="0">
                <a:latin typeface="Segoe Script" pitchFamily="34" charset="0"/>
              </a:rPr>
              <a:t>disparition</a:t>
            </a:r>
            <a:r>
              <a:rPr lang="ru-RU" dirty="0" smtClean="0">
                <a:latin typeface="Segoe Script" pitchFamily="34" charset="0"/>
              </a:rPr>
              <a:t>». Одной из ключевых особенностей романа стало то, что в нём не было ни одной буквы </a:t>
            </a:r>
            <a:r>
              <a:rPr lang="ru-RU" dirty="0" err="1" smtClean="0">
                <a:latin typeface="Segoe Script" pitchFamily="34" charset="0"/>
              </a:rPr>
              <a:t>e</a:t>
            </a:r>
            <a:r>
              <a:rPr lang="ru-RU" dirty="0" smtClean="0">
                <a:latin typeface="Segoe Script" pitchFamily="34" charset="0"/>
              </a:rPr>
              <a:t> — самой употребляемой буквы во французском языке. По такому же принципу — без буквы </a:t>
            </a:r>
            <a:r>
              <a:rPr lang="ru-RU" dirty="0" err="1" smtClean="0">
                <a:latin typeface="Segoe Script" pitchFamily="34" charset="0"/>
              </a:rPr>
              <a:t>e</a:t>
            </a:r>
            <a:r>
              <a:rPr lang="ru-RU" dirty="0" smtClean="0">
                <a:latin typeface="Segoe Script" pitchFamily="34" charset="0"/>
              </a:rPr>
              <a:t> — книга была переведена на английский, немецкий и итальянский языки. В 2005 году роман вышел на русском в переводе Валерия Кислова под названием «</a:t>
            </a:r>
            <a:r>
              <a:rPr lang="ru-RU" dirty="0" err="1" smtClean="0">
                <a:latin typeface="Segoe Script" pitchFamily="34" charset="0"/>
              </a:rPr>
              <a:t>Исчезание</a:t>
            </a:r>
            <a:r>
              <a:rPr lang="ru-RU" dirty="0" smtClean="0">
                <a:latin typeface="Segoe Script" pitchFamily="34" charset="0"/>
              </a:rPr>
              <a:t>». В этом варианте нельзя встретить букву о, так как именно она является самой частой в русском языке.</a:t>
            </a:r>
            <a:endParaRPr lang="ru-RU" dirty="0">
              <a:latin typeface="Segoe Script" pitchFamily="34" charset="0"/>
            </a:endParaRPr>
          </a:p>
        </p:txBody>
      </p:sp>
      <p:pic>
        <p:nvPicPr>
          <p:cNvPr id="3074" name="Picture 2" descr="C:\Users\Катя\Desktop\88880_bi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857232"/>
            <a:ext cx="3286148" cy="526605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00496" y="642918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Сколько есть существительных русского происхождения, начинающихся с буквы «а»?</a:t>
            </a:r>
          </a:p>
          <a:p>
            <a:r>
              <a:rPr lang="ru-RU" dirty="0" smtClean="0">
                <a:latin typeface="Segoe Script" pitchFamily="34" charset="0"/>
              </a:rPr>
              <a:t>Почти все слова русского языка, начинающиеся с буквы «а», — заимствованные. Существительных русского происхождения на «а» в современной речи очень мало — это слова «азбука», «аз» и «авось».</a:t>
            </a:r>
            <a:endParaRPr lang="ru-RU" dirty="0">
              <a:latin typeface="Segoe Script" pitchFamily="34" charset="0"/>
            </a:endParaRPr>
          </a:p>
        </p:txBody>
      </p:sp>
      <p:pic>
        <p:nvPicPr>
          <p:cNvPr id="1026" name="Picture 2" descr="C:\Users\Катя\Desktop\post-3-131590421147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571480"/>
            <a:ext cx="3048000" cy="38957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4" name="Picture 2" descr="C:\Users\Катя\Desktop\ar12166024495597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29323" y="4071942"/>
            <a:ext cx="1666844" cy="207170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571480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Откуда произошло слово зонт?</a:t>
            </a:r>
          </a:p>
          <a:p>
            <a:r>
              <a:rPr lang="ru-RU" dirty="0" smtClean="0">
                <a:latin typeface="Segoe Script" pitchFamily="34" charset="0"/>
              </a:rPr>
              <a:t>Слово «зонтик» появилось в русском языке из голландского именно в таком виде. Уже потом оно было воспринято в народе как уменьшительно-ласкательное, и для больших зонтиков стали употреблять слово «зонт».</a:t>
            </a:r>
            <a:endParaRPr lang="ru-RU" dirty="0">
              <a:latin typeface="Segoe Script" pitchFamily="34" charset="0"/>
            </a:endParaRPr>
          </a:p>
        </p:txBody>
      </p:sp>
      <p:pic>
        <p:nvPicPr>
          <p:cNvPr id="2050" name="Picture 2" descr="C:\Users\Катя\Desktop\6bb1b9a4c273dbdd2831ae6c1d189e5a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3502553"/>
            <a:ext cx="2214578" cy="2474389"/>
          </a:xfrm>
          <a:prstGeom prst="rect">
            <a:avLst/>
          </a:prstGeom>
          <a:noFill/>
        </p:spPr>
      </p:pic>
      <p:pic>
        <p:nvPicPr>
          <p:cNvPr id="2051" name="Picture 3" descr="C:\Users\Катя\Desktop\92fd5916771c87d51423283ed3b6af5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29322" y="500042"/>
            <a:ext cx="2690808" cy="2690808"/>
          </a:xfrm>
          <a:prstGeom prst="rect">
            <a:avLst/>
          </a:prstGeom>
          <a:noFill/>
        </p:spPr>
      </p:pic>
      <p:pic>
        <p:nvPicPr>
          <p:cNvPr id="2052" name="Picture 4" descr="C:\Users\Катя\Desktop\umbrella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6314" y="3929066"/>
            <a:ext cx="2270116" cy="208769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642918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Какие два несвязанных между собой слова происходят от слова «выдох» по-французски?</a:t>
            </a:r>
          </a:p>
          <a:p>
            <a:r>
              <a:rPr lang="ru-RU" dirty="0" smtClean="0">
                <a:latin typeface="Segoe Script" pitchFamily="34" charset="0"/>
              </a:rPr>
              <a:t>Слова суфле и суфлёр имеют мало общего по значению, но происходят оба от французского «</a:t>
            </a:r>
            <a:r>
              <a:rPr lang="ru-RU" dirty="0" err="1" smtClean="0">
                <a:latin typeface="Segoe Script" pitchFamily="34" charset="0"/>
              </a:rPr>
              <a:t>souffle</a:t>
            </a:r>
            <a:r>
              <a:rPr lang="ru-RU" dirty="0" smtClean="0">
                <a:latin typeface="Segoe Script" pitchFamily="34" charset="0"/>
              </a:rPr>
              <a:t>» (выдох, дуновение). Суфле названо так потому, что оно лёгкое и воздушное, а суфлёр — потому что он должен подсказывать актёрам очень тихо.</a:t>
            </a:r>
            <a:endParaRPr lang="ru-RU" dirty="0">
              <a:latin typeface="Segoe Script" pitchFamily="34" charset="0"/>
            </a:endParaRPr>
          </a:p>
        </p:txBody>
      </p:sp>
      <p:pic>
        <p:nvPicPr>
          <p:cNvPr id="4098" name="Picture 2" descr="C:\Users\Катя\Desktop\th_441a4bb261fcd21762ef981b45872c2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8" y="928671"/>
            <a:ext cx="3146634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9" name="Picture 3" descr="C:\Users\Катя\Desktop\prompter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66" y="4143380"/>
            <a:ext cx="3571900" cy="2121709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51</TotalTime>
  <Words>538</Words>
  <Application>Microsoft Office PowerPoint</Application>
  <PresentationFormat>Экран (4:3)</PresentationFormat>
  <Paragraphs>16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Аспект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Катя</dc:creator>
  <cp:lastModifiedBy>Dronova</cp:lastModifiedBy>
  <cp:revision>10</cp:revision>
  <dcterms:created xsi:type="dcterms:W3CDTF">2011-11-29T14:26:04Z</dcterms:created>
  <dcterms:modified xsi:type="dcterms:W3CDTF">2018-01-19T09:50:25Z</dcterms:modified>
</cp:coreProperties>
</file>