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306" r:id="rId2"/>
    <p:sldId id="256" r:id="rId3"/>
    <p:sldId id="258" r:id="rId4"/>
    <p:sldId id="259" r:id="rId5"/>
    <p:sldId id="265" r:id="rId6"/>
    <p:sldId id="260" r:id="rId7"/>
    <p:sldId id="261" r:id="rId8"/>
    <p:sldId id="262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8" r:id="rId17"/>
    <p:sldId id="284" r:id="rId18"/>
    <p:sldId id="285" r:id="rId19"/>
    <p:sldId id="286" r:id="rId20"/>
    <p:sldId id="289" r:id="rId21"/>
    <p:sldId id="290" r:id="rId22"/>
    <p:sldId id="291" r:id="rId23"/>
    <p:sldId id="292" r:id="rId24"/>
    <p:sldId id="293" r:id="rId25"/>
    <p:sldId id="294" r:id="rId26"/>
    <p:sldId id="302" r:id="rId27"/>
    <p:sldId id="295" r:id="rId28"/>
    <p:sldId id="267" r:id="rId29"/>
    <p:sldId id="268" r:id="rId30"/>
    <p:sldId id="269" r:id="rId31"/>
    <p:sldId id="270" r:id="rId32"/>
    <p:sldId id="271" r:id="rId33"/>
    <p:sldId id="272" r:id="rId34"/>
    <p:sldId id="296" r:id="rId35"/>
    <p:sldId id="297" r:id="rId36"/>
    <p:sldId id="273" r:id="rId37"/>
    <p:sldId id="274" r:id="rId38"/>
    <p:sldId id="275" r:id="rId39"/>
    <p:sldId id="299" r:id="rId40"/>
    <p:sldId id="303" r:id="rId41"/>
    <p:sldId id="301" r:id="rId42"/>
    <p:sldId id="304" r:id="rId43"/>
    <p:sldId id="305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9" autoAdjust="0"/>
    <p:restoredTop sz="94671" autoAdjust="0"/>
  </p:normalViewPr>
  <p:slideViewPr>
    <p:cSldViewPr>
      <p:cViewPr>
        <p:scale>
          <a:sx n="100" d="100"/>
          <a:sy n="100" d="100"/>
        </p:scale>
        <p:origin x="-4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600" dirty="0" smtClean="0"/>
              <a:t>Вода</a:t>
            </a:r>
            <a:endParaRPr lang="ru-RU" sz="3600" dirty="0"/>
          </a:p>
        </c:rich>
      </c:tx>
      <c:layout>
        <c:manualLayout>
          <c:xMode val="edge"/>
          <c:yMode val="edge"/>
          <c:x val="0.6967958007320816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5328301108698087"/>
          <c:y val="0.19897284669534743"/>
          <c:w val="0.49343397782603821"/>
          <c:h val="0.801027153304652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30450358330478178"/>
                  <c:y val="-6.9265579165772334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солёная</a:t>
                    </a:r>
                    <a:endParaRPr lang="ru-RU" sz="1800" dirty="0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4257851296962137"/>
                  <c:y val="1.2912128932314273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пресная</a:t>
                    </a:r>
                    <a:endParaRPr lang="ru-RU" sz="1600" dirty="0"/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9A411C-D1D2-4FBD-BFDB-1FBD13F37D13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E6B002-F4BF-4128-A480-4A3895B41CB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38.jpeg"/><Relationship Id="rId3" Type="http://schemas.openxmlformats.org/officeDocument/2006/relationships/image" Target="../media/image30.jpeg"/><Relationship Id="rId7" Type="http://schemas.openxmlformats.org/officeDocument/2006/relationships/image" Target="../media/image22.jpeg"/><Relationship Id="rId12" Type="http://schemas.openxmlformats.org/officeDocument/2006/relationships/image" Target="../media/image3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6.jpeg"/><Relationship Id="rId5" Type="http://schemas.openxmlformats.org/officeDocument/2006/relationships/image" Target="../media/image32.jpeg"/><Relationship Id="rId10" Type="http://schemas.openxmlformats.org/officeDocument/2006/relationships/image" Target="../media/image35.jpeg"/><Relationship Id="rId4" Type="http://schemas.openxmlformats.org/officeDocument/2006/relationships/image" Target="../media/image31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hyperlink" Target="http://ru.wikipedia.org/w/index.php?title=%D0%A4%D0%B0%D0%B9%D0%BB:PressurizedWaterReactor_ru.gif&amp;filetimestamp=2008041318445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image" Target="../media/image101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12" Type="http://schemas.openxmlformats.org/officeDocument/2006/relationships/image" Target="../media/image100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7772400" cy="1362456"/>
          </a:xfrm>
        </p:spPr>
        <p:txBody>
          <a:bodyPr/>
          <a:lstStyle/>
          <a:p>
            <a:r>
              <a:rPr lang="ru-RU" sz="7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Бесценная вода</a:t>
            </a:r>
            <a:br>
              <a:rPr lang="ru-RU" sz="7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8290120" cy="2452528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Презентация к уроку окружающего мира </a:t>
            </a:r>
          </a:p>
          <a:p>
            <a:r>
              <a:rPr lang="ru-RU" sz="3200" dirty="0" smtClean="0"/>
              <a:t>по теме «Вода в природе», 3 класс.</a:t>
            </a:r>
          </a:p>
          <a:p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dirty="0" smtClean="0"/>
              <a:t>Выполнила: </a:t>
            </a:r>
            <a:r>
              <a:rPr lang="ru-RU" sz="2600" i="1" dirty="0" err="1" smtClean="0"/>
              <a:t>Крайнюкова</a:t>
            </a:r>
            <a:r>
              <a:rPr lang="ru-RU" sz="2600" i="1" dirty="0" smtClean="0"/>
              <a:t> Ирина Владимировна</a:t>
            </a:r>
            <a:r>
              <a:rPr lang="ru-RU" dirty="0" smtClean="0"/>
              <a:t>, учитель начальных классов первой квалификационной категории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45170" y="5949280"/>
            <a:ext cx="1569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2017 г.</a:t>
            </a:r>
          </a:p>
          <a:p>
            <a:r>
              <a:rPr lang="ru-RU" dirty="0" smtClean="0"/>
              <a:t>Новокузнецк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53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63342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dirty="0" smtClean="0"/>
              <a:t>Пластилиновая мисочка - плавает</a:t>
            </a:r>
          </a:p>
        </p:txBody>
      </p:sp>
      <p:pic>
        <p:nvPicPr>
          <p:cNvPr id="16387" name="Содержимое 4" descr="DSC0082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16388" name="Содержимое 5" descr="DSC00822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err="1" smtClean="0"/>
              <a:t>Когезия</a:t>
            </a:r>
            <a:r>
              <a:rPr lang="ru-RU" sz="4000" dirty="0" smtClean="0"/>
              <a:t> – поверхностное натяжение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r>
              <a:rPr lang="ru-RU" dirty="0" smtClean="0"/>
              <a:t>Скрепка плавает</a:t>
            </a:r>
          </a:p>
        </p:txBody>
      </p:sp>
      <p:sp>
        <p:nvSpPr>
          <p:cNvPr id="17412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r>
              <a:rPr lang="ru-RU" dirty="0" smtClean="0"/>
              <a:t>Водомерка плавает</a:t>
            </a:r>
          </a:p>
        </p:txBody>
      </p:sp>
      <p:pic>
        <p:nvPicPr>
          <p:cNvPr id="17413" name="Содержимое 6" descr="9W00OCAU7I0LKCACEVBVGCAYRS2AJCA0KDIG7CA79VR1VCAYCHLCXCAMOOCC8CAR57C5YCA7JJE11CAVYVPBLCAWS3ZC5CAGH3603CAR565JZCALODNZZCALM1Y23CANBMET5CAJ0HI8NCAA6AXDZCAT4EM4R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8150" y="2928938"/>
            <a:ext cx="3957638" cy="2928937"/>
          </a:xfrm>
        </p:spPr>
      </p:pic>
      <p:pic>
        <p:nvPicPr>
          <p:cNvPr id="8" name="Рисунок 8" descr="5Z2XZCA0XCBKJCAUEQNFPCAWGDL51CAWT1UT4CAZKLRZGCA5SBFWOCA24LS4PCAHFZF14CAPCKLLGCAWZJVTKCAW3ZPSLCAXCYOFHCAMOQUQCCA534B83CAN4QCSOCA38W9PFCA2WHTMICAUDIBS4CA7X5F8W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2928934"/>
            <a:ext cx="4041775" cy="295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Поверхностное натяжение делает каплю полусферой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r>
              <a:rPr lang="ru-RU" sz="1600" dirty="0" smtClean="0"/>
              <a:t>К перу капля не прилипает, а скатывается,</a:t>
            </a:r>
            <a:r>
              <a:rPr lang="ru-RU" dirty="0" smtClean="0"/>
              <a:t> </a:t>
            </a:r>
            <a:r>
              <a:rPr lang="ru-RU" sz="1600" dirty="0" smtClean="0"/>
              <a:t>чтобы птица не намокла</a:t>
            </a:r>
            <a:endParaRPr lang="ru-RU" dirty="0" smtClean="0"/>
          </a:p>
        </p:txBody>
      </p:sp>
      <p:sp>
        <p:nvSpPr>
          <p:cNvPr id="18436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1857364"/>
            <a:ext cx="4043363" cy="85725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       Капля                            Капля со           </a:t>
            </a:r>
          </a:p>
          <a:p>
            <a:pPr algn="r"/>
            <a:r>
              <a:rPr lang="ru-RU" sz="1600" dirty="0" smtClean="0"/>
              <a:t>                                             средством для                     мытья     посуды</a:t>
            </a:r>
          </a:p>
        </p:txBody>
      </p:sp>
      <p:pic>
        <p:nvPicPr>
          <p:cNvPr id="18437" name="Содержимое 6" descr="0TE6BCAB2J0YRCAGZ2ZEGCAXQ2CUBCAWYZ3USCALXUBO8CAC1GUX1CABOS69ZCAD4XQ91CALLZ3EACAWLMNYKCA7YVVW2CA784XQQCAX0R4IQCA1MXEAKCAL16UKDCA8JN4Q5CANH8A8YCAKC6SDECAADTYA3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850" y="2643188"/>
            <a:ext cx="4030663" cy="3714750"/>
          </a:xfrm>
        </p:spPr>
      </p:pic>
      <p:pic>
        <p:nvPicPr>
          <p:cNvPr id="18438" name="Содержимое 7" descr="Ris_5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2857496"/>
            <a:ext cx="3844925" cy="1500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Зеркало на сухой поверхности поднимается легко</a:t>
            </a:r>
          </a:p>
        </p:txBody>
      </p:sp>
      <p:pic>
        <p:nvPicPr>
          <p:cNvPr id="19459" name="Содержимое 4" descr="DSC00823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19460" name="Содержимое 5" descr="DSC00824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На мокрую поверхность зеркало прилипло</a:t>
            </a:r>
          </a:p>
        </p:txBody>
      </p:sp>
      <p:pic>
        <p:nvPicPr>
          <p:cNvPr id="20483" name="Содержимое 4" descr="DSC00826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0484" name="Содержимое 5" descr="DSC00827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Вода течёт, растекается, и прилипает к полотенцу – оно становится мокрым</a:t>
            </a:r>
          </a:p>
        </p:txBody>
      </p:sp>
      <p:pic>
        <p:nvPicPr>
          <p:cNvPr id="21507" name="Содержимое 4" descr="DSC00829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1508" name="Содержимое 5" descr="DSC00830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285727"/>
          <a:ext cx="7786741" cy="6516898"/>
        </p:xfrm>
        <a:graphic>
          <a:graphicData uri="http://schemas.openxmlformats.org/drawingml/2006/table">
            <a:tbl>
              <a:tblPr/>
              <a:tblGrid>
                <a:gridCol w="3892963"/>
                <a:gridCol w="3893778"/>
              </a:tblGrid>
              <a:tr h="34963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ahoma"/>
                          <a:ea typeface="Calibri"/>
                          <a:cs typeface="Times New Roman"/>
                        </a:rPr>
                        <a:t>Проведённые опыты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ahoma"/>
                          <a:ea typeface="Calibri"/>
                          <a:cs typeface="Times New Roman"/>
                        </a:rPr>
                        <a:t>Полученные результаты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729">
                <a:tc>
                  <a:txBody>
                    <a:bodyPr/>
                    <a:lstStyle/>
                    <a:p>
                      <a:pPr marL="428625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  <a:tabLst>
                          <a:tab pos="85725" algn="l"/>
                          <a:tab pos="361950" algn="l"/>
                        </a:tabLs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ahoma"/>
                        </a:rPr>
                        <a:t>Наблюдение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ahoma"/>
                        </a:rPr>
                        <a:t>«Вода в стакане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ahoma"/>
                        </a:rPr>
                        <a:t>».</a:t>
                      </a:r>
                    </a:p>
                    <a:p>
                      <a:pPr marL="428625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  <a:tabLst>
                          <a:tab pos="85725" algn="l"/>
                          <a:tab pos="361950" algn="l"/>
                        </a:tabLs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  <a:cs typeface="Tahoma"/>
                        </a:rPr>
                        <a:t>Вывод: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вода не имеет цвета, запаха и вкуса.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22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aho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ahoma"/>
                        </a:rPr>
                        <a:t> 2. Опыт «Переливание воды»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sng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Вывод: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течёт, занимает форму того, в чём находится, на ровной поверхности вода растекается и получается лужа, значит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она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имеет своей формы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прилипает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поверхности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Адгезия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82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ahom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3. Опыт «Вода и пластилин»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  <a:cs typeface="Tahoma"/>
                        </a:rPr>
                        <a:t>Вывод: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вода может удерживать пластилин, если изменить его форму.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664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4. Опыт «Капля и средство для мытья посуды»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u="sng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Вывод: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капля имеет форму полусферы, а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средство для мытья посуды меняет форму капли.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900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5. Опыт «Плавающая скрепка»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  <a:cs typeface="Tahoma"/>
                        </a:rPr>
                        <a:t>Вывод: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ahoma"/>
                        </a:rPr>
                        <a:t>на поверхности воды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 есть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ahoma"/>
                        </a:rPr>
                        <a:t>тонкая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ahoma"/>
                        </a:rPr>
                        <a:t>плёночка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, которая удерживает лёгкий предмет, а жидкость для мытья посуды её разрушает.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Когезия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69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ahoma"/>
                        </a:rPr>
                        <a:t>6. Опыт «Клейкая вода»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Calibri"/>
                          <a:cs typeface="Tahoma"/>
                        </a:rPr>
                        <a:t>Вывод: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ahoma"/>
                        </a:rPr>
                        <a:t>вода может склеивать поверхности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ahoma"/>
                        </a:rPr>
                        <a:t>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ahoma"/>
                        </a:rPr>
                        <a:t>Адгезия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79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Имеющиеся знания</a:t>
                      </a: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ода растворяет некоторые вещества (сахар, соль, соду), а с жиром и маслом она «не дружит».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964" marR="359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Содержимое 4" descr="DSC008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28662" y="1357298"/>
            <a:ext cx="1209684" cy="907263"/>
          </a:xfrm>
          <a:prstGeom prst="rect">
            <a:avLst/>
          </a:prstGeom>
        </p:spPr>
      </p:pic>
      <p:pic>
        <p:nvPicPr>
          <p:cNvPr id="5" name="Рисунок 4" descr="CUJW2CARCU3S0CAEDK8MWCAW4XLUFCA1JMRQHCAV1NBN2CAAAGL8NCAX0N33CCASGFEQSCASE2PCSCAXTQ7TSCABJBHJ9CAJS99A8CAB2FHH9CACQ29WICA23DX4PCAWDAR9OCAT558ZSCAID56BVCAA8YUF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642918"/>
            <a:ext cx="680086" cy="428628"/>
          </a:xfrm>
          <a:prstGeom prst="rect">
            <a:avLst/>
          </a:prstGeom>
        </p:spPr>
      </p:pic>
      <p:pic>
        <p:nvPicPr>
          <p:cNvPr id="6" name="Содержимое 5" descr="DSC008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357422" y="1357298"/>
            <a:ext cx="1238260" cy="928695"/>
          </a:xfrm>
          <a:prstGeom prst="rect">
            <a:avLst/>
          </a:prstGeom>
        </p:spPr>
      </p:pic>
      <p:pic>
        <p:nvPicPr>
          <p:cNvPr id="7" name="Picture 3" descr="C:\Users\Евген\Desktop\Ник. раб\DSC008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714620"/>
            <a:ext cx="47462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4" descr="DSC0082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643306" y="2714620"/>
            <a:ext cx="596896" cy="447672"/>
          </a:xfrm>
          <a:prstGeom prst="rect">
            <a:avLst/>
          </a:prstGeom>
        </p:spPr>
      </p:pic>
      <p:pic>
        <p:nvPicPr>
          <p:cNvPr id="9" name="Содержимое 7" descr="Ris_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857356" y="3429000"/>
            <a:ext cx="1273157" cy="496752"/>
          </a:xfrm>
          <a:prstGeom prst="rect">
            <a:avLst/>
          </a:prstGeom>
        </p:spPr>
      </p:pic>
      <p:pic>
        <p:nvPicPr>
          <p:cNvPr id="10" name="Содержимое 6" descr="9W00OCAU7I0LKCACEVBVGCAYRS2AJCA0KDIG7CA79VR1VCAYCHLCXCAMOOCC8CAR57C5YCA7JJE11CAVYVPBLCAWS3ZC5CAGH3603CAR565JZCALODNZZCALM1Y23CANBMET5CAJ0HI8NCAA6AXDZCAT4EM4R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000232" y="4214818"/>
            <a:ext cx="1351393" cy="1000128"/>
          </a:xfrm>
          <a:prstGeom prst="rect">
            <a:avLst/>
          </a:prstGeom>
        </p:spPr>
      </p:pic>
      <p:pic>
        <p:nvPicPr>
          <p:cNvPr id="11" name="Содержимое 4" descr="DSC0082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57224" y="5500702"/>
            <a:ext cx="714380" cy="535785"/>
          </a:xfrm>
          <a:prstGeom prst="rect">
            <a:avLst/>
          </a:prstGeom>
        </p:spPr>
      </p:pic>
      <p:pic>
        <p:nvPicPr>
          <p:cNvPr id="12" name="Содержимое 5" descr="DSC00824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1643042" y="5500702"/>
            <a:ext cx="714380" cy="535786"/>
          </a:xfrm>
          <a:prstGeom prst="rect">
            <a:avLst/>
          </a:prstGeom>
        </p:spPr>
      </p:pic>
      <p:pic>
        <p:nvPicPr>
          <p:cNvPr id="13" name="Содержимое 4" descr="DSC00826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2428860" y="5500702"/>
            <a:ext cx="714380" cy="535786"/>
          </a:xfrm>
          <a:prstGeom prst="rect">
            <a:avLst/>
          </a:prstGeom>
        </p:spPr>
      </p:pic>
      <p:pic>
        <p:nvPicPr>
          <p:cNvPr id="14" name="Содержимое 5" descr="DSC00827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3214678" y="5500701"/>
            <a:ext cx="714380" cy="535786"/>
          </a:xfrm>
          <a:prstGeom prst="rect">
            <a:avLst/>
          </a:prstGeom>
        </p:spPr>
      </p:pic>
      <p:pic>
        <p:nvPicPr>
          <p:cNvPr id="15" name="Рисунок 14" descr="чай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71736" y="6138149"/>
            <a:ext cx="631062" cy="582518"/>
          </a:xfrm>
          <a:prstGeom prst="rect">
            <a:avLst/>
          </a:prstGeom>
        </p:spPr>
      </p:pic>
      <p:pic>
        <p:nvPicPr>
          <p:cNvPr id="16" name="Рисунок 15" descr="жир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00430" y="6072206"/>
            <a:ext cx="858329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Пар появляется при нагревании (чем горячее вода, тем больше пара)</a:t>
            </a:r>
          </a:p>
        </p:txBody>
      </p:sp>
      <p:pic>
        <p:nvPicPr>
          <p:cNvPr id="22531" name="Содержимое 4" descr="DSC0083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2532" name="Содержимое 5" descr="DSC0083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Пар влажный, прилипает к поверхности (конденсируется)</a:t>
            </a:r>
          </a:p>
        </p:txBody>
      </p:sp>
      <p:pic>
        <p:nvPicPr>
          <p:cNvPr id="23555" name="Содержимое 4" descr="DSC0083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3556" name="Содержимое 5" descr="DSC00837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/>
              <a:t>Пар горячий и мокрый</a:t>
            </a:r>
          </a:p>
        </p:txBody>
      </p:sp>
      <p:pic>
        <p:nvPicPr>
          <p:cNvPr id="24579" name="Содержимое 5" descr="DSC00839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  <p:pic>
        <p:nvPicPr>
          <p:cNvPr id="24580" name="Содержимое 7" descr="DSC00833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Бесценная</a:t>
            </a:r>
            <a:br>
              <a:rPr lang="ru-RU" dirty="0"/>
            </a:br>
            <a:r>
              <a:rPr lang="ru-RU" dirty="0"/>
              <a:t>вода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428868"/>
            <a:ext cx="5214974" cy="40719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ФОТО 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428868"/>
            <a:ext cx="5286412" cy="407196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571612"/>
          <a:ext cx="7429552" cy="3263611"/>
        </p:xfrm>
        <a:graphic>
          <a:graphicData uri="http://schemas.openxmlformats.org/drawingml/2006/table">
            <a:tbl>
              <a:tblPr/>
              <a:tblGrid>
                <a:gridCol w="3714388"/>
                <a:gridCol w="3715164"/>
              </a:tblGrid>
              <a:tr h="618213">
                <a:tc>
                  <a:txBody>
                    <a:bodyPr/>
                    <a:lstStyle/>
                    <a:p>
                      <a:pPr marL="457200" algn="ctr"/>
                      <a:r>
                        <a:rPr lang="ru-RU" sz="2000" b="1" dirty="0">
                          <a:latin typeface="Calibri"/>
                          <a:cs typeface="Tahoma"/>
                        </a:rPr>
                        <a:t>Проведённые опыты</a:t>
                      </a: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2000" b="1" dirty="0">
                          <a:latin typeface="Calibri"/>
                          <a:cs typeface="Tahoma"/>
                        </a:rPr>
                        <a:t>Полученные результаты</a:t>
                      </a: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0998">
                <a:tc>
                  <a:txBody>
                    <a:bodyPr/>
                    <a:lstStyle/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Calibri"/>
                          <a:cs typeface="Times New Roman"/>
                        </a:rPr>
                        <a:t>Наблюдаем за паром.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2000" u="sng" dirty="0">
                          <a:latin typeface="Calibri"/>
                          <a:cs typeface="Times New Roman"/>
                        </a:rPr>
                        <a:t>Вывод:</a:t>
                      </a:r>
                      <a:r>
                        <a:rPr lang="ru-RU" sz="2000" dirty="0">
                          <a:latin typeface="Calibri"/>
                          <a:cs typeface="Times New Roman"/>
                        </a:rPr>
                        <a:t> пар лёгкий, горячий, не имеет запаха, сильный  и такой же прилипчивый как вода, появляется при повышении температуры.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499">
                <a:tc>
                  <a:txBody>
                    <a:bodyPr/>
                    <a:lstStyle/>
                    <a:p>
                      <a:pPr marL="342900" lvl="0" indent="-342900" algn="just">
                        <a:buFont typeface="+mj-lt"/>
                        <a:buNone/>
                      </a:pPr>
                      <a:r>
                        <a:rPr lang="ru-RU" sz="2000" dirty="0" smtClean="0">
                          <a:latin typeface="Calibri"/>
                          <a:cs typeface="Times New Roman"/>
                        </a:rPr>
                        <a:t>2.  Опыт </a:t>
                      </a:r>
                      <a:r>
                        <a:rPr lang="ru-RU" sz="2000" dirty="0">
                          <a:latin typeface="Calibri"/>
                          <a:cs typeface="Times New Roman"/>
                        </a:rPr>
                        <a:t>«Влажная бумага»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/>
                      <a:r>
                        <a:rPr lang="ru-RU" sz="2000" u="sng" dirty="0">
                          <a:latin typeface="Calibri"/>
                          <a:cs typeface="Times New Roman"/>
                        </a:rPr>
                        <a:t>Вывод: </a:t>
                      </a:r>
                      <a:r>
                        <a:rPr lang="ru-RU" sz="2000" dirty="0">
                          <a:latin typeface="Calibri"/>
                          <a:cs typeface="Times New Roman"/>
                        </a:rPr>
                        <a:t>пар мокрый и легко снова превращается в жидкость.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Содержимое 4" descr="DSC0083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14348" y="2500306"/>
            <a:ext cx="952507" cy="714380"/>
          </a:xfrm>
          <a:prstGeom prst="rect">
            <a:avLst/>
          </a:prstGeom>
        </p:spPr>
      </p:pic>
      <p:pic>
        <p:nvPicPr>
          <p:cNvPr id="4" name="Содержимое 7" descr="DSC0083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85918" y="2500306"/>
            <a:ext cx="977899" cy="733424"/>
          </a:xfrm>
          <a:prstGeom prst="rect">
            <a:avLst/>
          </a:prstGeom>
        </p:spPr>
      </p:pic>
      <p:pic>
        <p:nvPicPr>
          <p:cNvPr id="5" name="Содержимое 5" descr="DSC0083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857488" y="2500306"/>
            <a:ext cx="1000132" cy="750099"/>
          </a:xfrm>
          <a:prstGeom prst="rect">
            <a:avLst/>
          </a:prstGeom>
        </p:spPr>
      </p:pic>
      <p:pic>
        <p:nvPicPr>
          <p:cNvPr id="6" name="Содержимое 5" descr="DSC0083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785918" y="3286124"/>
            <a:ext cx="952507" cy="571504"/>
          </a:xfrm>
          <a:prstGeom prst="rect">
            <a:avLst/>
          </a:prstGeom>
        </p:spPr>
      </p:pic>
      <p:pic>
        <p:nvPicPr>
          <p:cNvPr id="7" name="Содержимое 5" descr="DSC0083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4214818"/>
            <a:ext cx="857255" cy="642942"/>
          </a:xfrm>
          <a:prstGeom prst="rect">
            <a:avLst/>
          </a:prstGeom>
        </p:spPr>
      </p:pic>
      <p:pic>
        <p:nvPicPr>
          <p:cNvPr id="8" name="Содержимое 4" descr="DSC0083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1071538" y="4214818"/>
            <a:ext cx="852494" cy="639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Замерзает вода медленно, образуя на поверхности ледяную корочку</a:t>
            </a:r>
          </a:p>
        </p:txBody>
      </p:sp>
      <p:pic>
        <p:nvPicPr>
          <p:cNvPr id="25603" name="Содержимое 4" descr="DSC008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5604" name="Содержимое 5" descr="DSC0084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/>
              <a:t>Ледяная корочка сверху</a:t>
            </a:r>
          </a:p>
        </p:txBody>
      </p:sp>
      <p:pic>
        <p:nvPicPr>
          <p:cNvPr id="26627" name="Содержимое 4" descr="DSC0084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6628" name="Содержимое 5" descr="DSC00843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/>
              <a:t>Ледяная корочка не даёт воде выливаться</a:t>
            </a:r>
          </a:p>
        </p:txBody>
      </p:sp>
      <p:pic>
        <p:nvPicPr>
          <p:cNvPr id="27651" name="Содержимое 4" descr="DSC00844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7652" name="Содержимое 5" descr="DSC0084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Полностью замёрзшая вода – прилипла к стаканчику</a:t>
            </a:r>
          </a:p>
        </p:txBody>
      </p:sp>
      <p:pic>
        <p:nvPicPr>
          <p:cNvPr id="28675" name="Содержимое 4" descr="DSC00847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8676" name="Содержимое 5" descr="DSC0084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/>
              <a:t>Лёд занимает больше места, чем вода</a:t>
            </a:r>
          </a:p>
        </p:txBody>
      </p:sp>
      <p:pic>
        <p:nvPicPr>
          <p:cNvPr id="29699" name="Содержимое 4" descr="DSC00849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624138"/>
            <a:ext cx="4038600" cy="3028950"/>
          </a:xfrm>
        </p:spPr>
      </p:pic>
      <p:pic>
        <p:nvPicPr>
          <p:cNvPr id="29700" name="Содержимое 5" descr="DSC00850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Опыт «Приклеивание монетки»</a:t>
            </a:r>
            <a:endParaRPr lang="ru-RU" sz="2800" dirty="0"/>
          </a:p>
        </p:txBody>
      </p:sp>
      <p:pic>
        <p:nvPicPr>
          <p:cNvPr id="4" name="Содержимое 3" descr="dscn3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928802"/>
            <a:ext cx="4929222" cy="4714908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857232"/>
          <a:ext cx="8001055" cy="5287628"/>
        </p:xfrm>
        <a:graphic>
          <a:graphicData uri="http://schemas.openxmlformats.org/drawingml/2006/table">
            <a:tbl>
              <a:tblPr/>
              <a:tblGrid>
                <a:gridCol w="4000110"/>
                <a:gridCol w="4000945"/>
              </a:tblGrid>
              <a:tr h="4286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ahoma"/>
                        </a:rPr>
                        <a:t>Проведённые опыты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ahoma"/>
                        </a:rPr>
                        <a:t>Полученные результаты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1. Опыт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«Как замерзает вода»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u="sng" dirty="0">
                          <a:latin typeface="Times New Roman"/>
                          <a:ea typeface="Times New Roman"/>
                          <a:cs typeface="Times New Roman"/>
                        </a:rPr>
                        <a:t>Вывод: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замерзает лёд медленно, начиная с поверхности, он хрупкий, но твёрдый, хорошо прилипает к поверхности, занимает больше места, чем в жидком виде, тает в тепле, образовывая водяную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плёночку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71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2. Наблюдение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за таянием льда.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u="sng" dirty="0">
                          <a:latin typeface="Times New Roman"/>
                          <a:ea typeface="Times New Roman"/>
                          <a:cs typeface="Times New Roman"/>
                        </a:rPr>
                        <a:t>Вывод: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тает лёд медленно по поверхности, когда он тает, то становиться более прозрачным и при этом образуется </a:t>
                      </a:r>
                      <a:r>
                        <a:rPr lang="ru-RU" sz="1600" b="1" u="sng" dirty="0">
                          <a:latin typeface="Times New Roman"/>
                          <a:ea typeface="Times New Roman"/>
                          <a:cs typeface="Times New Roman"/>
                        </a:rPr>
                        <a:t>конденсат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а также он легче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воды, потому что плавает.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8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3. Опыт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«Приклеивание монетки»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u="sng" dirty="0">
                          <a:latin typeface="Times New Roman"/>
                          <a:ea typeface="Times New Roman"/>
                          <a:cs typeface="Times New Roman"/>
                        </a:rPr>
                        <a:t>Вывод: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лёд может приклеивать к себе предметы, может подтаивать при надавливании, изо льда можно строить.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Содержимое 5" descr="DSC0084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571612"/>
            <a:ext cx="1000132" cy="750099"/>
          </a:xfrm>
          <a:prstGeom prst="rect">
            <a:avLst/>
          </a:prstGeom>
        </p:spPr>
      </p:pic>
      <p:pic>
        <p:nvPicPr>
          <p:cNvPr id="4" name="Содержимое 5" descr="DSC0084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85918" y="1571612"/>
            <a:ext cx="1047757" cy="785818"/>
          </a:xfrm>
          <a:prstGeom prst="rect">
            <a:avLst/>
          </a:prstGeom>
        </p:spPr>
      </p:pic>
      <p:pic>
        <p:nvPicPr>
          <p:cNvPr id="5" name="Содержимое 5" descr="DSC0084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928926" y="1571612"/>
            <a:ext cx="1042966" cy="782225"/>
          </a:xfrm>
          <a:prstGeom prst="rect">
            <a:avLst/>
          </a:prstGeom>
        </p:spPr>
      </p:pic>
      <p:pic>
        <p:nvPicPr>
          <p:cNvPr id="6" name="Содержимое 4" descr="DSC0084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42910" y="2428868"/>
            <a:ext cx="1073149" cy="804862"/>
          </a:xfrm>
          <a:prstGeom prst="rect">
            <a:avLst/>
          </a:prstGeom>
        </p:spPr>
      </p:pic>
      <p:pic>
        <p:nvPicPr>
          <p:cNvPr id="7" name="Содержимое 3" descr="dscn3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7" y="5143512"/>
            <a:ext cx="970907" cy="928694"/>
          </a:xfrm>
          <a:prstGeom prst="rect">
            <a:avLst/>
          </a:prstGeom>
        </p:spPr>
      </p:pic>
      <p:pic>
        <p:nvPicPr>
          <p:cNvPr id="8" name="Рисунок 24" descr="59L0JCAWO7F8HCAYTMOX6CAKV5URPCAW2US70CA5EAV63CAAQIH1MCA1A12GYCAI6XDN9CAMPJX0MCA22LT28CAC9BKIOCAS30QWDCADF751BCA1KX9ZXCA7ZCFEECAXZE29MCARE1KZYCAT51IWVCAYH4MJ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3500438"/>
            <a:ext cx="114300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14348" y="857232"/>
            <a:ext cx="750099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Свойства  воды</a:t>
            </a:r>
            <a:endParaRPr lang="ru-RU" b="1" dirty="0"/>
          </a:p>
        </p:txBody>
      </p:sp>
      <p:sp>
        <p:nvSpPr>
          <p:cNvPr id="3" name="Стрелка вниз 2"/>
          <p:cNvSpPr/>
          <p:nvPr/>
        </p:nvSpPr>
        <p:spPr>
          <a:xfrm>
            <a:off x="7429520" y="1857364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2428860" y="2000240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214678" y="2000240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143372" y="2000240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857752" y="2000240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857224" y="1928802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643042" y="1928802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3786182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572000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5429256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2000232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1142976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928926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214414" y="4857760"/>
            <a:ext cx="738664" cy="126323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без запаха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928794" y="3357562"/>
            <a:ext cx="738664" cy="284789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 smtClean="0"/>
              <a:t>бесцветная, прозрачная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857488" y="4286256"/>
            <a:ext cx="1015663" cy="187570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 smtClean="0"/>
              <a:t>долго остывает </a:t>
            </a:r>
          </a:p>
          <a:p>
            <a:r>
              <a:rPr lang="ru-RU" b="1" dirty="0" smtClean="0"/>
              <a:t>и нагревается</a:t>
            </a:r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786182" y="4929198"/>
            <a:ext cx="738664" cy="120738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 smtClean="0"/>
              <a:t>текучесть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572000" y="4500570"/>
            <a:ext cx="738664" cy="167629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 smtClean="0"/>
              <a:t>испаряемость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500694" y="4500570"/>
            <a:ext cx="738664" cy="164634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b="1" dirty="0" smtClean="0"/>
              <a:t>растворитель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4" name="Блок-схема: процесс 23"/>
          <p:cNvSpPr/>
          <p:nvPr/>
        </p:nvSpPr>
        <p:spPr>
          <a:xfrm>
            <a:off x="7286644" y="3143248"/>
            <a:ext cx="714380" cy="307183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429520" y="3071810"/>
            <a:ext cx="461665" cy="314327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поверхностное натяжение</a:t>
            </a:r>
            <a:endParaRPr lang="ru-RU" dirty="0"/>
          </a:p>
        </p:txBody>
      </p:sp>
      <p:sp>
        <p:nvSpPr>
          <p:cNvPr id="32" name="Блок-схема: процесс 31"/>
          <p:cNvSpPr/>
          <p:nvPr/>
        </p:nvSpPr>
        <p:spPr>
          <a:xfrm>
            <a:off x="6286512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429388" y="3929066"/>
            <a:ext cx="461665" cy="22145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прилипчивость</a:t>
            </a:r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>
            <a:off x="5786446" y="2000240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6572264" y="1928802"/>
            <a:ext cx="214314" cy="107157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процесс 35"/>
          <p:cNvSpPr/>
          <p:nvPr/>
        </p:nvSpPr>
        <p:spPr>
          <a:xfrm>
            <a:off x="285720" y="3214686"/>
            <a:ext cx="714380" cy="300039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57158" y="3857628"/>
            <a:ext cx="461665" cy="221457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без вкуса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1214414" y="1214422"/>
            <a:ext cx="6929486" cy="78581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488" y="1428736"/>
            <a:ext cx="4478151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без вкуса</a:t>
            </a:r>
            <a:endParaRPr lang="ru-RU" dirty="0"/>
          </a:p>
        </p:txBody>
      </p:sp>
      <p:pic>
        <p:nvPicPr>
          <p:cNvPr id="23554" name="Рисунок 25" descr="4EDWQCAO65NP2CAWDAIQ2CAHM4QVBCAUQDWP6CAKAAGTSCAZCGHZXCAO0BDPCCA3VO16YCAKFEEY9CAXE6PMRCAM0ROSECAC1BVP4CAS8QZIFCA7TE441CA2Q91DMCA01WWXXCAZXBQ3QCAODU6IKCAJKZG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31893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24" descr="59L0JCAWO7F8HCAYTMOX6CAKV5URPCAW2US70CA5EAV63CAAQIH1MCA1A12GYCAI6XDN9CAMPJX0MCA22LT28CAC9BKIOCAS30QWDCADF751BCA1KX9ZXCA7ZCFEECAXZE29MCARE1KZYCAT51IWVCAYH4MJ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357430"/>
            <a:ext cx="207170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2743200" cy="1162050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Волшебная вода</a:t>
            </a:r>
            <a:endParaRPr lang="ru-RU" dirty="0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Вы слыхали о воде?</a:t>
            </a:r>
            <a:br>
              <a:rPr lang="ru-RU" dirty="0" smtClean="0"/>
            </a:br>
            <a:r>
              <a:rPr lang="ru-RU" dirty="0" smtClean="0"/>
              <a:t>Говорят она везде!</a:t>
            </a:r>
            <a:br>
              <a:rPr lang="ru-RU" dirty="0" smtClean="0"/>
            </a:br>
            <a:r>
              <a:rPr lang="ru-RU" dirty="0" smtClean="0"/>
              <a:t>В луже, в море, в океане</a:t>
            </a:r>
            <a:br>
              <a:rPr lang="ru-RU" dirty="0" smtClean="0"/>
            </a:br>
            <a:r>
              <a:rPr lang="ru-RU" dirty="0" smtClean="0"/>
              <a:t>И в водопроводном кране.</a:t>
            </a:r>
            <a:br>
              <a:rPr lang="ru-RU" dirty="0" smtClean="0"/>
            </a:br>
            <a:r>
              <a:rPr lang="ru-RU" dirty="0" smtClean="0"/>
              <a:t>Как сосулька замерзает,</a:t>
            </a:r>
            <a:br>
              <a:rPr lang="ru-RU" dirty="0" smtClean="0"/>
            </a:br>
            <a:r>
              <a:rPr lang="ru-RU" dirty="0" smtClean="0"/>
              <a:t>В лес туманом заползает.</a:t>
            </a:r>
            <a:br>
              <a:rPr lang="ru-RU" dirty="0" smtClean="0"/>
            </a:br>
            <a:r>
              <a:rPr lang="ru-RU" dirty="0" smtClean="0"/>
              <a:t>Ледником в горах зовётся,</a:t>
            </a:r>
            <a:br>
              <a:rPr lang="ru-RU" dirty="0" smtClean="0"/>
            </a:br>
            <a:r>
              <a:rPr lang="ru-RU" dirty="0" smtClean="0"/>
              <a:t>Лентой серебристой вьётся.</a:t>
            </a:r>
            <a:br>
              <a:rPr lang="ru-RU" dirty="0" smtClean="0"/>
            </a:br>
            <a:r>
              <a:rPr lang="ru-RU" dirty="0" smtClean="0"/>
              <a:t>Средь высоких стройных елей,</a:t>
            </a:r>
            <a:br>
              <a:rPr lang="ru-RU" dirty="0" smtClean="0"/>
            </a:br>
            <a:r>
              <a:rPr lang="ru-RU" dirty="0" smtClean="0"/>
              <a:t>Рушится потоком селей.</a:t>
            </a:r>
            <a:br>
              <a:rPr lang="ru-RU" dirty="0" smtClean="0"/>
            </a:br>
            <a:r>
              <a:rPr lang="ru-RU" dirty="0" smtClean="0"/>
              <a:t>На плите у вас кипит,</a:t>
            </a:r>
            <a:br>
              <a:rPr lang="ru-RU" dirty="0" smtClean="0"/>
            </a:br>
            <a:r>
              <a:rPr lang="ru-RU" dirty="0" smtClean="0"/>
              <a:t>Паром чайника шипит,</a:t>
            </a:r>
            <a:br>
              <a:rPr lang="ru-RU" dirty="0" smtClean="0"/>
            </a:br>
            <a:r>
              <a:rPr lang="ru-RU" dirty="0" smtClean="0"/>
              <a:t>Растворяет сахар в чае.</a:t>
            </a:r>
            <a:br>
              <a:rPr lang="ru-RU" dirty="0" smtClean="0"/>
            </a:br>
            <a:r>
              <a:rPr lang="ru-RU" dirty="0" smtClean="0"/>
              <a:t>Мы её не замечаем,</a:t>
            </a:r>
            <a:br>
              <a:rPr lang="ru-RU" dirty="0" smtClean="0"/>
            </a:br>
            <a:r>
              <a:rPr lang="ru-RU" dirty="0" smtClean="0"/>
              <a:t>Мы привыкли, что вода – </a:t>
            </a:r>
            <a:br>
              <a:rPr lang="ru-RU" dirty="0" smtClean="0"/>
            </a:br>
            <a:r>
              <a:rPr lang="ru-RU" dirty="0" smtClean="0"/>
              <a:t>Наша спутница всегда!</a:t>
            </a:r>
            <a:br>
              <a:rPr lang="ru-RU" dirty="0" smtClean="0"/>
            </a:br>
            <a:r>
              <a:rPr lang="ru-RU" dirty="0" smtClean="0"/>
              <a:t>Без неё нам не умыться,</a:t>
            </a:r>
            <a:br>
              <a:rPr lang="ru-RU" dirty="0" smtClean="0"/>
            </a:br>
            <a:r>
              <a:rPr lang="ru-RU" dirty="0" smtClean="0"/>
              <a:t>Не наесться, не напиться!</a:t>
            </a:r>
            <a:br>
              <a:rPr lang="ru-RU" dirty="0" smtClean="0"/>
            </a:br>
            <a:r>
              <a:rPr lang="ru-RU" dirty="0" smtClean="0"/>
              <a:t>Смею вам я доложить:</a:t>
            </a:r>
            <a:br>
              <a:rPr lang="ru-RU" dirty="0" smtClean="0"/>
            </a:br>
            <a:r>
              <a:rPr lang="ru-RU" dirty="0" smtClean="0"/>
              <a:t>Без воды нам не прожить!</a:t>
            </a:r>
            <a:br>
              <a:rPr lang="ru-RU" dirty="0" smtClean="0"/>
            </a:br>
            <a:r>
              <a:rPr lang="ru-RU" dirty="0" smtClean="0"/>
              <a:t>Вы её в пруду найдёте</a:t>
            </a:r>
            <a:br>
              <a:rPr lang="ru-RU" dirty="0" smtClean="0"/>
            </a:br>
            <a:r>
              <a:rPr lang="ru-RU" dirty="0" smtClean="0"/>
              <a:t>И в сыром лесном болоте.</a:t>
            </a:r>
            <a:br>
              <a:rPr lang="ru-RU" dirty="0" smtClean="0"/>
            </a:br>
            <a:r>
              <a:rPr lang="ru-RU" dirty="0" smtClean="0"/>
              <a:t>Путешествует всегда наша спутница – вода.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Н.Рыжова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5" name="Picture 4" descr="niagra_fall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1000125"/>
            <a:ext cx="3800475" cy="5072063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143108" y="571480"/>
            <a:ext cx="4214842" cy="92869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71736" y="785794"/>
            <a:ext cx="428628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без запаха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928802"/>
            <a:ext cx="49217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Убирает запахи при уборке, стирке, купании,</a:t>
            </a:r>
          </a:p>
          <a:p>
            <a:r>
              <a:rPr lang="ru-RU" dirty="0" smtClean="0"/>
              <a:t>"транспортное средство", </a:t>
            </a:r>
          </a:p>
          <a:p>
            <a:r>
              <a:rPr lang="ru-RU" dirty="0" smtClean="0"/>
              <a:t>удаляющее продукты жизнедеятельности</a:t>
            </a:r>
          </a:p>
          <a:p>
            <a:r>
              <a:rPr lang="ru-RU" dirty="0" smtClean="0"/>
              <a:t> человека в канализацию. </a:t>
            </a:r>
            <a:endParaRPr lang="ru-RU" dirty="0"/>
          </a:p>
        </p:txBody>
      </p:sp>
      <p:pic>
        <p:nvPicPr>
          <p:cNvPr id="6" name="Рисунок 5" descr="мытье поло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143248"/>
            <a:ext cx="2714628" cy="1857388"/>
          </a:xfrm>
          <a:prstGeom prst="rect">
            <a:avLst/>
          </a:prstGeom>
        </p:spPr>
      </p:pic>
      <p:pic>
        <p:nvPicPr>
          <p:cNvPr id="7" name="Рисунок 6" descr="стир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3143248"/>
            <a:ext cx="2695575" cy="1838326"/>
          </a:xfrm>
          <a:prstGeom prst="rect">
            <a:avLst/>
          </a:prstGeom>
        </p:spPr>
      </p:pic>
      <p:pic>
        <p:nvPicPr>
          <p:cNvPr id="8" name="Рисунок 7" descr="канализац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3143248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3143240" y="785794"/>
            <a:ext cx="2928958" cy="57150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143240" y="857232"/>
            <a:ext cx="294022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ru-RU" b="1" dirty="0" smtClean="0"/>
              <a:t>бесцветная, прозрачная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428736"/>
            <a:ext cx="44291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аквариумы с красивыми рыбками и водорослями, бассейны и фонтаны, аквалангисты могут изучать жизнь под водой</a:t>
            </a:r>
            <a:endParaRPr lang="ru-RU" sz="2000" dirty="0"/>
          </a:p>
        </p:txBody>
      </p:sp>
      <p:pic>
        <p:nvPicPr>
          <p:cNvPr id="6" name="Рисунок 5" descr="океанариу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071810"/>
            <a:ext cx="2876550" cy="1714512"/>
          </a:xfrm>
          <a:prstGeom prst="rect">
            <a:avLst/>
          </a:prstGeom>
        </p:spPr>
      </p:pic>
      <p:pic>
        <p:nvPicPr>
          <p:cNvPr id="7" name="Рисунок 6" descr="умывальн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3071810"/>
            <a:ext cx="2286000" cy="1714512"/>
          </a:xfrm>
          <a:prstGeom prst="rect">
            <a:avLst/>
          </a:prstGeom>
        </p:spPr>
      </p:pic>
      <p:pic>
        <p:nvPicPr>
          <p:cNvPr id="8" name="Рисунок 7" descr="потоло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571480"/>
            <a:ext cx="1876425" cy="2438400"/>
          </a:xfrm>
          <a:prstGeom prst="rect">
            <a:avLst/>
          </a:prstGeom>
        </p:spPr>
      </p:pic>
      <p:pic>
        <p:nvPicPr>
          <p:cNvPr id="9" name="Рисунок 8" descr="стена из воды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4857760"/>
            <a:ext cx="2643206" cy="1847850"/>
          </a:xfrm>
          <a:prstGeom prst="rect">
            <a:avLst/>
          </a:prstGeom>
        </p:spPr>
      </p:pic>
      <p:pic>
        <p:nvPicPr>
          <p:cNvPr id="10" name="Рисунок 9" descr="стена из воды(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1351" y="4857760"/>
            <a:ext cx="2833723" cy="1857388"/>
          </a:xfrm>
          <a:prstGeom prst="rect">
            <a:avLst/>
          </a:prstGeom>
        </p:spPr>
      </p:pic>
      <p:pic>
        <p:nvPicPr>
          <p:cNvPr id="11" name="Рисунок 10" descr="аквариум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12" y="4857760"/>
            <a:ext cx="2466975" cy="1847850"/>
          </a:xfrm>
          <a:prstGeom prst="rect">
            <a:avLst/>
          </a:prstGeom>
        </p:spPr>
      </p:pic>
      <p:pic>
        <p:nvPicPr>
          <p:cNvPr id="12" name="Рисунок 11" descr="аквариум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2264" y="1000108"/>
            <a:ext cx="2466975" cy="1847850"/>
          </a:xfrm>
          <a:prstGeom prst="rect">
            <a:avLst/>
          </a:prstGeom>
        </p:spPr>
      </p:pic>
      <p:pic>
        <p:nvPicPr>
          <p:cNvPr id="13" name="Рисунок 12" descr="фонтан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910" y="3071810"/>
            <a:ext cx="2643206" cy="1724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571736" y="928670"/>
            <a:ext cx="3714776" cy="85725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57554" y="1000108"/>
            <a:ext cx="196803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долго остывает </a:t>
            </a:r>
          </a:p>
          <a:p>
            <a:r>
              <a:rPr lang="ru-RU" b="1" dirty="0" smtClean="0"/>
              <a:t>и нагревается</a:t>
            </a:r>
          </a:p>
          <a:p>
            <a:endParaRPr lang="ru-RU" dirty="0"/>
          </a:p>
        </p:txBody>
      </p:sp>
      <p:pic>
        <p:nvPicPr>
          <p:cNvPr id="4" name="Содержимое 10" descr="http://upload.wikimedia.org/wikipedia/commons/thumb/2/22/PressurizedWaterReactor_ru.gif/220px-PressurizedWaterReactor_ru.gif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2910" y="2143116"/>
            <a:ext cx="2428892" cy="1571624"/>
          </a:xfrm>
          <a:prstGeom prst="rect">
            <a:avLst/>
          </a:prstGeom>
        </p:spPr>
      </p:pic>
      <p:pic>
        <p:nvPicPr>
          <p:cNvPr id="5" name="Picture 6" descr="C:\Documents and Settings\Standard\Мои документы\Мои рисунки\пожарник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00024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еплотрасс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2000240"/>
            <a:ext cx="22860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роцесс 2"/>
          <p:cNvSpPr/>
          <p:nvPr/>
        </p:nvSpPr>
        <p:spPr>
          <a:xfrm>
            <a:off x="3500430" y="1000108"/>
            <a:ext cx="2071702" cy="785818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43306" y="1142984"/>
            <a:ext cx="129971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ru-RU" b="1" dirty="0" smtClean="0"/>
              <a:t>текучесть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стена из воды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214554"/>
            <a:ext cx="2466975" cy="1847850"/>
          </a:xfrm>
          <a:prstGeom prst="rect">
            <a:avLst/>
          </a:prstGeom>
        </p:spPr>
      </p:pic>
      <p:pic>
        <p:nvPicPr>
          <p:cNvPr id="6" name="Рисунок 5" descr="поли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214554"/>
            <a:ext cx="2609850" cy="1824038"/>
          </a:xfrm>
          <a:prstGeom prst="rect">
            <a:avLst/>
          </a:prstGeom>
        </p:spPr>
      </p:pic>
      <p:pic>
        <p:nvPicPr>
          <p:cNvPr id="9" name="Рисунок 8" descr="теплотрасс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4143380"/>
            <a:ext cx="2500330" cy="1714500"/>
          </a:xfrm>
          <a:prstGeom prst="rect">
            <a:avLst/>
          </a:prstGeom>
        </p:spPr>
      </p:pic>
      <p:pic>
        <p:nvPicPr>
          <p:cNvPr id="24580" name="Рисунок 29" descr="загруженно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143380"/>
            <a:ext cx="2690812" cy="180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D:\разности\Детский праздник\доклад\загруженно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143380"/>
            <a:ext cx="26289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071670" y="714356"/>
            <a:ext cx="4500594" cy="92869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00298" y="928670"/>
            <a:ext cx="364333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b="1" dirty="0" smtClean="0"/>
              <a:t>Прилипчивость (адгезия)</a:t>
            </a:r>
            <a:endParaRPr lang="ru-RU" dirty="0"/>
          </a:p>
        </p:txBody>
      </p:sp>
      <p:pic>
        <p:nvPicPr>
          <p:cNvPr id="7" name="Рисунок 6" descr="стир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3143248"/>
            <a:ext cx="2695575" cy="1838326"/>
          </a:xfrm>
          <a:prstGeom prst="rect">
            <a:avLst/>
          </a:prstGeom>
        </p:spPr>
      </p:pic>
      <p:pic>
        <p:nvPicPr>
          <p:cNvPr id="8" name="Рисунок 7" descr="мытье поло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143248"/>
            <a:ext cx="2714628" cy="1857388"/>
          </a:xfrm>
          <a:prstGeom prst="rect">
            <a:avLst/>
          </a:prstGeom>
        </p:spPr>
      </p:pic>
      <p:pic>
        <p:nvPicPr>
          <p:cNvPr id="44034" name="Рисунок 17" descr="X8P1YCA6M2L9FCA28G74SCAK21R8FCA6UAVQ9CAOPV6MUCAV859RCCAW9ZHLICA22MR16CAQZLIIMCAVWZGWMCAE0JVYGCAY0WPERCALW77PGCAY635MHCAHTKJ6TCAGSKRQQCAHH2SPHCADDWA42CAPO1M8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135687"/>
            <a:ext cx="1928826" cy="188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1571604" y="642918"/>
            <a:ext cx="5429288" cy="71438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785794"/>
            <a:ext cx="492922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поверхностное натяжение (</a:t>
            </a:r>
            <a:r>
              <a:rPr lang="ru-RU" b="1" dirty="0" err="1" smtClean="0"/>
              <a:t>когезия</a:t>
            </a:r>
            <a:r>
              <a:rPr lang="ru-RU" b="1" dirty="0" smtClean="0"/>
              <a:t>)</a:t>
            </a:r>
            <a:endParaRPr lang="ru-RU" dirty="0"/>
          </a:p>
        </p:txBody>
      </p:sp>
      <p:pic>
        <p:nvPicPr>
          <p:cNvPr id="4" name="Рисунок 16" descr="D:\разности\Природа\u9_3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14488"/>
            <a:ext cx="364483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:\разности\Море\u23_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14488"/>
            <a:ext cx="2524129" cy="268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3143240" y="857232"/>
            <a:ext cx="3000396" cy="71438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57554" y="857232"/>
            <a:ext cx="2488053" cy="92333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ru-RU" b="1" dirty="0" smtClean="0"/>
              <a:t>Испаряемость  или</a:t>
            </a:r>
          </a:p>
          <a:p>
            <a:r>
              <a:rPr lang="ru-RU" b="1" dirty="0" smtClean="0"/>
              <a:t>использование пара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31" name="Рисунок 48" descr="58TO3CA88JD29CABWEX4DCAGUR6RJCAQ5HQJICAWZ74LECALH6693CAUMH5YGCAUUQLV0CA3QDSI8CAV4671QCARNYXZ9CAJQBZ51CADZQB9RCAX7M3QJCA5K72CXCAUY65K8CAAGUBM4CAXG8H5VCA8576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928802"/>
            <a:ext cx="1428750" cy="1143000"/>
          </a:xfrm>
          <a:prstGeom prst="rect">
            <a:avLst/>
          </a:prstGeom>
          <a:noFill/>
        </p:spPr>
      </p:pic>
      <p:pic>
        <p:nvPicPr>
          <p:cNvPr id="30730" name="Рисунок 49" descr="BW8GHCARFY580CA0XD1WDCAF6IHCECA5EK6A6CA7I96A8CA2SH9LPCAD9757XCA8Q2TEICAQCIYIOCAGTM020CAQYVLI4CAQMV5N4CAWTRAQICAFKRK9HCA2LF7CGCAAAFIRBCA36HNJTCA70721XCALJEC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928802"/>
            <a:ext cx="1428750" cy="1152525"/>
          </a:xfrm>
          <a:prstGeom prst="rect">
            <a:avLst/>
          </a:prstGeom>
          <a:noFill/>
        </p:spPr>
      </p:pic>
      <p:pic>
        <p:nvPicPr>
          <p:cNvPr id="30729" name="Рисунок 50" descr="DUG36CAMDVZMECA65NNWYCAKOQJ4NCAYI4U4XCA57W965CAHHQ6UBCA2GUWZ5CA1MA9POCA81JOZFCAG7SYDBCAWRPWGDCAOXT063CAVXK2K7CAJTNAY8CALQJCEZCA592E32CA2QRF1RCAO4S9GHCAYHIMQ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928802"/>
            <a:ext cx="1428750" cy="1200150"/>
          </a:xfrm>
          <a:prstGeom prst="rect">
            <a:avLst/>
          </a:prstGeom>
          <a:noFill/>
        </p:spPr>
      </p:pic>
      <p:pic>
        <p:nvPicPr>
          <p:cNvPr id="30728" name="Рисунок 51" descr="GFLR7CAXGUACYCA8JVP69CASSAC3GCAFMFCEECABZCB4HCANQ0P28CAZPDEO9CAWD8MYGCA12OQWZCAVAINX7CAL1HJTECAKHBJKACAY18PJMCA0WLMJUCA34ZD82CA8B071NCAU6O2JRCAY1B9OBCAZ3IEE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643446"/>
            <a:ext cx="2126131" cy="1785950"/>
          </a:xfrm>
          <a:prstGeom prst="rect">
            <a:avLst/>
          </a:prstGeom>
          <a:noFill/>
        </p:spPr>
      </p:pic>
      <p:pic>
        <p:nvPicPr>
          <p:cNvPr id="30727" name="Рисунок 52" descr="NGO60CA7296D6CAUJ56Y4CAWH59J1CAFYP31WCA5KMOBUCA16LDI3CAF628AVCAPG9VTJCAP37M2QCAHD292PCA0LQXS6CAA8EQXVCAW7IUKZCAU5BPINCATIU5D3CAVFHTHLCAPI35ZGCAB0JWJQCANBQZO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1928802"/>
            <a:ext cx="1221590" cy="1214446"/>
          </a:xfrm>
          <a:prstGeom prst="rect">
            <a:avLst/>
          </a:prstGeom>
          <a:noFill/>
        </p:spPr>
      </p:pic>
      <p:pic>
        <p:nvPicPr>
          <p:cNvPr id="30726" name="Рисунок 53" descr="NY0JLCAGXLHXACA26AFXBCAI1A7GWCA1TFX5CCA46YKG2CALPOUEVCA1WO15PCAKJTBZPCAA75TTYCA1KCYVCCAJUZXATCAG6X96UCAMYY6OTCAEDAXB9CA4H90YMCANS8B90CARV5MRVCAMMJV91CAH9N6X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3143248"/>
            <a:ext cx="1428760" cy="1428760"/>
          </a:xfrm>
          <a:prstGeom prst="rect">
            <a:avLst/>
          </a:prstGeom>
          <a:noFill/>
        </p:spPr>
      </p:pic>
      <p:pic>
        <p:nvPicPr>
          <p:cNvPr id="30725" name="Рисунок 54" descr="WH7E7CABRAD79CAAO3Q2GCAHFUK9ZCAP01DAECAGPNOHKCA9O0GKYCAPJI4TZCAHAKC49CAK51JTWCAS4MNXTCA7NFCRFCAFCI99CCAEXU5QXCA22D4UOCA8U5P56CAQZ70PMCAHEOIK5CA1S39KWCAV3MWB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5984" y="3143248"/>
            <a:ext cx="1238250" cy="1419225"/>
          </a:xfrm>
          <a:prstGeom prst="rect">
            <a:avLst/>
          </a:prstGeom>
          <a:noFill/>
        </p:spPr>
      </p:pic>
      <p:pic>
        <p:nvPicPr>
          <p:cNvPr id="30724" name="Рисунок 55" descr="images (1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00693" y="4643446"/>
            <a:ext cx="2009075" cy="1847853"/>
          </a:xfrm>
          <a:prstGeom prst="rect">
            <a:avLst/>
          </a:prstGeom>
          <a:noFill/>
        </p:spPr>
      </p:pic>
      <p:pic>
        <p:nvPicPr>
          <p:cNvPr id="30723" name="Рисунок 56" descr="images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3143248"/>
            <a:ext cx="2076450" cy="1466850"/>
          </a:xfrm>
          <a:prstGeom prst="rect">
            <a:avLst/>
          </a:prstGeom>
          <a:noFill/>
        </p:spPr>
      </p:pic>
      <p:pic>
        <p:nvPicPr>
          <p:cNvPr id="30722" name="Рисунок 57" descr="загруженное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68" y="3143248"/>
            <a:ext cx="1619250" cy="1466850"/>
          </a:xfrm>
          <a:prstGeom prst="rect">
            <a:avLst/>
          </a:prstGeom>
          <a:noFill/>
        </p:spPr>
      </p:pic>
      <p:pic>
        <p:nvPicPr>
          <p:cNvPr id="30721" name="Рисунок 59" descr="10_01_0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72264" y="1928802"/>
            <a:ext cx="1714512" cy="1214446"/>
          </a:xfrm>
          <a:prstGeom prst="rect">
            <a:avLst/>
          </a:prstGeom>
          <a:noFill/>
        </p:spPr>
      </p:pic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0" y="515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1084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15249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 descr="банка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28926" y="4643446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928926" y="1071546"/>
            <a:ext cx="3786214" cy="92869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57620" y="1214422"/>
            <a:ext cx="192882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растворитель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25" descr="4EDWQCAO65NP2CAWDAIQ2CAHM4QVBCAUQDWP6CAKAAGTSCAZCGHZXCAO0BDPCCA3VO16YCAKFEEY9CAXE6PMRCAM0ROSECAC1BVP4CAS8QZIFCA7TE441CA2Q91DMCA01WWXXCAZXBQ3QCAODU6IKCAJKZG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285992"/>
            <a:ext cx="19812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ча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2285992"/>
            <a:ext cx="1857388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Рисунок 83" descr="BO1M0CAO2RI28CAA3C96GCAF3SLY7CATHDACXCAQYELI0CA0SJG1ICAMGJ05ECAJ6PQ38CAFP79BMCAX15PIVCAUK96E3CAQ97PEOCAABB869CACDTB4LCAGKTE27CAM8QDFUCAY1VW48CAPQQVDCCAG17TM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928934"/>
            <a:ext cx="1428750" cy="1076325"/>
          </a:xfrm>
          <a:prstGeom prst="rect">
            <a:avLst/>
          </a:prstGeom>
          <a:noFill/>
        </p:spPr>
      </p:pic>
      <p:pic>
        <p:nvPicPr>
          <p:cNvPr id="1030" name="Рисунок 84" descr="NJCHNCAQR0KLWCAQG3ZC6CAX2R307CAFYOG13CAUMSAUPCAWMZT1ZCAEN7W71CA4ZH5XECAKBANQZCACTH3NICA5TXYCXCAVO3MOICAP14RKQCAL2EOXVCASOYOWGCA2Z8WZ0CA3PJKHQCAS75C9KCARHZ8B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286256"/>
            <a:ext cx="1285875" cy="1066800"/>
          </a:xfrm>
          <a:prstGeom prst="rect">
            <a:avLst/>
          </a:prstGeom>
          <a:noFill/>
        </p:spPr>
      </p:pic>
      <p:pic>
        <p:nvPicPr>
          <p:cNvPr id="1029" name="Рисунок 85" descr="IF5CBCAXLVHIACA2PC56HCA5SM9HMCA10YJVXCA2N3HHBCAF8UVZUCA6S9GV5CAMZHGRWCAPEZLOGCAFQPC9HCAHXJ7O2CA07H53TCA6JYN4MCAG5MZ7KCA2Y4T9DCAR8L1OGCAMP8PJHCAB3LONXCAD23O6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857496"/>
            <a:ext cx="1476375" cy="1076325"/>
          </a:xfrm>
          <a:prstGeom prst="rect">
            <a:avLst/>
          </a:prstGeom>
          <a:noFill/>
        </p:spPr>
      </p:pic>
      <p:pic>
        <p:nvPicPr>
          <p:cNvPr id="1028" name="Рисунок 87" descr="OR49YCAMN1D2CCAWPSVKECAEKPDQBCAV51FMLCA5GKQTBCAS0N2GFCAPGJ543CA3HYCFBCAFJMCMYCAI6OYL9CAB79AA1CAFXMASICAK4992UCAD2FSUYCABBNKJACA9KQJX4CAW3FU9ECARQF6Q3CA3O2UE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928934"/>
            <a:ext cx="1428750" cy="990600"/>
          </a:xfrm>
          <a:prstGeom prst="rect">
            <a:avLst/>
          </a:prstGeom>
          <a:noFill/>
        </p:spPr>
      </p:pic>
      <p:pic>
        <p:nvPicPr>
          <p:cNvPr id="1027" name="Рисунок 45" descr="MK41DCAEOV7BYCAYS4G4ICAPB5D7UCAVSOY1MCAU8JKK9CARR81IPCAJF0EO0CADIFWE3CARTZ99BCASQ13VKCA10U92GCAJGHL3XCAUFNNJVCAE8VNXHCAF3PKRZCAQ6DJJOCA2JZC3QCABX5Y7ZCA34ZMK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2928934"/>
            <a:ext cx="1428750" cy="1181100"/>
          </a:xfrm>
          <a:prstGeom prst="rect">
            <a:avLst/>
          </a:prstGeom>
          <a:noFill/>
        </p:spPr>
      </p:pic>
      <p:pic>
        <p:nvPicPr>
          <p:cNvPr id="1026" name="Рисунок 89" descr="images 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4214818"/>
            <a:ext cx="1885950" cy="1181100"/>
          </a:xfrm>
          <a:prstGeom prst="rect">
            <a:avLst/>
          </a:prstGeom>
          <a:noFill/>
        </p:spPr>
      </p:pic>
      <p:pic>
        <p:nvPicPr>
          <p:cNvPr id="1025" name="Рисунок 90" descr="image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26" y="4143380"/>
            <a:ext cx="1924050" cy="11811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57200" y="466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457200" y="8210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928926" y="1071546"/>
            <a:ext cx="3786214" cy="928694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286116" y="1214422"/>
            <a:ext cx="328614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/>
              <a:t>Использование льда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Значимость воды в природе – без неё всё живое погибнет</a:t>
            </a:r>
            <a:endParaRPr lang="ru-RU" sz="2800" dirty="0"/>
          </a:p>
        </p:txBody>
      </p:sp>
      <p:pic>
        <p:nvPicPr>
          <p:cNvPr id="4" name="Содержимое 3" descr="IJT1RCANBKSB2CAXQEJ2LCA2J713VCAA258WQCAXMC3SKCAMSX90NCA08MXI5CAJUW2BECA53UDOQCAI3OG2YCAJOL7APCAESBU15CA2LBOCFCAGCWN7CCAK7AO57CADCPSXJCAXKI0AVCAEWCAIUCAAETOQ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3116"/>
            <a:ext cx="2331736" cy="2428892"/>
          </a:xfrm>
        </p:spPr>
      </p:pic>
      <p:pic>
        <p:nvPicPr>
          <p:cNvPr id="5" name="Рисунок 4" descr="LH33YCAKVSDDKCAW7GJEUCATZTED3CAVK2295CA9XY2VMCAE7QD9NCAY27IB3CA0LCC9MCAWO9I7GCAZZAVJLCAQ7WTGWCAD28GFFCAUILLI2CAPZ66VECA8EHU8OCAD4QCN2CAO7VBETCARYURAACA3IT1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7704" y="2143116"/>
            <a:ext cx="2442549" cy="2428892"/>
          </a:xfrm>
          <a:prstGeom prst="rect">
            <a:avLst/>
          </a:prstGeom>
        </p:spPr>
      </p:pic>
      <p:pic>
        <p:nvPicPr>
          <p:cNvPr id="6" name="Рисунок 5" descr="TKV1WCA3XK5NMCAZEOUZXCA8XHNE0CAY1S211CAUD2ZU4CAHDZTYNCAT3DQKECA216AVWCADHIAP0CAODP43ZCAX2HFGACA6M4M4ECAON6SLRCA6DT1N2CALDTDD8CARMM143CADLVA80CAF071NNCA4RQAY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3116"/>
            <a:ext cx="2500330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275608"/>
          </a:xfrm>
        </p:spPr>
        <p:txBody>
          <a:bodyPr>
            <a:noAutofit/>
          </a:bodyPr>
          <a:lstStyle/>
          <a:p>
            <a:pPr lvl="0" algn="ctr"/>
            <a:r>
              <a:rPr lang="ru-RU" sz="1600" dirty="0" smtClean="0"/>
              <a:t> </a:t>
            </a:r>
            <a:r>
              <a:rPr lang="ru-RU" sz="2400" dirty="0" smtClean="0"/>
              <a:t>Что особенного в воде?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 В отличие от других планет Солнечной системы только на Земле есть жизнь. И появилась она благодаря воде в жидком состоянии и воздуху, которым можно дышать. Водная оболочка  – мировой океан – покрывает 2/3 поверхности Земли. Так выглядит Земля из космоса.</a:t>
            </a: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428860" y="2000240"/>
            <a:ext cx="4572032" cy="428628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" name="Содержимое 5" descr="599px-The_Earth_seen_from_Apollo_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28860" y="2000240"/>
            <a:ext cx="4546043" cy="4286269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75494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800" dirty="0" smtClean="0"/>
              <a:t>Значимость льда в природе.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14554"/>
            <a:ext cx="7772400" cy="400052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 </a:t>
            </a:r>
            <a:endParaRPr lang="ru-RU" sz="1600" dirty="0" smtClean="0"/>
          </a:p>
          <a:p>
            <a:r>
              <a:rPr lang="ru-RU" sz="2400" dirty="0" smtClean="0"/>
              <a:t>Благодаря снежному одеялу – зимой не замерзают растения и животные в норках. </a:t>
            </a:r>
          </a:p>
          <a:p>
            <a:r>
              <a:rPr lang="ru-RU" sz="2400" dirty="0" smtClean="0"/>
              <a:t>Тепло медведю в берлоге. </a:t>
            </a:r>
          </a:p>
          <a:p>
            <a:r>
              <a:rPr lang="ru-RU" sz="2400" dirty="0" smtClean="0"/>
              <a:t>Насекомые и червячки под землёй остаются живыми.</a:t>
            </a:r>
          </a:p>
          <a:p>
            <a:r>
              <a:rPr lang="ru-RU" sz="2400" dirty="0" smtClean="0"/>
              <a:t> Из-за того, что вода в реках и озёрах замерзает только на поверхности, спокойно переживают зиму те, кто там живёт. </a:t>
            </a:r>
          </a:p>
          <a:p>
            <a:r>
              <a:rPr lang="ru-RU" sz="2400" dirty="0" smtClean="0"/>
              <a:t>Только иногда нужно делать проруби, чтобы рыба не задохнулась.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Вода создаёт климат на Земле, потому что долго остывает и нагревается</a:t>
            </a:r>
            <a:endParaRPr lang="ru-RU" sz="2800" dirty="0"/>
          </a:p>
        </p:txBody>
      </p:sp>
      <p:pic>
        <p:nvPicPr>
          <p:cNvPr id="4" name="Содержимое 3" descr="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285861"/>
            <a:ext cx="7358114" cy="5318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В природе вода всегда в движении</a:t>
            </a:r>
            <a:endParaRPr lang="ru-RU" sz="2800" dirty="0"/>
          </a:p>
        </p:txBody>
      </p:sp>
      <p:pic>
        <p:nvPicPr>
          <p:cNvPr id="5" name="Содержимое 4" descr="круговоро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143116"/>
            <a:ext cx="5715040" cy="41434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58166" cy="1162050"/>
          </a:xfrm>
        </p:spPr>
        <p:txBody>
          <a:bodyPr/>
          <a:lstStyle/>
          <a:p>
            <a:r>
              <a:rPr lang="ru-RU" dirty="0" smtClean="0"/>
              <a:t>.     Что угрожает воде, и что я могу сделать, чтобы сберечь и защитить        воду?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000" dirty="0" smtClean="0"/>
              <a:t>Пресной воды на Земле очень мало и, поэтому она может просто кончиться. Кроме того, люди постоянно засоряют водоёмы.</a:t>
            </a:r>
          </a:p>
          <a:p>
            <a:r>
              <a:rPr lang="ru-RU" sz="2000" dirty="0" smtClean="0"/>
              <a:t>Неэкономно расходуют запас воды.</a:t>
            </a:r>
          </a:p>
          <a:p>
            <a:endParaRPr lang="ru-RU" dirty="0"/>
          </a:p>
        </p:txBody>
      </p:sp>
      <p:pic>
        <p:nvPicPr>
          <p:cNvPr id="5" name="Содержимое 4" descr="AI3JKCAMVBXTQCAZ62YINCADDFIRECARC3AJICAR6KT5ZCAPQJ41LCAWW0ED0CAAYW6SICAFUJXE0CAA287K0CA4OFNFTCAHTK6GACA7P1YVLCAWXOV39CAP3MTJ5CABW7X79CASDF6GZCAM1QWYGCAILN2R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58016" y="2054014"/>
            <a:ext cx="1828784" cy="1365492"/>
          </a:xfrm>
        </p:spPr>
      </p:pic>
      <p:pic>
        <p:nvPicPr>
          <p:cNvPr id="6" name="Рисунок 5" descr="C5IA4CABK4FB6CAE2NF0GCA1YBW80CA25E83GCAMS2TBRCA4T6G8HCA28PC4ZCACK7DSZCA1AX35RCAXOH1UYCAUW57D0CAIW8FGMCA191SAGCAXCNYP8CAISCP8SCAWLIL7ECAT25FJRCA66SN9JCAJ6U22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071679"/>
            <a:ext cx="1857383" cy="1357322"/>
          </a:xfrm>
          <a:prstGeom prst="rect">
            <a:avLst/>
          </a:prstGeom>
        </p:spPr>
      </p:pic>
      <p:pic>
        <p:nvPicPr>
          <p:cNvPr id="7" name="Рисунок 6" descr="ENWKJCAGBY4LBCA8SYHKLCAM4O1APCAPUE9D3CAO1YY8UCA5YDQLOCAK5ZJV3CAK8ID89CA11FF88CAUYCSM2CA38C1WFCAXM0IV9CANYVR1XCACO8XQTCAPGYHTACAVOE1S9CAPEBV23CA741T5NCASZPVN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463284"/>
            <a:ext cx="1857388" cy="1399232"/>
          </a:xfrm>
          <a:prstGeom prst="rect">
            <a:avLst/>
          </a:prstGeom>
        </p:spPr>
      </p:pic>
      <p:pic>
        <p:nvPicPr>
          <p:cNvPr id="8" name="Рисунок 7" descr="TTI8CCAMM4EA1CA3LEG7DCA3PPEBXCARO04KGCA0I337WCAV0ZK49CAMNA7TVCAK1FPBBCARDH2ANCAV8VTL3CAEUHFTGCA9QGKVECAQTSHHMCAUCEXBSCAV6VWEOCAHVH508CA0IARE8CAJUD9HLCANYDV4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3500438"/>
            <a:ext cx="1857388" cy="139923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772400" cy="1362456"/>
          </a:xfrm>
        </p:spPr>
        <p:txBody>
          <a:bodyPr/>
          <a:lstStyle/>
          <a:p>
            <a:r>
              <a:rPr lang="ru-RU" sz="2800" dirty="0" smtClean="0"/>
              <a:t>Правила пользования водой: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571612"/>
            <a:ext cx="7772400" cy="3653294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smtClean="0"/>
              <a:t>- не лейте зря из крана воду, экономно расходуйте её,</a:t>
            </a:r>
          </a:p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- не сорите на улице, ветер может отнести его в реку,</a:t>
            </a:r>
          </a:p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- отдыхая на берегу, забирайте мусор с собой, </a:t>
            </a:r>
          </a:p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- не бросайте ничего в водоёмы,</a:t>
            </a:r>
          </a:p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- делайте замечания тем, кто моет машины в реках и озёрах.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9800" dirty="0" smtClean="0"/>
              <a:t> </a:t>
            </a:r>
            <a:br>
              <a:rPr lang="ru-RU" sz="9800" dirty="0" smtClean="0"/>
            </a:br>
            <a:r>
              <a:rPr lang="ru-RU" sz="9800" dirty="0" smtClean="0"/>
              <a:t>Берегите воду – это наше богатство и наша жизнь!!!</a:t>
            </a:r>
            <a:endParaRPr lang="ru-RU" sz="9800" dirty="0"/>
          </a:p>
        </p:txBody>
      </p:sp>
      <p:pic>
        <p:nvPicPr>
          <p:cNvPr id="4" name="Рисунок 3" descr="I3XM4CA4KVRYJCA0TY29XCACK7AEPCA5CDG5ACA31I3SHCAN3EJT4CA5JBA74CAM4C38ACA0OMMZPCATGUJR5CAE0Q5OOCAQCQE3RCAAEMOFACAGM8DDTCAH6YIT2CA2U0K8GCA7T764UCACK02LLCASEIOW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4857760"/>
            <a:ext cx="2428892" cy="18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296680"/>
          </a:xfrm>
        </p:spPr>
        <p:txBody>
          <a:bodyPr>
            <a:normAutofit/>
          </a:bodyPr>
          <a:lstStyle/>
          <a:p>
            <a:r>
              <a:rPr lang="ru-RU" sz="2800" smtClean="0"/>
              <a:t>Воды в </a:t>
            </a:r>
            <a:r>
              <a:rPr lang="ru-RU" sz="2800" dirty="0" smtClean="0"/>
              <a:t>природе много, но вся она, практически, соленая и непригодна для питья. </a:t>
            </a:r>
            <a:r>
              <a:rPr lang="ru-RU" sz="2800" u="sng" dirty="0" smtClean="0"/>
              <a:t>А вот пресной воды очень мало.</a:t>
            </a:r>
            <a:r>
              <a:rPr lang="ru-RU" sz="2800" dirty="0" smtClean="0"/>
              <a:t> На 100 частей воды на Земле приходится лишь 3 части питьевой воды, половина из которой находится в ледниках.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357422" y="785794"/>
          <a:ext cx="4500594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 В природе вода встречается в виде жидкости: океаны, моря, реки, озера, дождь ручьи, родники, подземные источники.</a:t>
            </a:r>
          </a:p>
        </p:txBody>
      </p:sp>
      <p:sp>
        <p:nvSpPr>
          <p:cNvPr id="1024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7" name="Picture 2" descr="D:\разности\Природа\218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500306"/>
            <a:ext cx="4071966" cy="385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3" descr="D:\разности\Природа\gee_ru_2795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500306"/>
            <a:ext cx="4071938" cy="385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виде пара. </a:t>
            </a:r>
            <a:r>
              <a:rPr lang="ru-RU" sz="3100" dirty="0" smtClean="0"/>
              <a:t>В пар превращается при нагревании и испарении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dirty="0" smtClean="0"/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algn="ctr" eaLnBrk="1" hangingPunct="1"/>
            <a:r>
              <a:rPr lang="ru-RU" smtClean="0"/>
              <a:t>Туман</a:t>
            </a:r>
          </a:p>
        </p:txBody>
      </p:sp>
      <p:sp>
        <p:nvSpPr>
          <p:cNvPr id="9220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pPr algn="ctr" eaLnBrk="1" hangingPunct="1"/>
            <a:r>
              <a:rPr lang="ru-RU" smtClean="0"/>
              <a:t>Облака</a:t>
            </a:r>
          </a:p>
        </p:txBody>
      </p:sp>
      <p:sp>
        <p:nvSpPr>
          <p:cNvPr id="9221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22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3" name="Picture 2" descr="D:\разности\Природа\9_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571750"/>
            <a:ext cx="3929062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3" descr="D:\разности\Природа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571750"/>
            <a:ext cx="39020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6525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И в виде льда: ледники, снег, град, айсберги. Причём бывает так, что встречаются все три состояния воды в одно время и в одном месте.</a:t>
            </a:r>
            <a:r>
              <a:rPr lang="ru-RU" sz="2400" dirty="0" smtClean="0"/>
              <a:t> Вода при температуре 0 С превращается в лёд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sp>
        <p:nvSpPr>
          <p:cNvPr id="12293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2" name="Содержимое 11" descr="images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3438" y="4429132"/>
            <a:ext cx="2000264" cy="1928826"/>
          </a:xfrm>
        </p:spPr>
      </p:pic>
      <p:pic>
        <p:nvPicPr>
          <p:cNvPr id="12295" name="Picture 2" descr="D:\разности\Природа\gee_ru_911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4430713"/>
            <a:ext cx="2071687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3" descr="D:\разности\Природа\mountains_1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2571750"/>
            <a:ext cx="19621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4" descr="D:\разности\Природа\nature_6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500313"/>
            <a:ext cx="20002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5" descr="D:\разности\Природа\u2_265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688" y="2500313"/>
            <a:ext cx="207168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75" y="3643313"/>
            <a:ext cx="2071688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Пластилин в форме шара - тонет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C:\Users\Евген\Desktop\Ник. раб\DSC008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000250"/>
            <a:ext cx="41433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C:\Users\Евген\Desktop\Ник. раб\DSC008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50"/>
            <a:ext cx="40005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585</TotalTime>
  <Words>817</Words>
  <Application>Microsoft Office PowerPoint</Application>
  <PresentationFormat>Экран (4:3)</PresentationFormat>
  <Paragraphs>124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Поток</vt:lpstr>
      <vt:lpstr>Бесценная вода </vt:lpstr>
      <vt:lpstr>Бесценная вода</vt:lpstr>
      <vt:lpstr>Волшебная вода</vt:lpstr>
      <vt:lpstr> Что особенного в воде?    В отличие от других планет Солнечной системы только на Земле есть жизнь. И появилась она благодаря воде в жидком состоянии и воздуху, которым можно дышать. Водная оболочка  – мировой океан – покрывает 2/3 поверхности Земли. Так выглядит Земля из космоса.</vt:lpstr>
      <vt:lpstr>Воды в природе много, но вся она, практически, соленая и непригодна для питья. А вот пресной воды очень мало. На 100 частей воды на Земле приходится лишь 3 части питьевой воды, половина из которой находится в ледниках. </vt:lpstr>
      <vt:lpstr> В природе вода встречается в виде жидкости: океаны, моря, реки, озера, дождь ручьи, родники, подземные источники.</vt:lpstr>
      <vt:lpstr>В виде пара. В пар превращается при нагревании и испарении </vt:lpstr>
      <vt:lpstr>И в виде льда: ледники, снег, град, айсберги. Причём бывает так, что встречаются все три состояния воды в одно время и в одном месте. Вода при температуре 0 С превращается в лёд </vt:lpstr>
      <vt:lpstr> Пластилин в форме шара - тонет</vt:lpstr>
      <vt:lpstr>Пластилиновая мисочка - плавает</vt:lpstr>
      <vt:lpstr>Когезия – поверхностное натяжение</vt:lpstr>
      <vt:lpstr>Поверхностное натяжение делает каплю полусферой</vt:lpstr>
      <vt:lpstr>Зеркало на сухой поверхности поднимается легко</vt:lpstr>
      <vt:lpstr>На мокрую поверхность зеркало прилипло</vt:lpstr>
      <vt:lpstr>Вода течёт, растекается, и прилипает к полотенцу – оно становится мокрым</vt:lpstr>
      <vt:lpstr>Презентация PowerPoint</vt:lpstr>
      <vt:lpstr>Пар появляется при нагревании (чем горячее вода, тем больше пара)</vt:lpstr>
      <vt:lpstr>Пар влажный, прилипает к поверхности (конденсируется)</vt:lpstr>
      <vt:lpstr>Пар горячий и мокрый</vt:lpstr>
      <vt:lpstr>Презентация PowerPoint</vt:lpstr>
      <vt:lpstr>Замерзает вода медленно, образуя на поверхности ледяную корочку</vt:lpstr>
      <vt:lpstr>Ледяная корочка сверху</vt:lpstr>
      <vt:lpstr>Ледяная корочка не даёт воде выливаться</vt:lpstr>
      <vt:lpstr>Полностью замёрзшая вода – прилипла к стаканчику</vt:lpstr>
      <vt:lpstr>Лёд занимает больше места, чем вода</vt:lpstr>
      <vt:lpstr>Опыт «Приклеивание монетки»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Значимость воды в природе – без неё всё живое погибнет</vt:lpstr>
      <vt:lpstr> Значимость льда в природе.</vt:lpstr>
      <vt:lpstr>Вода создаёт климат на Земле, потому что долго остывает и нагревается</vt:lpstr>
      <vt:lpstr>В природе вода всегда в движении</vt:lpstr>
      <vt:lpstr>.     Что угрожает воде, и что я могу сделать, чтобы сберечь и защитить        воду? </vt:lpstr>
      <vt:lpstr>Правила пользования водой: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Бесценная вода</dc:title>
  <dc:creator>Евгений</dc:creator>
  <cp:lastModifiedBy>Windows User</cp:lastModifiedBy>
  <cp:revision>57</cp:revision>
  <dcterms:created xsi:type="dcterms:W3CDTF">2012-01-26T13:42:05Z</dcterms:created>
  <dcterms:modified xsi:type="dcterms:W3CDTF">2018-01-10T08:10:10Z</dcterms:modified>
</cp:coreProperties>
</file>