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98" r:id="rId2"/>
    <p:sldId id="256" r:id="rId3"/>
    <p:sldId id="300" r:id="rId4"/>
    <p:sldId id="314" r:id="rId5"/>
    <p:sldId id="299" r:id="rId6"/>
    <p:sldId id="302" r:id="rId7"/>
    <p:sldId id="307" r:id="rId8"/>
    <p:sldId id="313" r:id="rId9"/>
    <p:sldId id="272" r:id="rId10"/>
    <p:sldId id="273" r:id="rId11"/>
    <p:sldId id="274" r:id="rId12"/>
    <p:sldId id="275" r:id="rId13"/>
    <p:sldId id="310" r:id="rId14"/>
    <p:sldId id="309" r:id="rId15"/>
    <p:sldId id="306" r:id="rId16"/>
    <p:sldId id="261" r:id="rId17"/>
    <p:sldId id="262" r:id="rId18"/>
    <p:sldId id="263" r:id="rId19"/>
    <p:sldId id="270" r:id="rId20"/>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43" autoAdjust="0"/>
  </p:normalViewPr>
  <p:slideViewPr>
    <p:cSldViewPr>
      <p:cViewPr varScale="1">
        <p:scale>
          <a:sx n="69" d="100"/>
          <a:sy n="69" d="100"/>
        </p:scale>
        <p:origin x="141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0A8FC6C-3D06-433D-9BD4-E1629B1BDF03}" type="datetimeFigureOut">
              <a:rPr lang="ru-RU" smtClean="0"/>
              <a:pPr/>
              <a:t>18.11.2024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04F2634-73B1-4709-B1F6-E2C7781AF1A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Сократить!!!</a:t>
            </a:r>
            <a:endParaRPr lang="ru-RU" dirty="0"/>
          </a:p>
        </p:txBody>
      </p:sp>
      <p:sp>
        <p:nvSpPr>
          <p:cNvPr id="4" name="Номер слайда 3"/>
          <p:cNvSpPr>
            <a:spLocks noGrp="1"/>
          </p:cNvSpPr>
          <p:nvPr>
            <p:ph type="sldNum" sz="quarter" idx="10"/>
          </p:nvPr>
        </p:nvSpPr>
        <p:spPr/>
        <p:txBody>
          <a:bodyPr/>
          <a:lstStyle/>
          <a:p>
            <a:fld id="{704F2634-73B1-4709-B1F6-E2C7781AF1AC}" type="slidenum">
              <a:rPr lang="ru-RU" smtClean="0"/>
              <a:pPr/>
              <a:t>11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04F2634-73B1-4709-B1F6-E2C7781AF1AC}" type="slidenum">
              <a:rPr lang="ru-RU" smtClean="0"/>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B5F9705-B7DD-43FC-B077-8440AD093105}" type="datetimeFigureOut">
              <a:rPr lang="ru-RU" smtClean="0"/>
              <a:pPr/>
              <a:t>18.11.2024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D1BADE-833E-4F18-8644-C2B2AC47664C}" type="slidenum">
              <a:rPr lang="ru-RU" smtClean="0"/>
              <a:pPr/>
              <a:t>‹#›</a:t>
            </a:fld>
            <a:endParaRPr lang="ru-RU"/>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B5F9705-B7DD-43FC-B077-8440AD093105}" type="datetimeFigureOut">
              <a:rPr lang="ru-RU" smtClean="0"/>
              <a:pPr/>
              <a:t>18.11.2024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D1BADE-833E-4F18-8644-C2B2AC47664C}" type="slidenum">
              <a:rPr lang="ru-RU" smtClean="0"/>
              <a:pPr/>
              <a:t>‹#›</a:t>
            </a:fld>
            <a:endParaRPr lang="ru-RU"/>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B5F9705-B7DD-43FC-B077-8440AD093105}" type="datetimeFigureOut">
              <a:rPr lang="ru-RU" smtClean="0"/>
              <a:pPr/>
              <a:t>18.11.2024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D1BADE-833E-4F18-8644-C2B2AC47664C}" type="slidenum">
              <a:rPr lang="ru-RU" smtClean="0"/>
              <a:pPr/>
              <a:t>‹#›</a:t>
            </a:fld>
            <a:endParaRPr lang="ru-RU"/>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B5F9705-B7DD-43FC-B077-8440AD093105}" type="datetimeFigureOut">
              <a:rPr lang="ru-RU" smtClean="0"/>
              <a:pPr/>
              <a:t>18.11.2024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D1BADE-833E-4F18-8644-C2B2AC47664C}" type="slidenum">
              <a:rPr lang="ru-RU" smtClean="0"/>
              <a:pPr/>
              <a:t>‹#›</a:t>
            </a:fld>
            <a:endParaRPr lang="ru-RU"/>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B5F9705-B7DD-43FC-B077-8440AD093105}" type="datetimeFigureOut">
              <a:rPr lang="ru-RU" smtClean="0"/>
              <a:pPr/>
              <a:t>18.11.2024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D1BADE-833E-4F18-8644-C2B2AC47664C}" type="slidenum">
              <a:rPr lang="ru-RU" smtClean="0"/>
              <a:pPr/>
              <a:t>‹#›</a:t>
            </a:fld>
            <a:endParaRPr lang="ru-RU"/>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B5F9705-B7DD-43FC-B077-8440AD093105}" type="datetimeFigureOut">
              <a:rPr lang="ru-RU" smtClean="0"/>
              <a:pPr/>
              <a:t>18.11.2024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D1BADE-833E-4F18-8644-C2B2AC47664C}" type="slidenum">
              <a:rPr lang="ru-RU" smtClean="0"/>
              <a:pPr/>
              <a:t>‹#›</a:t>
            </a:fld>
            <a:endParaRPr lang="ru-RU"/>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B5F9705-B7DD-43FC-B077-8440AD093105}" type="datetimeFigureOut">
              <a:rPr lang="ru-RU" smtClean="0"/>
              <a:pPr/>
              <a:t>18.11.2024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ED1BADE-833E-4F18-8644-C2B2AC47664C}" type="slidenum">
              <a:rPr lang="ru-RU" smtClean="0"/>
              <a:pPr/>
              <a:t>‹#›</a:t>
            </a:fld>
            <a:endParaRPr lang="ru-RU"/>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B5F9705-B7DD-43FC-B077-8440AD093105}" type="datetimeFigureOut">
              <a:rPr lang="ru-RU" smtClean="0"/>
              <a:pPr/>
              <a:t>18.11.2024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ED1BADE-833E-4F18-8644-C2B2AC47664C}" type="slidenum">
              <a:rPr lang="ru-RU" smtClean="0"/>
              <a:pPr/>
              <a:t>‹#›</a:t>
            </a:fld>
            <a:endParaRPr lang="ru-RU"/>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B5F9705-B7DD-43FC-B077-8440AD093105}" type="datetimeFigureOut">
              <a:rPr lang="ru-RU" smtClean="0"/>
              <a:pPr/>
              <a:t>18.11.2024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ED1BADE-833E-4F18-8644-C2B2AC47664C}" type="slidenum">
              <a:rPr lang="ru-RU" smtClean="0"/>
              <a:pPr/>
              <a:t>‹#›</a:t>
            </a:fld>
            <a:endParaRPr lang="ru-RU"/>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B5F9705-B7DD-43FC-B077-8440AD093105}" type="datetimeFigureOut">
              <a:rPr lang="ru-RU" smtClean="0"/>
              <a:pPr/>
              <a:t>18.11.2024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D1BADE-833E-4F18-8644-C2B2AC47664C}" type="slidenum">
              <a:rPr lang="ru-RU" smtClean="0"/>
              <a:pPr/>
              <a:t>‹#›</a:t>
            </a:fld>
            <a:endParaRPr lang="ru-RU"/>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B5F9705-B7DD-43FC-B077-8440AD093105}" type="datetimeFigureOut">
              <a:rPr lang="ru-RU" smtClean="0"/>
              <a:pPr/>
              <a:t>18.11.2024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D1BADE-833E-4F18-8644-C2B2AC47664C}" type="slidenum">
              <a:rPr lang="ru-RU" smtClean="0"/>
              <a:pPr/>
              <a:t>‹#›</a:t>
            </a:fld>
            <a:endParaRPr lang="ru-RU"/>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1000"/>
            <a:lum bright="30000" contrast="-15000"/>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5F9705-B7DD-43FC-B077-8440AD093105}" type="datetimeFigureOut">
              <a:rPr lang="ru-RU" smtClean="0"/>
              <a:pPr/>
              <a:t>18.11.2024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1BADE-833E-4F18-8644-C2B2AC47664C}"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612046"/>
            <a:ext cx="8229600" cy="2712553"/>
          </a:xfrm>
        </p:spPr>
        <p:txBody>
          <a:bodyPr>
            <a:normAutofit/>
          </a:bodyPr>
          <a:lstStyle/>
          <a:p>
            <a:endParaRPr lang="ru-RU" dirty="0" smtClean="0"/>
          </a:p>
          <a:p>
            <a:endParaRPr lang="ru-RU" dirty="0" smtClean="0"/>
          </a:p>
          <a:p>
            <a:endParaRPr lang="ru-RU" dirty="0" smtClean="0"/>
          </a:p>
          <a:p>
            <a:pPr algn="ctr">
              <a:buNone/>
            </a:pPr>
            <a:r>
              <a:rPr lang="ru-RU" sz="2600" b="1" dirty="0" smtClean="0">
                <a:solidFill>
                  <a:schemeClr val="bg1"/>
                </a:solidFill>
                <a:latin typeface="Times New Roman" pitchFamily="18" charset="0"/>
                <a:cs typeface="Times New Roman" pitchFamily="18" charset="0"/>
              </a:rPr>
              <a:t>«Жизнь, ставшая легендой…»</a:t>
            </a:r>
          </a:p>
          <a:p>
            <a:pPr algn="ctr">
              <a:buNone/>
            </a:pPr>
            <a:r>
              <a:rPr lang="ru-RU" sz="2600" dirty="0" smtClean="0">
                <a:solidFill>
                  <a:schemeClr val="bg1"/>
                </a:solidFill>
                <a:latin typeface="Times New Roman" pitchFamily="18" charset="0"/>
                <a:cs typeface="Times New Roman" pitchFamily="18" charset="0"/>
              </a:rPr>
              <a:t>(презентация, посвящена А.В. Суворову)</a:t>
            </a:r>
          </a:p>
          <a:p>
            <a:pPr algn="ctr">
              <a:buNone/>
            </a:pPr>
            <a:endParaRPr lang="ru-RU" sz="2600" dirty="0" smtClean="0">
              <a:solidFill>
                <a:schemeClr val="bg1"/>
              </a:solidFill>
              <a:latin typeface="Times New Roman" pitchFamily="18" charset="0"/>
              <a:cs typeface="Times New Roman" pitchFamily="18" charset="0"/>
            </a:endParaRPr>
          </a:p>
          <a:p>
            <a:pPr algn="r"/>
            <a:endParaRPr lang="ru-RU" sz="1600" dirty="0" smtClean="0">
              <a:solidFill>
                <a:schemeClr val="bg1"/>
              </a:solidFill>
            </a:endParaRPr>
          </a:p>
          <a:p>
            <a:pPr algn="r"/>
            <a:endParaRPr lang="ru-RU" sz="1600" dirty="0" smtClean="0">
              <a:solidFill>
                <a:schemeClr val="bg1"/>
              </a:solidFill>
            </a:endParaRPr>
          </a:p>
          <a:p>
            <a:pPr algn="r">
              <a:buNone/>
            </a:pPr>
            <a:endParaRPr lang="ru-RU" sz="1600" dirty="0" smtClean="0">
              <a:latin typeface="Times New Roman" pitchFamily="18" charset="0"/>
              <a:cs typeface="Times New Roman" pitchFamily="18" charset="0"/>
            </a:endParaRPr>
          </a:p>
          <a:p>
            <a:pPr algn="r">
              <a:buNone/>
            </a:pPr>
            <a:endParaRPr lang="ru-RU" sz="1600" dirty="0" smtClean="0">
              <a:latin typeface="Times New Roman" pitchFamily="18" charset="0"/>
              <a:cs typeface="Times New Roman" pitchFamily="18" charset="0"/>
            </a:endParaRPr>
          </a:p>
          <a:p>
            <a:pPr algn="r">
              <a:buNone/>
            </a:pPr>
            <a:endParaRPr lang="ru-RU" sz="1800" dirty="0" smtClean="0">
              <a:solidFill>
                <a:srgbClr val="FF0000"/>
              </a:solidFill>
              <a:latin typeface="Times New Roman" pitchFamily="18" charset="0"/>
              <a:cs typeface="Times New Roman" pitchFamily="18" charset="0"/>
            </a:endParaRPr>
          </a:p>
          <a:p>
            <a:pPr algn="r"/>
            <a:endParaRPr lang="ru-RU" sz="2100" dirty="0" smtClean="0">
              <a:solidFill>
                <a:schemeClr val="bg1"/>
              </a:solidFill>
              <a:latin typeface="Times New Roman" pitchFamily="18" charset="0"/>
              <a:cs typeface="Times New Roman" pitchFamily="18" charset="0"/>
            </a:endParaRPr>
          </a:p>
          <a:p>
            <a:pPr algn="r"/>
            <a:endParaRPr lang="ru-RU" sz="2100" dirty="0" smtClean="0">
              <a:solidFill>
                <a:schemeClr val="bg1"/>
              </a:solidFill>
              <a:latin typeface="Times New Roman" pitchFamily="18" charset="0"/>
              <a:cs typeface="Times New Roman" pitchFamily="18" charset="0"/>
            </a:endParaRPr>
          </a:p>
          <a:p>
            <a:pPr algn="r">
              <a:buNone/>
            </a:pPr>
            <a:endParaRPr lang="ru-RU" sz="2100" dirty="0" smtClean="0">
              <a:solidFill>
                <a:schemeClr val="bg1"/>
              </a:solidFill>
              <a:latin typeface="Times New Roman" pitchFamily="18" charset="0"/>
              <a:cs typeface="Times New Roman" pitchFamily="18" charset="0"/>
            </a:endParaRPr>
          </a:p>
          <a:p>
            <a:pPr algn="ctr">
              <a:buNone/>
            </a:pPr>
            <a:endParaRPr lang="ru-RU" sz="2100" dirty="0" smtClean="0">
              <a:solidFill>
                <a:schemeClr val="bg1"/>
              </a:solidFill>
              <a:latin typeface="Times New Roman" pitchFamily="18" charset="0"/>
              <a:cs typeface="Times New Roman" pitchFamily="18" charset="0"/>
            </a:endParaRPr>
          </a:p>
        </p:txBody>
      </p:sp>
      <p:sp>
        <p:nvSpPr>
          <p:cNvPr id="2" name="Заголовок 1"/>
          <p:cNvSpPr>
            <a:spLocks noGrp="1"/>
          </p:cNvSpPr>
          <p:nvPr>
            <p:ph type="title"/>
          </p:nvPr>
        </p:nvSpPr>
        <p:spPr/>
        <p:txBody>
          <a:bodyPr>
            <a:normAutofit/>
          </a:bodyPr>
          <a:lstStyle/>
          <a:p>
            <a:pPr algn="ctr"/>
            <a:r>
              <a:rPr lang="ru-RU" sz="1600" b="0" dirty="0" smtClean="0">
                <a:solidFill>
                  <a:schemeClr val="bg1"/>
                </a:solidFill>
                <a:effectLst/>
                <a:latin typeface="Times New Roman" pitchFamily="18" charset="0"/>
                <a:cs typeface="Times New Roman" pitchFamily="18" charset="0"/>
              </a:rPr>
              <a:t> </a:t>
            </a:r>
            <a:endParaRPr lang="ru-RU" sz="1600" b="0" dirty="0">
              <a:solidFill>
                <a:schemeClr val="bg1"/>
              </a:solidFill>
              <a:effectLst/>
              <a:latin typeface="Times New Roman" pitchFamily="18" charset="0"/>
              <a:cs typeface="Times New Roman" pitchFamily="18" charset="0"/>
            </a:endParaRPr>
          </a:p>
        </p:txBody>
      </p:sp>
      <p:pic>
        <p:nvPicPr>
          <p:cNvPr id="1026"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98868"/>
            <a:ext cx="7632848" cy="5098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620688"/>
            <a:ext cx="8928992" cy="5445224"/>
          </a:xfrm>
        </p:spPr>
        <p:txBody>
          <a:bodyPr>
            <a:noAutofit/>
          </a:bodyPr>
          <a:lstStyle/>
          <a:p>
            <a:pPr indent="450000" algn="just">
              <a:spcBef>
                <a:spcPts val="0"/>
              </a:spcBef>
              <a:buNone/>
            </a:pPr>
            <a:r>
              <a:rPr lang="ru-RU" sz="2200" dirty="0" smtClean="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В 1758 году Суворов </a:t>
            </a:r>
            <a:r>
              <a:rPr lang="ru-RU" sz="2200" dirty="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оказывается в действующей армии. </a:t>
            </a:r>
          </a:p>
          <a:p>
            <a:pPr indent="450000" algn="just">
              <a:spcBef>
                <a:spcPts val="0"/>
              </a:spcBef>
              <a:buNone/>
            </a:pPr>
            <a:r>
              <a:rPr lang="ru-RU" sz="2200" dirty="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Это сражение датируется 1759 годом и проходило под </a:t>
            </a:r>
            <a:r>
              <a:rPr lang="ru-RU" sz="2200" dirty="0" err="1">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Кунесдорфом</a:t>
            </a:r>
            <a:r>
              <a:rPr lang="ru-RU" sz="2200" dirty="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 Оно знаменито тем, что переломило ход Семилетней войны и стало завершающим аккордом в победе над прусской армией. Зарекомендовав себя как талантливый военный, Суворов получил назначение на должность дежурного офицера при </a:t>
            </a:r>
            <a:r>
              <a:rPr lang="ru-RU" sz="2200" dirty="0" err="1">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Виллиме</a:t>
            </a:r>
            <a:r>
              <a:rPr lang="ru-RU" sz="2200" dirty="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 </a:t>
            </a:r>
            <a:r>
              <a:rPr lang="ru-RU" sz="2200" dirty="0" err="1">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Ферморе</a:t>
            </a:r>
            <a:r>
              <a:rPr lang="ru-RU" sz="2200" dirty="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 который в то время был главнокомандующим. Потом в военной карьере Александра была не менее успешная Берлинская операция.</a:t>
            </a:r>
          </a:p>
        </p:txBody>
      </p:sp>
    </p:spTree>
  </p:cSld>
  <p:clrMapOvr>
    <a:masterClrMapping/>
  </p:clrMapOvr>
  <p:transition>
    <p:cover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8996" y="244572"/>
            <a:ext cx="8229600" cy="494602"/>
          </a:xfrm>
        </p:spPr>
        <p:txBody>
          <a:bodyPr>
            <a:normAutofit fontScale="90000"/>
          </a:bodyPr>
          <a:lstStyle/>
          <a:p>
            <a:endParaRPr lang="ru-RU" sz="3600" i="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3882603" y="491873"/>
            <a:ext cx="5153893" cy="5760640"/>
          </a:xfrm>
        </p:spPr>
        <p:txBody>
          <a:bodyPr>
            <a:normAutofit lnSpcReduction="10000"/>
          </a:bodyPr>
          <a:lstStyle/>
          <a:p>
            <a:pPr indent="450000" algn="just">
              <a:spcBef>
                <a:spcPts val="0"/>
              </a:spcBef>
              <a:buNone/>
            </a:pPr>
            <a:r>
              <a:rPr lang="ru-RU" sz="2200" dirty="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1762 году Суворову присвоили звание полковника, и он получил в подчинение Астраханский полк. Его усердие в воинской службе не осталось незамеченным </a:t>
            </a:r>
            <a:r>
              <a:rPr lang="ru-RU" sz="2200" dirty="0" smtClean="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императрицей ( Екатериной </a:t>
            </a:r>
            <a:r>
              <a:rPr lang="en-US" sz="2200" dirty="0" smtClean="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II</a:t>
            </a:r>
            <a:r>
              <a:rPr lang="en-US" sz="2200" dirty="0" smtClean="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a:t>
            </a:r>
            <a:r>
              <a:rPr lang="ru-RU" sz="2200" dirty="0" smtClean="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 </a:t>
            </a:r>
            <a:r>
              <a:rPr lang="ru-RU" sz="2200" dirty="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которая вознаградила его собственным портретом. Именно это время стало настоящим переломом в биографии Суворова, с этого момента он стал знаменитым.</a:t>
            </a:r>
          </a:p>
          <a:p>
            <a:pPr indent="450000" algn="just">
              <a:spcBef>
                <a:spcPts val="0"/>
              </a:spcBef>
              <a:buNone/>
            </a:pPr>
            <a:r>
              <a:rPr lang="ru-RU" sz="2200" dirty="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В 1763-1769-м годах Александр Васильевич возглавлял Суздальский полк.</a:t>
            </a:r>
          </a:p>
          <a:p>
            <a:pPr indent="450000" algn="just">
              <a:spcBef>
                <a:spcPts val="0"/>
              </a:spcBef>
              <a:buNone/>
            </a:pPr>
            <a:r>
              <a:rPr lang="ru-RU" sz="2200" dirty="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В 1768 году Суворов удостоился звания бригадир.</a:t>
            </a:r>
          </a:p>
        </p:txBody>
      </p:sp>
      <p:pic>
        <p:nvPicPr>
          <p:cNvPr id="9218" name="Picture 2" descr="Picture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1873"/>
            <a:ext cx="4128516" cy="57606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402675"/>
            <a:ext cx="8496944" cy="4683659"/>
          </a:xfrm>
        </p:spPr>
        <p:txBody>
          <a:bodyPr>
            <a:normAutofit/>
          </a:bodyPr>
          <a:lstStyle/>
          <a:p>
            <a:pPr indent="450000" algn="just">
              <a:spcBef>
                <a:spcPts val="0"/>
              </a:spcBef>
              <a:buNone/>
            </a:pPr>
            <a:r>
              <a:rPr lang="ru-RU" sz="2400" dirty="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Настоящим полководцем Суворов стал именно во времена правления Екатерины II. Этому способствовали и две Русско-турецкие войны, которые он выиграл. В 1770 году Суворова произвели в генерал-майоры</a:t>
            </a:r>
            <a:r>
              <a:rPr lang="ru-RU" sz="2200" dirty="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 </a:t>
            </a:r>
          </a:p>
        </p:txBody>
      </p:sp>
      <p:pic>
        <p:nvPicPr>
          <p:cNvPr id="8194"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52" y="2924944"/>
            <a:ext cx="8024904" cy="36755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3634529"/>
            <a:ext cx="8640960" cy="2314752"/>
          </a:xfrm>
        </p:spPr>
        <p:txBody>
          <a:bodyPr>
            <a:normAutofit fontScale="25000" lnSpcReduction="20000"/>
          </a:bodyPr>
          <a:lstStyle/>
          <a:p>
            <a:pPr marL="0" indent="0" algn="just">
              <a:buNone/>
            </a:pPr>
            <a:r>
              <a:rPr lang="ru-RU" sz="9600" dirty="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После героического перехода через Альпы Суворов серьезно заболел. Вернувшись в свое имение в </a:t>
            </a:r>
            <a:r>
              <a:rPr lang="ru-RU" sz="9600" dirty="0" err="1">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Кобрине</a:t>
            </a:r>
            <a:r>
              <a:rPr lang="ru-RU" sz="9600" dirty="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 он слег. А в это время его ждали в Петербурге, чтобы оказать положенные почести. К полководцу направили доктора, который смог поставить его на ноги. По </a:t>
            </a:r>
            <a:r>
              <a:rPr lang="ru-RU" sz="9600" dirty="0" smtClean="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приезд</a:t>
            </a:r>
            <a:r>
              <a:rPr lang="en-US" sz="9600" dirty="0" smtClean="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e</a:t>
            </a:r>
            <a:r>
              <a:rPr lang="ru-RU" sz="9600" dirty="0" smtClean="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 </a:t>
            </a:r>
            <a:r>
              <a:rPr lang="ru-RU" sz="9600" dirty="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в Петербург Суворов снова почувствовал резкое недомогание и слег, чтобы больше уже не подняться. 18 мая 1800 года его не стало. Местом упокоения Александра Суворова стала Благовещенская церковь Александро-Невской лавры.</a:t>
            </a:r>
          </a:p>
          <a:p>
            <a:endParaRPr lang="ru-RU" dirty="0">
              <a:solidFill>
                <a:schemeClr val="bg1"/>
              </a:solidFill>
            </a:endParaRPr>
          </a:p>
        </p:txBody>
      </p:sp>
      <p:pic>
        <p:nvPicPr>
          <p:cNvPr id="7170"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368" y="116632"/>
            <a:ext cx="7848872" cy="3484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241182"/>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505475"/>
          </a:xfrm>
        </p:spPr>
        <p:txBody>
          <a:bodyPr>
            <a:normAutofit/>
          </a:bodyPr>
          <a:lstStyle/>
          <a:p>
            <a:pPr marL="0" indent="0" algn="just">
              <a:buNone/>
            </a:pPr>
            <a:r>
              <a:rPr lang="ru-RU" sz="2800" dirty="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Заслуги Суворова отмечены еще при его жизни. В России начали появляться суворовские училища, где растили достойные кадры для армии. Орден Суворова доставался исключительно за проявленный героизм на фронтах Великой Отечественной войны. Имя Александра Суворова носят морские суда, среди которых есть и боевые.</a:t>
            </a:r>
          </a:p>
        </p:txBody>
      </p:sp>
    </p:spTree>
    <p:extLst>
      <p:ext uri="{BB962C8B-B14F-4D97-AF65-F5344CB8AC3E}">
        <p14:creationId xmlns:p14="http://schemas.microsoft.com/office/powerpoint/2010/main" val="3930816977"/>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5673"/>
            <a:ext cx="8229600" cy="1143000"/>
          </a:xfrm>
        </p:spPr>
        <p:txBody>
          <a:bodyPr/>
          <a:lstStyle/>
          <a:p>
            <a:r>
              <a:rPr lang="ru-RU" b="1" i="1" dirty="0" smtClean="0">
                <a:solidFill>
                  <a:schemeClr val="bg1"/>
                </a:solidFill>
                <a:latin typeface="Times New Roman" pitchFamily="18" charset="0"/>
                <a:cs typeface="Times New Roman" pitchFamily="18" charset="0"/>
              </a:rPr>
              <a:t>Заключение</a:t>
            </a:r>
            <a:endParaRPr lang="ru-RU" b="1" i="1" dirty="0">
              <a:solidFill>
                <a:schemeClr val="bg1"/>
              </a:solidFill>
              <a:latin typeface="Times New Roman" pitchFamily="18" charset="0"/>
              <a:cs typeface="Times New Roman" pitchFamily="18" charset="0"/>
            </a:endParaRPr>
          </a:p>
        </p:txBody>
      </p:sp>
      <p:sp>
        <p:nvSpPr>
          <p:cNvPr id="6" name="Текст 5"/>
          <p:cNvSpPr>
            <a:spLocks noGrp="1"/>
          </p:cNvSpPr>
          <p:nvPr>
            <p:ph idx="1"/>
          </p:nvPr>
        </p:nvSpPr>
        <p:spPr>
          <a:xfrm>
            <a:off x="425202" y="836712"/>
            <a:ext cx="8363272" cy="3124944"/>
          </a:xfrm>
        </p:spPr>
        <p:txBody>
          <a:bodyPr>
            <a:noAutofit/>
          </a:bodyPr>
          <a:lstStyle/>
          <a:p>
            <a:pPr marL="0" indent="450000" algn="just">
              <a:spcBef>
                <a:spcPts val="0"/>
              </a:spcBef>
              <a:buNone/>
            </a:pPr>
            <a:r>
              <a:rPr lang="ru-RU" sz="2400" dirty="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В 2024 году исполнилось 294 лет со дня рождения Александра Васильевича Суворова.</a:t>
            </a:r>
          </a:p>
          <a:p>
            <a:pPr marL="0" indent="450000" algn="just">
              <a:spcBef>
                <a:spcPts val="0"/>
              </a:spcBef>
              <a:buNone/>
            </a:pPr>
            <a:r>
              <a:rPr lang="ru-RU" sz="2400" dirty="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Как его характеризовали современники: «тощий человек с невзрачной наружностью, но дальновидным и тонким умом» , позволявший себе выходки, которые можно было бы счесть за помешательство, - единственный в мире полководец, не проигравший ни одной битвы, и кавалер всех российских орденов своего времени, вручавшихся мужчинам. </a:t>
            </a:r>
          </a:p>
        </p:txBody>
      </p:sp>
      <p:pic>
        <p:nvPicPr>
          <p:cNvPr id="48130" name="Picture 2" descr="http://www.kulturologia.ru/files/u1837/suvorov.jpg"/>
          <p:cNvPicPr>
            <a:picLocks noChangeAspect="1" noChangeArrowheads="1"/>
          </p:cNvPicPr>
          <p:nvPr/>
        </p:nvPicPr>
        <p:blipFill>
          <a:blip r:embed="rId3" cstate="print"/>
          <a:srcRect l="635" r="1"/>
          <a:stretch>
            <a:fillRect/>
          </a:stretch>
        </p:blipFill>
        <p:spPr bwMode="auto">
          <a:xfrm>
            <a:off x="6349116" y="4725144"/>
            <a:ext cx="2794884" cy="197284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ru-RU" sz="6600" dirty="0" smtClean="0">
                <a:ln>
                  <a:solidFill>
                    <a:srgbClr val="C00000"/>
                  </a:solidFill>
                </a:ln>
                <a:solidFill>
                  <a:schemeClr val="bg1"/>
                </a:solidFill>
                <a:latin typeface="Times New Roman" pitchFamily="18" charset="0"/>
                <a:cs typeface="Times New Roman" pitchFamily="18" charset="0"/>
              </a:rPr>
              <a:t>Награды</a:t>
            </a:r>
            <a:r>
              <a:rPr lang="ru-RU" dirty="0" smtClean="0">
                <a:ln>
                  <a:solidFill>
                    <a:srgbClr val="C00000"/>
                  </a:solidFill>
                </a:ln>
                <a:solidFill>
                  <a:schemeClr val="bg1"/>
                </a:solidFill>
                <a:latin typeface="Times New Roman" pitchFamily="18" charset="0"/>
                <a:cs typeface="Times New Roman" pitchFamily="18" charset="0"/>
              </a:rPr>
              <a:t>:</a:t>
            </a:r>
            <a:endParaRPr lang="ru-RU" dirty="0">
              <a:ln>
                <a:solidFill>
                  <a:srgbClr val="C00000"/>
                </a:solidFill>
              </a:ln>
              <a:solidFill>
                <a:schemeClr val="bg1"/>
              </a:solidFill>
              <a:latin typeface="Times New Roman" pitchFamily="18" charset="0"/>
              <a:cs typeface="Times New Roman" pitchFamily="18" charset="0"/>
            </a:endParaRPr>
          </a:p>
        </p:txBody>
      </p:sp>
      <p:pic>
        <p:nvPicPr>
          <p:cNvPr id="1026" name="Picture 2" descr="Знак на орденской цепи и звезда ордена"/>
          <p:cNvPicPr>
            <a:picLocks noChangeAspect="1" noChangeArrowheads="1"/>
          </p:cNvPicPr>
          <p:nvPr/>
        </p:nvPicPr>
        <p:blipFill>
          <a:blip r:embed="rId2" cstate="print"/>
          <a:srcRect/>
          <a:stretch>
            <a:fillRect/>
          </a:stretch>
        </p:blipFill>
        <p:spPr bwMode="auto">
          <a:xfrm>
            <a:off x="0" y="0"/>
            <a:ext cx="2422862" cy="3068960"/>
          </a:xfrm>
          <a:prstGeom prst="rect">
            <a:avLst/>
          </a:prstGeom>
          <a:noFill/>
        </p:spPr>
      </p:pic>
      <p:pic>
        <p:nvPicPr>
          <p:cNvPr id="6" name="Picture 2" descr="Cross of Sovereign Military Hospitaller Order of St. John of Jerusalem of Rhodes and of Malta.PNG"/>
          <p:cNvPicPr>
            <a:picLocks noChangeAspect="1" noChangeArrowheads="1"/>
          </p:cNvPicPr>
          <p:nvPr/>
        </p:nvPicPr>
        <p:blipFill>
          <a:blip r:embed="rId3" cstate="print"/>
          <a:srcRect/>
          <a:stretch>
            <a:fillRect/>
          </a:stretch>
        </p:blipFill>
        <p:spPr bwMode="auto">
          <a:xfrm>
            <a:off x="6588224" y="0"/>
            <a:ext cx="2555776" cy="5071618"/>
          </a:xfrm>
          <a:prstGeom prst="rect">
            <a:avLst/>
          </a:prstGeom>
          <a:noFill/>
        </p:spPr>
      </p:pic>
      <p:sp>
        <p:nvSpPr>
          <p:cNvPr id="7" name="Прямоугольник 6"/>
          <p:cNvSpPr/>
          <p:nvPr/>
        </p:nvSpPr>
        <p:spPr>
          <a:xfrm>
            <a:off x="6588224" y="5085184"/>
            <a:ext cx="2555776" cy="1200329"/>
          </a:xfrm>
          <a:prstGeom prst="rect">
            <a:avLst/>
          </a:prstGeom>
        </p:spPr>
        <p:txBody>
          <a:bodyPr wrap="square">
            <a:spAutoFit/>
          </a:bodyPr>
          <a:lstStyle/>
          <a:p>
            <a:r>
              <a:rPr lang="ru-RU" sz="2400" b="1" dirty="0" smtClean="0">
                <a:ln>
                  <a:solidFill>
                    <a:srgbClr val="C00000"/>
                  </a:solidFill>
                </a:ln>
                <a:solidFill>
                  <a:schemeClr val="bg1"/>
                </a:solidFill>
              </a:rPr>
              <a:t>Орден Святого Иоанна Иерусалимского </a:t>
            </a:r>
            <a:endParaRPr lang="ru-RU" sz="2400" dirty="0">
              <a:ln>
                <a:solidFill>
                  <a:srgbClr val="C00000"/>
                </a:solidFill>
              </a:ln>
              <a:solidFill>
                <a:schemeClr val="bg1"/>
              </a:solidFill>
            </a:endParaRPr>
          </a:p>
        </p:txBody>
      </p:sp>
      <p:sp>
        <p:nvSpPr>
          <p:cNvPr id="8" name="TextBox 7"/>
          <p:cNvSpPr txBox="1"/>
          <p:nvPr/>
        </p:nvSpPr>
        <p:spPr>
          <a:xfrm>
            <a:off x="0" y="3286124"/>
            <a:ext cx="6597960" cy="1323439"/>
          </a:xfrm>
          <a:prstGeom prst="rect">
            <a:avLst/>
          </a:prstGeom>
          <a:noFill/>
        </p:spPr>
        <p:txBody>
          <a:bodyPr wrap="none" rtlCol="0">
            <a:spAutoFit/>
          </a:bodyPr>
          <a:lstStyle/>
          <a:p>
            <a:r>
              <a:rPr lang="ru-RU" sz="2000" b="1" dirty="0" smtClean="0">
                <a:solidFill>
                  <a:srgbClr val="C00000"/>
                </a:solidFill>
                <a:latin typeface="Times New Roman" pitchFamily="18" charset="0"/>
                <a:cs typeface="Times New Roman" pitchFamily="18" charset="0"/>
              </a:rPr>
              <a:t>Императорский орден Святого апостола Андрея</a:t>
            </a:r>
          </a:p>
          <a:p>
            <a:r>
              <a:rPr lang="ru-RU" sz="2000" b="1" dirty="0" smtClean="0">
                <a:solidFill>
                  <a:srgbClr val="C00000"/>
                </a:solidFill>
                <a:latin typeface="Times New Roman" pitchFamily="18" charset="0"/>
                <a:cs typeface="Times New Roman" pitchFamily="18" charset="0"/>
              </a:rPr>
              <a:t>Первозванного – высшая награда Российской империи</a:t>
            </a:r>
          </a:p>
          <a:p>
            <a:r>
              <a:rPr lang="ru-RU" sz="2000" b="1" dirty="0" smtClean="0">
                <a:solidFill>
                  <a:srgbClr val="C00000"/>
                </a:solidFill>
                <a:latin typeface="Times New Roman" pitchFamily="18" charset="0"/>
                <a:cs typeface="Times New Roman" pitchFamily="18" charset="0"/>
              </a:rPr>
              <a:t>до 1917 г. В 1998 г. орден был восстановлен</a:t>
            </a:r>
          </a:p>
          <a:p>
            <a:r>
              <a:rPr lang="ru-RU" sz="2000" b="1" dirty="0" smtClean="0">
                <a:solidFill>
                  <a:srgbClr val="C00000"/>
                </a:solidFill>
                <a:latin typeface="Times New Roman" pitchFamily="18" charset="0"/>
                <a:cs typeface="Times New Roman" pitchFamily="18" charset="0"/>
              </a:rPr>
              <a:t>Как высшая награда Российской империи</a:t>
            </a:r>
            <a:endParaRPr lang="ru-RU" sz="2000" b="1" dirty="0">
              <a:solidFill>
                <a:srgbClr val="C00000"/>
              </a:solidFill>
              <a:latin typeface="Times New Roman" pitchFamily="18" charset="0"/>
              <a:cs typeface="Times New Roman" pitchFamily="18" charset="0"/>
            </a:endParaRPr>
          </a:p>
        </p:txBody>
      </p:sp>
    </p:spTree>
  </p:cSld>
  <p:clrMapOvr>
    <a:masterClrMapping/>
  </p:clrMapOvr>
  <p:transition>
    <p:push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3419872" cy="1938992"/>
          </a:xfrm>
          <a:prstGeom prst="rect">
            <a:avLst/>
          </a:prstGeom>
        </p:spPr>
        <p:txBody>
          <a:bodyPr wrap="square">
            <a:spAutoFit/>
          </a:bodyPr>
          <a:lstStyle/>
          <a:p>
            <a:r>
              <a:rPr lang="ru-RU" sz="2400" b="1" dirty="0" smtClean="0">
                <a:ln>
                  <a:solidFill>
                    <a:srgbClr val="C00000"/>
                  </a:solidFill>
                </a:ln>
                <a:solidFill>
                  <a:srgbClr val="FF0000"/>
                </a:solidFill>
              </a:rPr>
              <a:t>Императорский Орден Святого Благоверного Князя Александра Невского</a:t>
            </a:r>
            <a:r>
              <a:rPr lang="ru-RU" sz="2400" dirty="0" smtClean="0">
                <a:ln>
                  <a:solidFill>
                    <a:srgbClr val="C00000"/>
                  </a:solidFill>
                </a:ln>
                <a:solidFill>
                  <a:srgbClr val="FF0000"/>
                </a:solidFill>
              </a:rPr>
              <a:t> (орден Святого Александра Невского)</a:t>
            </a:r>
            <a:endParaRPr lang="ru-RU" sz="2400" dirty="0">
              <a:ln>
                <a:solidFill>
                  <a:srgbClr val="C00000"/>
                </a:solidFill>
              </a:ln>
              <a:solidFill>
                <a:srgbClr val="FF0000"/>
              </a:solidFill>
            </a:endParaRPr>
          </a:p>
        </p:txBody>
      </p:sp>
      <p:pic>
        <p:nvPicPr>
          <p:cNvPr id="20482" name="Picture 2" descr="Badge to Order St Alexander Nevsky 1820-1830.jpg"/>
          <p:cNvPicPr>
            <a:picLocks noChangeAspect="1" noChangeArrowheads="1"/>
          </p:cNvPicPr>
          <p:nvPr/>
        </p:nvPicPr>
        <p:blipFill>
          <a:blip r:embed="rId2" cstate="print"/>
          <a:srcRect/>
          <a:stretch>
            <a:fillRect/>
          </a:stretch>
        </p:blipFill>
        <p:spPr bwMode="auto">
          <a:xfrm>
            <a:off x="-1" y="1916832"/>
            <a:ext cx="3479695" cy="4941168"/>
          </a:xfrm>
          <a:prstGeom prst="rect">
            <a:avLst/>
          </a:prstGeom>
          <a:noFill/>
          <a:effectLst>
            <a:softEdge rad="31750"/>
          </a:effectLst>
        </p:spPr>
      </p:pic>
      <p:pic>
        <p:nvPicPr>
          <p:cNvPr id="4" name="Picture 2" descr="Орден св владимира 1 ст.jpg"/>
          <p:cNvPicPr>
            <a:picLocks noChangeAspect="1" noChangeArrowheads="1"/>
          </p:cNvPicPr>
          <p:nvPr/>
        </p:nvPicPr>
        <p:blipFill>
          <a:blip r:embed="rId3" cstate="print"/>
          <a:srcRect/>
          <a:stretch>
            <a:fillRect/>
          </a:stretch>
        </p:blipFill>
        <p:spPr bwMode="auto">
          <a:xfrm>
            <a:off x="5580112" y="1860637"/>
            <a:ext cx="3563888" cy="4997364"/>
          </a:xfrm>
          <a:prstGeom prst="rect">
            <a:avLst/>
          </a:prstGeom>
          <a:noFill/>
        </p:spPr>
      </p:pic>
      <p:sp>
        <p:nvSpPr>
          <p:cNvPr id="5" name="Прямоугольник 4"/>
          <p:cNvSpPr/>
          <p:nvPr/>
        </p:nvSpPr>
        <p:spPr>
          <a:xfrm>
            <a:off x="4572000" y="0"/>
            <a:ext cx="4572000" cy="1200329"/>
          </a:xfrm>
          <a:prstGeom prst="rect">
            <a:avLst/>
          </a:prstGeom>
        </p:spPr>
        <p:txBody>
          <a:bodyPr>
            <a:spAutoFit/>
          </a:bodyPr>
          <a:lstStyle/>
          <a:p>
            <a:r>
              <a:rPr lang="ru-RU" dirty="0" smtClean="0">
                <a:ln>
                  <a:solidFill>
                    <a:srgbClr val="C00000"/>
                  </a:solidFill>
                </a:ln>
                <a:solidFill>
                  <a:srgbClr val="FF0000"/>
                </a:solidFill>
              </a:rPr>
              <a:t>Императорский орден Святого Равноапостольного Князя Владимира — орден Российской империи в 4-х степенях за военные отличия и гражданские заслуги.</a:t>
            </a:r>
            <a:endParaRPr lang="ru-RU" dirty="0">
              <a:ln>
                <a:solidFill>
                  <a:srgbClr val="C00000"/>
                </a:solidFill>
              </a:ln>
              <a:solidFill>
                <a:srgbClr val="FF0000"/>
              </a:solidFill>
            </a:endParaRPr>
          </a:p>
        </p:txBody>
      </p:sp>
      <p:sp>
        <p:nvSpPr>
          <p:cNvPr id="6" name="Прямоугольник 5"/>
          <p:cNvSpPr/>
          <p:nvPr/>
        </p:nvSpPr>
        <p:spPr>
          <a:xfrm rot="20810596">
            <a:off x="5563863" y="4204622"/>
            <a:ext cx="3758090" cy="923330"/>
          </a:xfrm>
          <a:prstGeom prst="rect">
            <a:avLst/>
          </a:prstGeom>
        </p:spPr>
        <p:txBody>
          <a:bodyPr wrap="square">
            <a:spAutoFit/>
          </a:bodyPr>
          <a:lstStyle/>
          <a:p>
            <a:r>
              <a:rPr lang="ru-RU" dirty="0" smtClean="0">
                <a:ln>
                  <a:solidFill>
                    <a:schemeClr val="tx1"/>
                  </a:solidFill>
                </a:ln>
              </a:rPr>
              <a:t>Звезда и знак ордена Святого Владимира 1-й степени на орденской ленте.</a:t>
            </a:r>
            <a:endParaRPr lang="ru-RU" dirty="0">
              <a:ln>
                <a:solidFill>
                  <a:schemeClr val="tx1"/>
                </a:solidFill>
              </a:ln>
            </a:endParaRPr>
          </a:p>
        </p:txBody>
      </p:sp>
    </p:spTree>
  </p:cSld>
  <p:clrMapOvr>
    <a:masterClrMapping/>
  </p:clrMapOvr>
  <p:transition>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Знак ордена Св. Георгия 4-й ст. 1850-е годы"/>
          <p:cNvPicPr>
            <a:picLocks noChangeAspect="1" noChangeArrowheads="1"/>
          </p:cNvPicPr>
          <p:nvPr/>
        </p:nvPicPr>
        <p:blipFill>
          <a:blip r:embed="rId2" cstate="print"/>
          <a:srcRect/>
          <a:stretch>
            <a:fillRect/>
          </a:stretch>
        </p:blipFill>
        <p:spPr bwMode="auto">
          <a:xfrm>
            <a:off x="755576" y="620688"/>
            <a:ext cx="2700298" cy="3024336"/>
          </a:xfrm>
          <a:prstGeom prst="rect">
            <a:avLst/>
          </a:prstGeom>
          <a:noFill/>
        </p:spPr>
      </p:pic>
      <p:sp>
        <p:nvSpPr>
          <p:cNvPr id="3" name="Прямоугольник 2"/>
          <p:cNvSpPr/>
          <p:nvPr/>
        </p:nvSpPr>
        <p:spPr>
          <a:xfrm>
            <a:off x="0" y="1"/>
            <a:ext cx="9144000" cy="707886"/>
          </a:xfrm>
          <a:prstGeom prst="rect">
            <a:avLst/>
          </a:prstGeom>
        </p:spPr>
        <p:txBody>
          <a:bodyPr wrap="square">
            <a:spAutoFit/>
          </a:bodyPr>
          <a:lstStyle/>
          <a:p>
            <a:r>
              <a:rPr lang="ru-RU" sz="2000" dirty="0" smtClean="0">
                <a:ln>
                  <a:solidFill>
                    <a:srgbClr val="C00000"/>
                  </a:solidFill>
                </a:ln>
                <a:solidFill>
                  <a:srgbClr val="FF0000"/>
                </a:solidFill>
              </a:rPr>
              <a:t>Орден Святого Георгия </a:t>
            </a:r>
            <a:r>
              <a:rPr lang="en-US" sz="2000" dirty="0" smtClean="0">
                <a:ln>
                  <a:solidFill>
                    <a:srgbClr val="C00000"/>
                  </a:solidFill>
                </a:ln>
                <a:solidFill>
                  <a:srgbClr val="FF0000"/>
                </a:solidFill>
              </a:rPr>
              <a:t>I, II </a:t>
            </a:r>
            <a:r>
              <a:rPr lang="ru-RU" sz="2000" dirty="0" smtClean="0">
                <a:ln>
                  <a:solidFill>
                    <a:srgbClr val="C00000"/>
                  </a:solidFill>
                </a:ln>
                <a:solidFill>
                  <a:srgbClr val="FF0000"/>
                </a:solidFill>
              </a:rPr>
              <a:t>и </a:t>
            </a:r>
            <a:r>
              <a:rPr lang="en-US" sz="2000" dirty="0" smtClean="0">
                <a:ln>
                  <a:solidFill>
                    <a:srgbClr val="C00000"/>
                  </a:solidFill>
                </a:ln>
                <a:solidFill>
                  <a:srgbClr val="FF0000"/>
                </a:solidFill>
              </a:rPr>
              <a:t>III </a:t>
            </a:r>
            <a:r>
              <a:rPr lang="ru-RU" sz="2000" dirty="0" smtClean="0">
                <a:ln>
                  <a:solidFill>
                    <a:srgbClr val="C00000"/>
                  </a:solidFill>
                </a:ln>
                <a:solidFill>
                  <a:srgbClr val="FF0000"/>
                </a:solidFill>
              </a:rPr>
              <a:t>степени. Этой награды были удостоены всего три человека, в том числе оказался и Суворов.</a:t>
            </a:r>
            <a:endParaRPr lang="ru-RU" sz="2000" dirty="0">
              <a:ln>
                <a:solidFill>
                  <a:srgbClr val="C00000"/>
                </a:solidFill>
              </a:ln>
              <a:solidFill>
                <a:srgbClr val="FF0000"/>
              </a:solidFill>
            </a:endParaRPr>
          </a:p>
        </p:txBody>
      </p:sp>
      <p:pic>
        <p:nvPicPr>
          <p:cNvPr id="19460" name="Picture 4" descr="https://upload.wikimedia.org/wikipedia/commons/a/aa/Star_and_badges_to_Order_St_George.jpg"/>
          <p:cNvPicPr>
            <a:picLocks noChangeAspect="1" noChangeArrowheads="1"/>
          </p:cNvPicPr>
          <p:nvPr/>
        </p:nvPicPr>
        <p:blipFill>
          <a:blip r:embed="rId3" cstate="print"/>
          <a:srcRect l="32775" r="22707"/>
          <a:stretch>
            <a:fillRect/>
          </a:stretch>
        </p:blipFill>
        <p:spPr bwMode="auto">
          <a:xfrm>
            <a:off x="0" y="3667124"/>
            <a:ext cx="3960440" cy="3190876"/>
          </a:xfrm>
          <a:prstGeom prst="rect">
            <a:avLst/>
          </a:prstGeom>
          <a:noFill/>
        </p:spPr>
      </p:pic>
      <p:pic>
        <p:nvPicPr>
          <p:cNvPr id="5" name="Picture 2" descr="знак ордена св. Анны 2-й степени"/>
          <p:cNvPicPr>
            <a:picLocks noChangeAspect="1" noChangeArrowheads="1"/>
          </p:cNvPicPr>
          <p:nvPr/>
        </p:nvPicPr>
        <p:blipFill>
          <a:blip r:embed="rId4" cstate="print"/>
          <a:srcRect/>
          <a:stretch>
            <a:fillRect/>
          </a:stretch>
        </p:blipFill>
        <p:spPr bwMode="auto">
          <a:xfrm>
            <a:off x="5868145" y="3121283"/>
            <a:ext cx="3275856" cy="3736718"/>
          </a:xfrm>
          <a:prstGeom prst="rect">
            <a:avLst/>
          </a:prstGeom>
          <a:noFill/>
        </p:spPr>
      </p:pic>
      <p:sp>
        <p:nvSpPr>
          <p:cNvPr id="6" name="Прямоугольник 5"/>
          <p:cNvSpPr/>
          <p:nvPr/>
        </p:nvSpPr>
        <p:spPr>
          <a:xfrm>
            <a:off x="5796136" y="1484784"/>
            <a:ext cx="3347864" cy="1200329"/>
          </a:xfrm>
          <a:prstGeom prst="rect">
            <a:avLst/>
          </a:prstGeom>
        </p:spPr>
        <p:txBody>
          <a:bodyPr wrap="square">
            <a:spAutoFit/>
          </a:bodyPr>
          <a:lstStyle/>
          <a:p>
            <a:r>
              <a:rPr lang="ru-RU" sz="2400" b="1" dirty="0" smtClean="0">
                <a:ln>
                  <a:solidFill>
                    <a:srgbClr val="C00000"/>
                  </a:solidFill>
                </a:ln>
                <a:solidFill>
                  <a:srgbClr val="FF0000"/>
                </a:solidFill>
              </a:rPr>
              <a:t>Орден Святой Анны (Императорский Орден Святой Анны) </a:t>
            </a:r>
            <a:r>
              <a:rPr lang="en-US" sz="2400" b="1" dirty="0" smtClean="0">
                <a:ln>
                  <a:solidFill>
                    <a:srgbClr val="C00000"/>
                  </a:solidFill>
                </a:ln>
                <a:solidFill>
                  <a:srgbClr val="FF0000"/>
                </a:solidFill>
              </a:rPr>
              <a:t>I </a:t>
            </a:r>
            <a:r>
              <a:rPr lang="ru-RU" sz="2400" b="1" dirty="0" smtClean="0">
                <a:ln>
                  <a:solidFill>
                    <a:srgbClr val="C00000"/>
                  </a:solidFill>
                </a:ln>
                <a:solidFill>
                  <a:srgbClr val="FF0000"/>
                </a:solidFill>
              </a:rPr>
              <a:t>степени.</a:t>
            </a:r>
            <a:endParaRPr lang="ru-RU" sz="2400" dirty="0">
              <a:ln>
                <a:solidFill>
                  <a:srgbClr val="C00000"/>
                </a:solidFill>
              </a:ln>
              <a:solidFill>
                <a:srgbClr val="FF0000"/>
              </a:solidFill>
            </a:endParaRPr>
          </a:p>
        </p:txBody>
      </p:sp>
    </p:spTree>
  </p:cSld>
  <p:clrMapOvr>
    <a:masterClrMapping/>
  </p:clrMapOvr>
  <p:transition>
    <p:push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ila-duxa.ru/wp-content/uploads/2013/11/%D0%A1%D1%83%D0%B2%D0%BE%D1%80%D0%BE%D0%B2.jpg"/>
          <p:cNvPicPr>
            <a:picLocks noChangeAspect="1" noChangeArrowheads="1"/>
          </p:cNvPicPr>
          <p:nvPr/>
        </p:nvPicPr>
        <p:blipFill>
          <a:blip r:embed="rId2" cstate="print"/>
          <a:srcRect b="10152"/>
          <a:stretch>
            <a:fillRect/>
          </a:stretch>
        </p:blipFill>
        <p:spPr bwMode="auto">
          <a:xfrm rot="21164814">
            <a:off x="61642" y="483128"/>
            <a:ext cx="6315359" cy="6696744"/>
          </a:xfrm>
          <a:prstGeom prst="ellipse">
            <a:avLst/>
          </a:prstGeom>
          <a:ln>
            <a:noFill/>
          </a:ln>
          <a:effectLst>
            <a:softEdge rad="112500"/>
          </a:effectLst>
        </p:spPr>
      </p:pic>
      <p:sp>
        <p:nvSpPr>
          <p:cNvPr id="5" name="Выноска-облако 4"/>
          <p:cNvSpPr/>
          <p:nvPr/>
        </p:nvSpPr>
        <p:spPr>
          <a:xfrm rot="999127">
            <a:off x="3334734" y="-208532"/>
            <a:ext cx="4030792" cy="214252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a:solidFill>
                    <a:srgbClr val="FF9933"/>
                  </a:solidFill>
                </a:ln>
                <a:solidFill>
                  <a:srgbClr val="FFC000"/>
                </a:solidFill>
              </a:rPr>
              <a:t>Спасибо за просмотр </a:t>
            </a:r>
            <a:r>
              <a:rPr lang="ru-RU" sz="3200" b="1" dirty="0" smtClean="0">
                <a:ln>
                  <a:solidFill>
                    <a:srgbClr val="FF9933"/>
                  </a:solidFill>
                </a:ln>
                <a:solidFill>
                  <a:srgbClr val="FFC000"/>
                </a:solidFill>
                <a:sym typeface="Wingdings" pitchFamily="2" charset="2"/>
              </a:rPr>
              <a:t></a:t>
            </a:r>
            <a:endParaRPr lang="ru-RU" sz="3200" b="1" dirty="0">
              <a:ln>
                <a:solidFill>
                  <a:srgbClr val="FF9933"/>
                </a:solidFill>
              </a:ln>
              <a:solidFill>
                <a:srgbClr val="FFC000"/>
              </a:solidFill>
            </a:endParaRPr>
          </a:p>
        </p:txBody>
      </p:sp>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355976" y="584684"/>
            <a:ext cx="4788024" cy="5616624"/>
          </a:xfrm>
        </p:spPr>
        <p:txBody>
          <a:bodyPr>
            <a:normAutofit fontScale="90000"/>
          </a:bodyPr>
          <a:lstStyle/>
          <a:p>
            <a:pPr algn="l"/>
            <a:r>
              <a:rPr lang="ru-RU" sz="4800" b="1" i="1" dirty="0" smtClean="0">
                <a:ln w="1905">
                  <a:solidFill>
                    <a:schemeClr val="bg1"/>
                  </a:solidFill>
                </a:ln>
                <a:solidFill>
                  <a:srgbClr val="FF9933"/>
                </a:solidFill>
                <a:effectLst>
                  <a:innerShdw blurRad="69850" dist="43180" dir="5400000">
                    <a:srgbClr val="000000">
                      <a:alpha val="65000"/>
                    </a:srgbClr>
                  </a:innerShdw>
                </a:effectLst>
                <a:latin typeface="DejaVu Sans" panose="020B0603030804020204" pitchFamily="34" charset="0"/>
                <a:ea typeface="DejaVu Sans" panose="020B0603030804020204" pitchFamily="34" charset="0"/>
                <a:cs typeface="DejaVu Sans" panose="020B0603030804020204" pitchFamily="34" charset="0"/>
              </a:rPr>
              <a:t/>
            </a:r>
            <a:br>
              <a:rPr lang="ru-RU" sz="4800" b="1" i="1" dirty="0" smtClean="0">
                <a:ln w="1905">
                  <a:solidFill>
                    <a:schemeClr val="bg1"/>
                  </a:solidFill>
                </a:ln>
                <a:solidFill>
                  <a:srgbClr val="FF9933"/>
                </a:solidFill>
                <a:effectLst>
                  <a:innerShdw blurRad="69850" dist="43180" dir="5400000">
                    <a:srgbClr val="000000">
                      <a:alpha val="65000"/>
                    </a:srgbClr>
                  </a:innerShdw>
                </a:effectLst>
                <a:latin typeface="DejaVu Sans" panose="020B0603030804020204" pitchFamily="34" charset="0"/>
                <a:ea typeface="DejaVu Sans" panose="020B0603030804020204" pitchFamily="34" charset="0"/>
                <a:cs typeface="DejaVu Sans" panose="020B0603030804020204" pitchFamily="34" charset="0"/>
              </a:rPr>
            </a:br>
            <a:r>
              <a:rPr lang="ru-RU" sz="3100" dirty="0" smtClean="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Александр </a:t>
            </a:r>
            <a:r>
              <a:rPr lang="ru-RU" sz="3100" dirty="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Васильевич Суворов (1730–1800 гг.) – великий </a:t>
            </a:r>
            <a:r>
              <a:rPr lang="ru-RU" sz="3100" dirty="0" smtClean="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полководец, генералиссимус</a:t>
            </a:r>
            <a:r>
              <a:rPr lang="ru-RU" sz="3100" dirty="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 генерал-фельдмаршал. Обладатель всех русских военных орденов того времени, а также многих иностранных наград. Надолго смог обезопасить страну от агрессии соседей, победил </a:t>
            </a:r>
            <a:r>
              <a:rPr lang="ru-RU" sz="3100" dirty="0" smtClean="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более, </a:t>
            </a:r>
            <a:r>
              <a:rPr lang="ru-RU" sz="3100" dirty="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чем в 60 сражениях</a:t>
            </a:r>
            <a:r>
              <a:rPr lang="ru-RU" sz="3100" dirty="0" smtClean="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a:t>
            </a:r>
            <a:r>
              <a:rPr lang="ru-RU" sz="3100" dirty="0">
                <a:solidFill>
                  <a:schemeClr val="bg2"/>
                </a:solidFill>
              </a:rPr>
              <a:t/>
            </a:r>
            <a:br>
              <a:rPr lang="ru-RU" sz="3100" dirty="0">
                <a:solidFill>
                  <a:schemeClr val="bg2"/>
                </a:solidFill>
              </a:rPr>
            </a:br>
            <a:endParaRPr lang="ru-RU" sz="3100" b="1" i="1" dirty="0">
              <a:ln w="1905"/>
              <a:solidFill>
                <a:schemeClr val="bg2"/>
              </a:solidFill>
              <a:effectLst>
                <a:innerShdw blurRad="69850" dist="43180" dir="5400000">
                  <a:srgbClr val="000000">
                    <a:alpha val="65000"/>
                  </a:srgbClr>
                </a:innerShdw>
              </a:effectLst>
            </a:endParaRPr>
          </a:p>
        </p:txBody>
      </p:sp>
      <p:pic>
        <p:nvPicPr>
          <p:cNvPr id="1026"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3960440" cy="65527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i="1" dirty="0">
              <a:solidFill>
                <a:schemeClr val="bg1"/>
              </a:solidFill>
              <a:latin typeface="Times New Roman" pitchFamily="18" charset="0"/>
              <a:cs typeface="Times New Roman" pitchFamily="18" charset="0"/>
            </a:endParaRPr>
          </a:p>
        </p:txBody>
      </p:sp>
      <p:sp>
        <p:nvSpPr>
          <p:cNvPr id="5" name="Содержимое 4"/>
          <p:cNvSpPr>
            <a:spLocks noGrp="1"/>
          </p:cNvSpPr>
          <p:nvPr>
            <p:ph sz="half" idx="2"/>
          </p:nvPr>
        </p:nvSpPr>
        <p:spPr>
          <a:xfrm>
            <a:off x="4427984" y="1071065"/>
            <a:ext cx="4820344" cy="6221288"/>
          </a:xfrm>
        </p:spPr>
        <p:txBody>
          <a:bodyPr>
            <a:normAutofit fontScale="92500"/>
          </a:bodyPr>
          <a:lstStyle/>
          <a:p>
            <a:r>
              <a:rPr lang="ru-RU" sz="3000" dirty="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Дата и место рождения Александра Суворова достоверно неизвестно, однако многие ученые считают, что он родился 24 ноября 1730 года в Москве в семье генерала. Получил свое имя в честь князя Александра Невского.</a:t>
            </a:r>
          </a:p>
          <a:p>
            <a:endParaRPr lang="ru-RU" dirty="0"/>
          </a:p>
        </p:txBody>
      </p:sp>
      <p:pic>
        <p:nvPicPr>
          <p:cNvPr id="6" name="Picture 4" descr="http://kapellan.ru/wp-content/uploads/2012/04/suvorov2.jpg"/>
          <p:cNvPicPr>
            <a:picLocks noGrp="1" noChangeAspect="1" noChangeArrowheads="1"/>
          </p:cNvPicPr>
          <p:nvPr>
            <p:ph sz="half" idx="1"/>
          </p:nvPr>
        </p:nvPicPr>
        <p:blipFill>
          <a:blip r:embed="rId2" cstate="print"/>
          <a:srcRect l="2306" r="94"/>
          <a:stretch>
            <a:fillRect/>
          </a:stretch>
        </p:blipFill>
        <p:spPr bwMode="auto">
          <a:xfrm>
            <a:off x="164169" y="1052736"/>
            <a:ext cx="4392488" cy="5151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1457"/>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322207"/>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5" y="1124744"/>
            <a:ext cx="3961499" cy="448454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952884" y="188640"/>
            <a:ext cx="5299636" cy="6740307"/>
          </a:xfrm>
          <a:prstGeom prst="rect">
            <a:avLst/>
          </a:prstGeom>
        </p:spPr>
        <p:txBody>
          <a:bodyPr wrap="square">
            <a:spAutoFit/>
          </a:bodyPr>
          <a:lstStyle/>
          <a:p>
            <a:r>
              <a:rPr lang="ru-RU" sz="2400" dirty="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Детство его прошло в деревне, в имении отца.</a:t>
            </a:r>
          </a:p>
          <a:p>
            <a:r>
              <a:rPr lang="ru-RU" sz="2400" dirty="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Военная семья еще с детства оставила свой отпечаток на судьбе Суворова. Несмотря на то, что Александр был слабым и часто болеющим ребенком, он хотел стать военным. Суворов стал заниматься изучением военного дела, укреплял свою физическую подготовку. В 1742 году пошел служить в Семеновский полк, где провел 6,5 лет. В это же время обучался в Сухопутном кадетском корпусе, учил иностранные языки, занимался самообразованием. </a:t>
            </a: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844" y="0"/>
            <a:ext cx="9145844" cy="4524315"/>
          </a:xfrm>
          <a:prstGeom prst="rect">
            <a:avLst/>
          </a:prstGeom>
        </p:spPr>
        <p:txBody>
          <a:bodyPr wrap="square">
            <a:spAutoFit/>
          </a:bodyPr>
          <a:lstStyle/>
          <a:p>
            <a:pPr algn="just"/>
            <a:r>
              <a:rPr lang="ru-RU" sz="2400" dirty="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Александра Суворова называют великим полководцем, гением военного дела, победным генералиссимусом. Но как бы не звучали эпитеты в его адрес, он был и остается одним из самых великих стратегов в мировой истории. Все шестьдесят боев, в которых принимала участие его армия, закончились безоговорочной победой. Его опыт ведения военных действий уникален, он ни разу не держал оборону, все его сражения были исключительно наступательными. Ему удалось укрепить границы России так, что ни один из агрессоров не рисковал их нарушить</a:t>
            </a:r>
            <a:r>
              <a:rPr lang="ru-RU" dirty="0" smtClean="0">
                <a:solidFill>
                  <a:schemeClr val="bg2"/>
                </a:solidFill>
              </a:rPr>
              <a:t>.</a:t>
            </a:r>
            <a:endParaRPr lang="ru-RU" dirty="0">
              <a:solidFill>
                <a:schemeClr val="bg2"/>
              </a:solidFill>
            </a:endParaRPr>
          </a:p>
        </p:txBody>
      </p:sp>
      <p:pic>
        <p:nvPicPr>
          <p:cNvPr id="3074" name="Picture 2" descr="Pictur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1807" y="4079679"/>
            <a:ext cx="4896544" cy="27783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7016" y="-459432"/>
            <a:ext cx="8856984" cy="4401205"/>
          </a:xfrm>
          <a:prstGeom prst="rect">
            <a:avLst/>
          </a:prstGeom>
        </p:spPr>
        <p:txBody>
          <a:bodyPr wrap="square">
            <a:spAutoFit/>
          </a:bodyPr>
          <a:lstStyle/>
          <a:p>
            <a:endParaRPr lang="ru-RU" dirty="0" smtClean="0">
              <a:solidFill>
                <a:srgbClr val="FF0000"/>
              </a:solidFill>
            </a:endParaRPr>
          </a:p>
          <a:p>
            <a:endParaRPr lang="ru-RU" sz="2400" dirty="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endParaRPr>
          </a:p>
          <a:p>
            <a:pPr algn="just"/>
            <a:r>
              <a:rPr lang="ru-RU" sz="2200" dirty="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Помимо воинского </a:t>
            </a:r>
            <a:r>
              <a:rPr lang="ru-RU" sz="2200" dirty="0" smtClean="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таланта Суворов </a:t>
            </a:r>
            <a:r>
              <a:rPr lang="ru-RU" sz="2200" dirty="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обладал и высокими моральными качествами. Он чувствовал ответственность за своих солдат, поэтому старался сделать их жизнь хоть немного легче и комфортней. Именно Суворову принадлежит идея обновления обмундирования для военных, их форма стала более удобной и практичной. Кроме </a:t>
            </a:r>
            <a:r>
              <a:rPr lang="ru-RU" sz="2200" dirty="0" smtClean="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этого </a:t>
            </a:r>
            <a:r>
              <a:rPr lang="ru-RU" sz="2200" dirty="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стал автором нового устава и правил воспитания. Он был ярким человеком во всех отношениях, и остался в памяти потомков не только как победитель, но и как неординарный человек.</a:t>
            </a:r>
          </a:p>
          <a:p>
            <a:endParaRPr lang="ru-RU" dirty="0">
              <a:solidFill>
                <a:schemeClr val="bg1"/>
              </a:solidFill>
            </a:endParaRPr>
          </a:p>
        </p:txBody>
      </p:sp>
      <p:pic>
        <p:nvPicPr>
          <p:cNvPr id="4098"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645024"/>
            <a:ext cx="5544616" cy="3023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362885"/>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Picture backgroun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779654"/>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628800"/>
            <a:ext cx="8229600" cy="4525963"/>
          </a:xfrm>
        </p:spPr>
        <p:txBody>
          <a:bodyPr>
            <a:normAutofit/>
          </a:bodyPr>
          <a:lstStyle/>
          <a:p>
            <a:pPr indent="450000" algn="just">
              <a:lnSpc>
                <a:spcPct val="120000"/>
              </a:lnSpc>
              <a:spcBef>
                <a:spcPts val="0"/>
              </a:spcBef>
              <a:buNone/>
            </a:pPr>
            <a:r>
              <a:rPr lang="ru-RU" dirty="0" smtClean="0"/>
              <a:t>   </a:t>
            </a:r>
            <a:endParaRPr lang="ru-RU" dirty="0">
              <a:solidFill>
                <a:schemeClr val="bg1"/>
              </a:solidFill>
              <a:latin typeface="Times New Roman" pitchFamily="18" charset="0"/>
              <a:cs typeface="Times New Roman" pitchFamily="18" charset="0"/>
            </a:endParaRPr>
          </a:p>
        </p:txBody>
      </p:sp>
      <p:sp>
        <p:nvSpPr>
          <p:cNvPr id="4" name="Прямоугольник 3"/>
          <p:cNvSpPr/>
          <p:nvPr/>
        </p:nvSpPr>
        <p:spPr>
          <a:xfrm>
            <a:off x="395536" y="188640"/>
            <a:ext cx="8631124" cy="3908762"/>
          </a:xfrm>
          <a:prstGeom prst="rect">
            <a:avLst/>
          </a:prstGeom>
        </p:spPr>
        <p:txBody>
          <a:bodyPr wrap="square">
            <a:spAutoFit/>
          </a:bodyPr>
          <a:lstStyle/>
          <a:p>
            <a:pPr algn="just"/>
            <a:r>
              <a:rPr lang="ru-RU" sz="2200" dirty="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В 1754 году поручик Александр Суворов получил назначение в </a:t>
            </a:r>
            <a:r>
              <a:rPr lang="ru-RU" sz="2200" dirty="0" err="1">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Ингерманландский</a:t>
            </a:r>
            <a:r>
              <a:rPr lang="ru-RU" sz="2200" dirty="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 полк пехоты. Спустя год он стал служащим Военной коллегии, где находился вплоть до 1758-го. В самом начале Семилетней войны Александр проходил службу в одном из тыловых подразделений. </a:t>
            </a:r>
            <a:r>
              <a:rPr lang="ru-RU" sz="2200" dirty="0" smtClean="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Это </a:t>
            </a:r>
            <a:r>
              <a:rPr lang="ru-RU" sz="2200" dirty="0">
                <a:solidFill>
                  <a:schemeClr val="bg2">
                    <a:lumMod val="50000"/>
                  </a:schemeClr>
                </a:solidFill>
                <a:latin typeface="DejaVu Sans" panose="020B0603030804020204" pitchFamily="34" charset="0"/>
                <a:ea typeface="DejaVu Sans" panose="020B0603030804020204" pitchFamily="34" charset="0"/>
                <a:cs typeface="DejaVu Sans" panose="020B0603030804020204" pitchFamily="34" charset="0"/>
              </a:rPr>
              <a:t>стало хорошим опытом в изучении работы служб, отвечающих за обеспечение тыла и снабжения  армии.</a:t>
            </a:r>
          </a:p>
          <a:p>
            <a:endParaRPr lang="ru-RU" dirty="0">
              <a:solidFill>
                <a:schemeClr val="bg1"/>
              </a:solidFill>
            </a:endParaRPr>
          </a:p>
          <a:p>
            <a:endParaRPr lang="ru-RU" dirty="0" smtClean="0">
              <a:solidFill>
                <a:schemeClr val="bg1"/>
              </a:solidFill>
            </a:endParaRPr>
          </a:p>
          <a:p>
            <a:endParaRPr lang="ru-RU" dirty="0" smtClean="0">
              <a:solidFill>
                <a:schemeClr val="bg1"/>
              </a:solidFill>
            </a:endParaRPr>
          </a:p>
          <a:p>
            <a:endParaRPr lang="ru-RU" dirty="0">
              <a:solidFill>
                <a:schemeClr val="bg1"/>
              </a:solidFill>
            </a:endParaRPr>
          </a:p>
        </p:txBody>
      </p:sp>
      <p:pic>
        <p:nvPicPr>
          <p:cNvPr id="6152" name="Picture 8"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481" y="3645024"/>
            <a:ext cx="7225710" cy="3073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dir="ld"/>
  </p:transition>
  <p:timing>
    <p:tnLst>
      <p:par>
        <p:cTn id="1" dur="indefinite" restart="never" nodeType="tmRoot"/>
      </p:par>
    </p:tnLst>
  </p:timing>
</p:sld>
</file>

<file path=ppt/theme/theme1.xml><?xml version="1.0" encoding="utf-8"?>
<a:theme xmlns:a="http://schemas.openxmlformats.org/drawingml/2006/main" name="Тема Office">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1332</TotalTime>
  <Words>815</Words>
  <Application>Microsoft Office PowerPoint</Application>
  <PresentationFormat>Экран (4:3)</PresentationFormat>
  <Paragraphs>52</Paragraphs>
  <Slides>19</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Arial</vt:lpstr>
      <vt:lpstr>Calibri</vt:lpstr>
      <vt:lpstr>DejaVu Sans</vt:lpstr>
      <vt:lpstr>Times New Roman</vt:lpstr>
      <vt:lpstr>Wingdings</vt:lpstr>
      <vt:lpstr>Тема Office</vt:lpstr>
      <vt:lpstr> </vt:lpstr>
      <vt:lpstr> Александр Васильевич Суворов (1730–1800 гг.) – великий полководец, генералиссимус, генерал-фельдмаршал. Обладатель всех русских военных орденов того времени, а также многих иностранных наград. Надолго смог обезопасить страну от агрессии соседей, победил более, чем в 60 сражениях.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Заключение</vt:lpstr>
      <vt:lpstr>Награды:</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ника</cp:lastModifiedBy>
  <cp:revision>112</cp:revision>
  <cp:lastPrinted>2024-11-18T07:22:03Z</cp:lastPrinted>
  <dcterms:created xsi:type="dcterms:W3CDTF">2015-03-01T05:21:27Z</dcterms:created>
  <dcterms:modified xsi:type="dcterms:W3CDTF">2024-11-18T09:32:42Z</dcterms:modified>
</cp:coreProperties>
</file>