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0.png" ContentType="image/png"/>
  <Override PartName="/ppt/media/image6.jpeg" ContentType="image/jpeg"/>
  <Override PartName="/ppt/media/image1.png" ContentType="image/png"/>
  <Override PartName="/ppt/media/image9.jpeg" ContentType="image/jpeg"/>
  <Override PartName="/ppt/media/image12.jpeg" ContentType="image/jpeg"/>
  <Override PartName="/ppt/media/image11.png" ContentType="image/png"/>
  <Override PartName="/ppt/media/image22.jpeg" ContentType="image/jpeg"/>
  <Override PartName="/ppt/media/image7.png" ContentType="image/png"/>
  <Override PartName="/ppt/media/image16.png" ContentType="image/png"/>
  <Override PartName="/ppt/media/image17.jpeg" ContentType="image/jpeg"/>
  <Override PartName="/ppt/media/image13.jpeg" ContentType="image/jpeg"/>
  <Override PartName="/ppt/media/image4.png" ContentType="image/png"/>
  <Override PartName="/ppt/media/image8.jpeg" ContentType="image/jpeg"/>
  <Override PartName="/ppt/media/image28.png" ContentType="image/png"/>
  <Override PartName="/ppt/media/image5.png" ContentType="image/png"/>
  <Override PartName="/ppt/media/image27.png" ContentType="image/png"/>
  <Override PartName="/ppt/media/image25.png" ContentType="image/png"/>
  <Override PartName="/ppt/media/image24.png" ContentType="image/png"/>
  <Override PartName="/ppt/media/image21.jpeg" ContentType="image/jpeg"/>
  <Override PartName="/ppt/media/image26.png" ContentType="image/png"/>
  <Override PartName="/ppt/media/image20.jpeg" ContentType="image/jpeg"/>
  <Override PartName="/ppt/media/image19.png" ContentType="image/png"/>
  <Override PartName="/ppt/media/image3.jpeg" ContentType="image/jpeg"/>
  <Override PartName="/ppt/media/image18.png" ContentType="image/png"/>
  <Override PartName="/ppt/media/image15.jpeg" ContentType="image/jpeg"/>
  <Override PartName="/ppt/media/image23.png" ContentType="image/png"/>
  <Override PartName="/ppt/media/image14.jpeg" ContentType="image/jpeg"/>
  <Override PartName="/ppt/media/image2.jpeg" ContentType="image/jpeg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6B2E934-90A0-43B0-9BC1-28CA86BF070E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213A85-9B3F-4703-B397-BB50EA5FC1D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5CFB4C-A6DB-46A6-8FB2-62184BE24E9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F3C50B-C028-4CFB-805D-F58E679CEFE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3BA795-2D4D-4027-AD8F-8286C346E0C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9379DA-57EF-4D5B-AA6D-E5C22A4570F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FB740D-1ADC-4E4A-AD3D-B4DBE6F11481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E3759B-98B9-4F13-BD5A-05BFE242B94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5B1182-D1ED-4A47-84CA-0CC9DF79367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1A17145-F76F-40D9-9C97-7FC48811AA8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EA54E7B-F506-4D69-8352-4B785E693BC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537D8F-FAC3-447A-9AD0-2130AD07B5B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3934623-4177-46B0-B11C-B5D923C6112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правки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текста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заглавия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щёлкните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правки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текста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заглавия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щёлкните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правки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текста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заглавия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щёлкните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55" name="Text 0"/>
          <p:cNvSpPr/>
          <p:nvPr/>
        </p:nvSpPr>
        <p:spPr>
          <a:xfrm>
            <a:off x="863640" y="2164320"/>
            <a:ext cx="7415640" cy="14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Понятие о коррозии металлов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 1"/>
          <p:cNvSpPr/>
          <p:nvPr/>
        </p:nvSpPr>
        <p:spPr>
          <a:xfrm>
            <a:off x="863640" y="3936960"/>
            <a:ext cx="741564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Коррозия - это естественный процесс, который разрушает металлы.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 2"/>
          <p:cNvSpPr/>
          <p:nvPr/>
        </p:nvSpPr>
        <p:spPr>
          <a:xfrm>
            <a:off x="863640" y="4584600"/>
            <a:ext cx="7415640" cy="14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При взаимодействии с окружающей средой, металлы подвергаются химическим и электрохимическим реакциям, приводящим к образованию оксидов и других соединений, что приводит к ухудшению свойств металла.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124" name="Text 0"/>
          <p:cNvSpPr/>
          <p:nvPr/>
        </p:nvSpPr>
        <p:spPr>
          <a:xfrm>
            <a:off x="863640" y="1608840"/>
            <a:ext cx="7415640" cy="14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Металлические покрытия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 1"/>
          <p:cNvSpPr/>
          <p:nvPr/>
        </p:nvSpPr>
        <p:spPr>
          <a:xfrm>
            <a:off x="863640" y="3381480"/>
            <a:ext cx="7415640" cy="14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Металлические покрытия - это один из наиболее распространенных методов защиты от коррозии. Они представляют собой тонкий слой металла, нанесенный на поверхность изделия.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 2"/>
          <p:cNvSpPr/>
          <p:nvPr/>
        </p:nvSpPr>
        <p:spPr>
          <a:xfrm>
            <a:off x="863640" y="5140080"/>
            <a:ext cx="7415640" cy="14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Металлические покрытия могут быть получены различными способами, например, методом гальванизации, горячего цинкования, металлизации. Наиболее распространенный вариант - это нанесение цинка. Он устойчив к атмосферной коррозии.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Рисунок 17" descr=""/>
          <p:cNvPicPr/>
          <p:nvPr/>
        </p:nvPicPr>
        <p:blipFill>
          <a:blip r:embed="rId2"/>
          <a:stretch/>
        </p:blipFill>
        <p:spPr>
          <a:xfrm>
            <a:off x="6120000" y="540000"/>
            <a:ext cx="3016440" cy="23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129" name="Text 0"/>
          <p:cNvSpPr/>
          <p:nvPr/>
        </p:nvSpPr>
        <p:spPr>
          <a:xfrm>
            <a:off x="6350040" y="797760"/>
            <a:ext cx="68648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Ингибиторы коррозии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Shape 1"/>
          <p:cNvSpPr/>
          <p:nvPr/>
        </p:nvSpPr>
        <p:spPr>
          <a:xfrm>
            <a:off x="6350040" y="1869120"/>
            <a:ext cx="3584160" cy="3582720"/>
          </a:xfrm>
          <a:prstGeom prst="roundRect">
            <a:avLst>
              <a:gd name="adj" fmla="val 1033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 2"/>
          <p:cNvSpPr/>
          <p:nvPr/>
        </p:nvSpPr>
        <p:spPr>
          <a:xfrm>
            <a:off x="6597000" y="2115720"/>
            <a:ext cx="303048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Механизм действия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 3"/>
          <p:cNvSpPr/>
          <p:nvPr/>
        </p:nvSpPr>
        <p:spPr>
          <a:xfrm>
            <a:off x="6597000" y="2614320"/>
            <a:ext cx="3090600" cy="185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Ингибиторы коррозии замедляет процесс коррозии, создавая защитный слой на поверхности металла.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Shape 4"/>
          <p:cNvSpPr/>
          <p:nvPr/>
        </p:nvSpPr>
        <p:spPr>
          <a:xfrm>
            <a:off x="10181880" y="1869120"/>
            <a:ext cx="3584160" cy="3582720"/>
          </a:xfrm>
          <a:prstGeom prst="roundRect">
            <a:avLst>
              <a:gd name="adj" fmla="val 1033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 5"/>
          <p:cNvSpPr/>
          <p:nvPr/>
        </p:nvSpPr>
        <p:spPr>
          <a:xfrm>
            <a:off x="10428840" y="2115720"/>
            <a:ext cx="284544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Типы ингибиторов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 6"/>
          <p:cNvSpPr/>
          <p:nvPr/>
        </p:nvSpPr>
        <p:spPr>
          <a:xfrm>
            <a:off x="10428840" y="2614320"/>
            <a:ext cx="3090600" cy="25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Существует несколько типов ингибиторов, например, анодные, катодные и смешанные, каждый из которых обладает своим механизмом действия.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Shape 7"/>
          <p:cNvSpPr/>
          <p:nvPr/>
        </p:nvSpPr>
        <p:spPr>
          <a:xfrm>
            <a:off x="6350040" y="5699160"/>
            <a:ext cx="7415640" cy="1731960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 8"/>
          <p:cNvSpPr/>
          <p:nvPr/>
        </p:nvSpPr>
        <p:spPr>
          <a:xfrm>
            <a:off x="6597000" y="5946120"/>
            <a:ext cx="280404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Применение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 9"/>
          <p:cNvSpPr/>
          <p:nvPr/>
        </p:nvSpPr>
        <p:spPr>
          <a:xfrm>
            <a:off x="6597000" y="6444720"/>
            <a:ext cx="692208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Ингибиторы широко используются для защиты металлов от коррозии в различных средах, включая воду, воздух и почву.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140" name="Text 0"/>
          <p:cNvSpPr/>
          <p:nvPr/>
        </p:nvSpPr>
        <p:spPr>
          <a:xfrm>
            <a:off x="6308280" y="820800"/>
            <a:ext cx="533736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pc="-43" strike="noStrike">
                <a:solidFill>
                  <a:srgbClr val="000000"/>
                </a:solidFill>
                <a:latin typeface="Montserrat Bold"/>
                <a:ea typeface="Montserrat Bold"/>
              </a:rPr>
              <a:t>Катодная защита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Shape 1"/>
          <p:cNvSpPr/>
          <p:nvPr/>
        </p:nvSpPr>
        <p:spPr>
          <a:xfrm>
            <a:off x="6308280" y="2104200"/>
            <a:ext cx="527760" cy="52776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 2"/>
          <p:cNvSpPr/>
          <p:nvPr/>
        </p:nvSpPr>
        <p:spPr>
          <a:xfrm>
            <a:off x="6511320" y="2208240"/>
            <a:ext cx="1216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pc="-26" strike="noStrike">
                <a:solidFill>
                  <a:srgbClr val="3d3838"/>
                </a:solidFill>
                <a:latin typeface="Montserrat Bold"/>
                <a:ea typeface="Montserrat Bold"/>
              </a:rPr>
              <a:t>1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 3"/>
          <p:cNvSpPr/>
          <p:nvPr/>
        </p:nvSpPr>
        <p:spPr>
          <a:xfrm>
            <a:off x="7071480" y="2104200"/>
            <a:ext cx="2868840" cy="6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Защита от коррозии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 4"/>
          <p:cNvSpPr/>
          <p:nvPr/>
        </p:nvSpPr>
        <p:spPr>
          <a:xfrm>
            <a:off x="7071480" y="2912400"/>
            <a:ext cx="2868840" cy="176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Катодная защита - метод предотвращения коррозии за счет изменения электрохимического потенциала.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Shape 5"/>
          <p:cNvSpPr/>
          <p:nvPr/>
        </p:nvSpPr>
        <p:spPr>
          <a:xfrm>
            <a:off x="10175760" y="2104200"/>
            <a:ext cx="527760" cy="52776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 6"/>
          <p:cNvSpPr/>
          <p:nvPr/>
        </p:nvSpPr>
        <p:spPr>
          <a:xfrm>
            <a:off x="10347120" y="2208240"/>
            <a:ext cx="1850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pc="-26" strike="noStrike">
                <a:solidFill>
                  <a:srgbClr val="3d3838"/>
                </a:solidFill>
                <a:latin typeface="Montserrat Bold"/>
                <a:ea typeface="Montserrat Bold"/>
              </a:rPr>
              <a:t>2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 7"/>
          <p:cNvSpPr/>
          <p:nvPr/>
        </p:nvSpPr>
        <p:spPr>
          <a:xfrm>
            <a:off x="10938960" y="2104200"/>
            <a:ext cx="2668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Принцип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 8"/>
          <p:cNvSpPr/>
          <p:nvPr/>
        </p:nvSpPr>
        <p:spPr>
          <a:xfrm>
            <a:off x="10938960" y="2578680"/>
            <a:ext cx="2868840" cy="176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Подается внешний ток, чтобы сделать защищаемый металл катодом, замедлив процесс окисления.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Shape 9"/>
          <p:cNvSpPr/>
          <p:nvPr/>
        </p:nvSpPr>
        <p:spPr>
          <a:xfrm>
            <a:off x="6308280" y="5172840"/>
            <a:ext cx="527760" cy="52776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 10"/>
          <p:cNvSpPr/>
          <p:nvPr/>
        </p:nvSpPr>
        <p:spPr>
          <a:xfrm>
            <a:off x="6479280" y="5276880"/>
            <a:ext cx="1857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pc="-26" strike="noStrike">
                <a:solidFill>
                  <a:srgbClr val="3d3838"/>
                </a:solidFill>
                <a:latin typeface="Montserrat Bold"/>
                <a:ea typeface="Montserrat Bold"/>
              </a:rPr>
              <a:t>3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 11"/>
          <p:cNvSpPr/>
          <p:nvPr/>
        </p:nvSpPr>
        <p:spPr>
          <a:xfrm>
            <a:off x="7071480" y="5172840"/>
            <a:ext cx="2668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Применение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 12"/>
          <p:cNvSpPr/>
          <p:nvPr/>
        </p:nvSpPr>
        <p:spPr>
          <a:xfrm>
            <a:off x="7071480" y="5647320"/>
            <a:ext cx="2868840" cy="176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Используется для защиты трубопроводов, резервуаров, судов и других металлических конструкций.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Shape 13"/>
          <p:cNvSpPr/>
          <p:nvPr/>
        </p:nvSpPr>
        <p:spPr>
          <a:xfrm>
            <a:off x="10175760" y="5172840"/>
            <a:ext cx="527760" cy="52776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 14"/>
          <p:cNvSpPr/>
          <p:nvPr/>
        </p:nvSpPr>
        <p:spPr>
          <a:xfrm>
            <a:off x="10331280" y="5276880"/>
            <a:ext cx="216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1" lang="en-US" sz="2500" spc="-26" strike="noStrike">
                <a:solidFill>
                  <a:srgbClr val="3d3838"/>
                </a:solidFill>
                <a:latin typeface="Montserrat Bold"/>
                <a:ea typeface="Montserrat Bold"/>
              </a:rPr>
              <a:t>4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 15"/>
          <p:cNvSpPr/>
          <p:nvPr/>
        </p:nvSpPr>
        <p:spPr>
          <a:xfrm>
            <a:off x="10938960" y="5172840"/>
            <a:ext cx="2668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Преимущества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 16"/>
          <p:cNvSpPr/>
          <p:nvPr/>
        </p:nvSpPr>
        <p:spPr>
          <a:xfrm>
            <a:off x="10938960" y="5647320"/>
            <a:ext cx="28688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Долговечность, высокая эффективность и возможность применения в агрессивных средах.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307080" y="-28080"/>
            <a:ext cx="14042520" cy="268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4. Применение сплавов, стойких к коррозии.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- Детали машин, аппаратов, инструментов и предметы быта изготавливают из нержавеющей стали, содержащей специальные легирующие (замедляют коррозию) добавки: хром, никель и другие металлы.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Рисунок 1" descr=""/>
          <p:cNvPicPr/>
          <p:nvPr/>
        </p:nvPicPr>
        <p:blipFill>
          <a:blip r:embed="rId1"/>
          <a:stretch/>
        </p:blipFill>
        <p:spPr>
          <a:xfrm>
            <a:off x="786600" y="3429000"/>
            <a:ext cx="3322080" cy="262116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8" descr=""/>
          <p:cNvPicPr/>
          <p:nvPr/>
        </p:nvPicPr>
        <p:blipFill>
          <a:blip r:embed="rId2"/>
          <a:stretch/>
        </p:blipFill>
        <p:spPr>
          <a:xfrm>
            <a:off x="5234760" y="3665160"/>
            <a:ext cx="2864880" cy="227448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2" descr=""/>
          <p:cNvPicPr/>
          <p:nvPr/>
        </p:nvPicPr>
        <p:blipFill>
          <a:blip r:embed="rId3"/>
          <a:stretch/>
        </p:blipFill>
        <p:spPr>
          <a:xfrm>
            <a:off x="10190160" y="3600000"/>
            <a:ext cx="3129480" cy="247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16920" y="1503000"/>
            <a:ext cx="14623200" cy="371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5.  Защита с помощью протектора.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К металлу прикрепляют кусок более активного металла. Под действием среды происходит его разрушение, а защищаемый металл сохраняется. Так защищают от коррозии трубопроводы, корпуса кораблей. В качестве протектора применяют такие металлы, как цинк, магний.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0"/>
          <p:cNvSpPr/>
          <p:nvPr/>
        </p:nvSpPr>
        <p:spPr>
          <a:xfrm>
            <a:off x="572400" y="449640"/>
            <a:ext cx="6015240" cy="4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651"/>
              </a:lnSpc>
              <a:tabLst>
                <a:tab algn="l" pos="0"/>
              </a:tabLst>
            </a:pPr>
            <a:r>
              <a:rPr b="1" lang="en-US" sz="2900" spc="-29" strike="noStrike">
                <a:solidFill>
                  <a:srgbClr val="000000"/>
                </a:solidFill>
                <a:latin typeface="Montserrat Bold"/>
                <a:ea typeface="Montserrat Bold"/>
              </a:rPr>
              <a:t>Применение методов защиты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Image 0" descr="preencoded.png"/>
          <p:cNvPicPr/>
          <p:nvPr/>
        </p:nvPicPr>
        <p:blipFill>
          <a:blip r:embed="rId1"/>
          <a:stretch/>
        </p:blipFill>
        <p:spPr>
          <a:xfrm>
            <a:off x="572400" y="1241280"/>
            <a:ext cx="816840" cy="1307520"/>
          </a:xfrm>
          <a:prstGeom prst="rect">
            <a:avLst/>
          </a:prstGeom>
          <a:ln w="0">
            <a:noFill/>
          </a:ln>
        </p:spPr>
      </p:pic>
      <p:sp>
        <p:nvSpPr>
          <p:cNvPr id="164" name="Text 1"/>
          <p:cNvSpPr/>
          <p:nvPr/>
        </p:nvSpPr>
        <p:spPr>
          <a:xfrm>
            <a:off x="1635120" y="1404720"/>
            <a:ext cx="18576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00"/>
              </a:lnSpc>
              <a:tabLst>
                <a:tab algn="l" pos="0"/>
              </a:tabLst>
            </a:pPr>
            <a:r>
              <a:rPr b="1" lang="en-US" sz="1450" spc="-15" strike="noStrike">
                <a:solidFill>
                  <a:srgbClr val="3d3838"/>
                </a:solidFill>
                <a:latin typeface="Montserrat Bold"/>
                <a:ea typeface="Montserrat Bold"/>
              </a:rPr>
              <a:t>Выбор метода</a:t>
            </a:r>
            <a:endParaRPr b="0" lang="ru-RU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 2"/>
          <p:cNvSpPr/>
          <p:nvPr/>
        </p:nvSpPr>
        <p:spPr>
          <a:xfrm>
            <a:off x="1635120" y="1735200"/>
            <a:ext cx="124221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2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Выбор метода защиты зависит от условий эксплуатации, типа металла и требуемого срока службы.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Image 1" descr="preencoded.png"/>
          <p:cNvPicPr/>
          <p:nvPr/>
        </p:nvPicPr>
        <p:blipFill>
          <a:blip r:embed="rId2"/>
          <a:stretch/>
        </p:blipFill>
        <p:spPr>
          <a:xfrm>
            <a:off x="572400" y="2549520"/>
            <a:ext cx="816840" cy="1307520"/>
          </a:xfrm>
          <a:prstGeom prst="rect">
            <a:avLst/>
          </a:prstGeom>
          <a:ln w="0">
            <a:noFill/>
          </a:ln>
        </p:spPr>
      </p:pic>
      <p:sp>
        <p:nvSpPr>
          <p:cNvPr id="167" name="Text 3"/>
          <p:cNvSpPr/>
          <p:nvPr/>
        </p:nvSpPr>
        <p:spPr>
          <a:xfrm>
            <a:off x="1635120" y="2712960"/>
            <a:ext cx="18576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00"/>
              </a:lnSpc>
              <a:tabLst>
                <a:tab algn="l" pos="0"/>
              </a:tabLst>
            </a:pPr>
            <a:r>
              <a:rPr b="1" lang="en-US" sz="1450" spc="-15" strike="noStrike">
                <a:solidFill>
                  <a:srgbClr val="3d3838"/>
                </a:solidFill>
                <a:latin typeface="Montserrat Bold"/>
                <a:ea typeface="Montserrat Bold"/>
              </a:rPr>
              <a:t>Проектирование</a:t>
            </a:r>
            <a:endParaRPr b="0" lang="ru-RU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 4"/>
          <p:cNvSpPr/>
          <p:nvPr/>
        </p:nvSpPr>
        <p:spPr>
          <a:xfrm>
            <a:off x="1635120" y="3043080"/>
            <a:ext cx="124221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2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Проектирование системы защиты включает в себя выбор материалов, толщины покрытия и способа нанесения.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Image 2" descr="preencoded.png"/>
          <p:cNvPicPr/>
          <p:nvPr/>
        </p:nvPicPr>
        <p:blipFill>
          <a:blip r:embed="rId3"/>
          <a:stretch/>
        </p:blipFill>
        <p:spPr>
          <a:xfrm>
            <a:off x="572400" y="3857400"/>
            <a:ext cx="816840" cy="1307520"/>
          </a:xfrm>
          <a:prstGeom prst="rect">
            <a:avLst/>
          </a:prstGeom>
          <a:ln w="0">
            <a:noFill/>
          </a:ln>
        </p:spPr>
      </p:pic>
      <p:sp>
        <p:nvSpPr>
          <p:cNvPr id="170" name="Text 5"/>
          <p:cNvSpPr/>
          <p:nvPr/>
        </p:nvSpPr>
        <p:spPr>
          <a:xfrm>
            <a:off x="1635120" y="4020840"/>
            <a:ext cx="18576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00"/>
              </a:lnSpc>
              <a:tabLst>
                <a:tab algn="l" pos="0"/>
              </a:tabLst>
            </a:pPr>
            <a:r>
              <a:rPr b="1" lang="en-US" sz="1450" spc="-15" strike="noStrike">
                <a:solidFill>
                  <a:srgbClr val="3d3838"/>
                </a:solidFill>
                <a:latin typeface="Montserrat Bold"/>
                <a:ea typeface="Montserrat Bold"/>
              </a:rPr>
              <a:t>Монтаж</a:t>
            </a:r>
            <a:endParaRPr b="0" lang="ru-RU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 6"/>
          <p:cNvSpPr/>
          <p:nvPr/>
        </p:nvSpPr>
        <p:spPr>
          <a:xfrm>
            <a:off x="1635120" y="4351320"/>
            <a:ext cx="124221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2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Монтаж защитных покрытий или систем катодной защиты осуществляется по заранее разработанной схеме.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Image 3" descr="preencoded.png"/>
          <p:cNvPicPr/>
          <p:nvPr/>
        </p:nvPicPr>
        <p:blipFill>
          <a:blip r:embed="rId4"/>
          <a:stretch/>
        </p:blipFill>
        <p:spPr>
          <a:xfrm>
            <a:off x="572400" y="5165640"/>
            <a:ext cx="816840" cy="1307520"/>
          </a:xfrm>
          <a:prstGeom prst="rect">
            <a:avLst/>
          </a:prstGeom>
          <a:ln w="0">
            <a:noFill/>
          </a:ln>
        </p:spPr>
      </p:pic>
      <p:sp>
        <p:nvSpPr>
          <p:cNvPr id="173" name="Text 7"/>
          <p:cNvSpPr/>
          <p:nvPr/>
        </p:nvSpPr>
        <p:spPr>
          <a:xfrm>
            <a:off x="1635120" y="5329080"/>
            <a:ext cx="18892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00"/>
              </a:lnSpc>
              <a:tabLst>
                <a:tab algn="l" pos="0"/>
              </a:tabLst>
            </a:pPr>
            <a:r>
              <a:rPr b="1" lang="en-US" sz="1450" spc="-15" strike="noStrike">
                <a:solidFill>
                  <a:srgbClr val="3d3838"/>
                </a:solidFill>
                <a:latin typeface="Montserrat Bold"/>
                <a:ea typeface="Montserrat Bold"/>
              </a:rPr>
              <a:t>Контроль качества</a:t>
            </a:r>
            <a:endParaRPr b="0" lang="ru-RU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 8"/>
          <p:cNvSpPr/>
          <p:nvPr/>
        </p:nvSpPr>
        <p:spPr>
          <a:xfrm>
            <a:off x="1635120" y="5659560"/>
            <a:ext cx="124221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2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Важным этапом является контроль качества выполненных работ, чтобы обеспечить эффективность защиты.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Image 4" descr="preencoded.png"/>
          <p:cNvPicPr/>
          <p:nvPr/>
        </p:nvPicPr>
        <p:blipFill>
          <a:blip r:embed="rId5"/>
          <a:stretch/>
        </p:blipFill>
        <p:spPr>
          <a:xfrm>
            <a:off x="572400" y="6473880"/>
            <a:ext cx="816840" cy="1307520"/>
          </a:xfrm>
          <a:prstGeom prst="rect">
            <a:avLst/>
          </a:prstGeom>
          <a:ln w="0">
            <a:noFill/>
          </a:ln>
        </p:spPr>
      </p:pic>
      <p:sp>
        <p:nvSpPr>
          <p:cNvPr id="176" name="Text 9"/>
          <p:cNvSpPr/>
          <p:nvPr/>
        </p:nvSpPr>
        <p:spPr>
          <a:xfrm>
            <a:off x="1635120" y="6637320"/>
            <a:ext cx="27014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00"/>
              </a:lnSpc>
              <a:tabLst>
                <a:tab algn="l" pos="0"/>
              </a:tabLst>
            </a:pPr>
            <a:r>
              <a:rPr b="1" lang="en-US" sz="1450" spc="-15" strike="noStrike">
                <a:solidFill>
                  <a:srgbClr val="3d3838"/>
                </a:solidFill>
                <a:latin typeface="Montserrat Bold"/>
                <a:ea typeface="Montserrat Bold"/>
              </a:rPr>
              <a:t>Регулярное обслуживание</a:t>
            </a:r>
            <a:endParaRPr b="0" lang="ru-RU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 10"/>
          <p:cNvSpPr/>
          <p:nvPr/>
        </p:nvSpPr>
        <p:spPr>
          <a:xfrm>
            <a:off x="1635120" y="6967800"/>
            <a:ext cx="124221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2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Регулярное обслуживание и ремонт защитных покрытий, чтобы продлить их срок службы.</a:t>
            </a:r>
            <a:endParaRPr b="0" lang="ru-RU" sz="12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179" name="Text 0"/>
          <p:cNvSpPr/>
          <p:nvPr/>
        </p:nvSpPr>
        <p:spPr>
          <a:xfrm>
            <a:off x="863640" y="2376000"/>
            <a:ext cx="560916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Заключение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 1"/>
          <p:cNvSpPr/>
          <p:nvPr/>
        </p:nvSpPr>
        <p:spPr>
          <a:xfrm>
            <a:off x="863640" y="3447360"/>
            <a:ext cx="741564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Коррозия - серьезная проблема, влияющая на различные отрасли.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 2"/>
          <p:cNvSpPr/>
          <p:nvPr/>
        </p:nvSpPr>
        <p:spPr>
          <a:xfrm>
            <a:off x="863640" y="4095360"/>
            <a:ext cx="741564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Понимание видов коррозии и методов защиты имеет решающее значение для минимизации ее воздействия.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 3"/>
          <p:cNvSpPr/>
          <p:nvPr/>
        </p:nvSpPr>
        <p:spPr>
          <a:xfrm>
            <a:off x="863640" y="5113080"/>
            <a:ext cx="741564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Постоянно проводятся исследования для поиска новых способов борьбы с коррозией.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"/>
          <p:cNvSpPr/>
          <p:nvPr/>
        </p:nvSpPr>
        <p:spPr>
          <a:xfrm>
            <a:off x="4357080" y="2120040"/>
            <a:ext cx="5942520" cy="8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Домашнее задание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1440000" y="4077360"/>
            <a:ext cx="11692800" cy="78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</a:rPr>
              <a:t>  </a:t>
            </a:r>
            <a:r>
              <a:rPr b="1" lang="ru-RU" sz="4000" spc="-1" strike="noStrike">
                <a:solidFill>
                  <a:srgbClr val="002060"/>
                </a:solidFill>
                <a:latin typeface="Calibri"/>
              </a:rPr>
              <a:t>записи в тетради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102240" y="70200"/>
            <a:ext cx="1445256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Почти все металлы и сплавы </a:t>
            </a:r>
            <a:r>
              <a:rPr b="1" lang="ru-RU" sz="3200" spc="-1" strike="noStrike">
                <a:solidFill>
                  <a:srgbClr val="c00000"/>
                </a:solidFill>
                <a:latin typeface="Calibri"/>
              </a:rPr>
              <a:t>постепенно разрушаются </a:t>
            </a: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под воздействием факторов окружающей среды.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При взаимодействии металлов с веществами воздуха и атмосферными осадками на их поверхности образуется пленка, состоящая из оксидов, сульфидов, карбонатов и других соединений.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Свойства образовавшихся на поверхности металла веществ отличаются от свойств самого металла. Так, на железе образуется </a:t>
            </a:r>
            <a:r>
              <a:rPr b="1" lang="ru-RU" sz="3200" spc="-1" strike="noStrike">
                <a:solidFill>
                  <a:srgbClr val="c00000"/>
                </a:solidFill>
                <a:latin typeface="Calibri"/>
              </a:rPr>
              <a:t>ржавчина – рыхлая коричнево-красная масса.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Рисунок 3" descr=""/>
          <p:cNvPicPr/>
          <p:nvPr/>
        </p:nvPicPr>
        <p:blipFill>
          <a:blip r:embed="rId1"/>
          <a:stretch/>
        </p:blipFill>
        <p:spPr>
          <a:xfrm>
            <a:off x="360000" y="6120000"/>
            <a:ext cx="2820600" cy="196020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5" descr=""/>
          <p:cNvPicPr/>
          <p:nvPr/>
        </p:nvPicPr>
        <p:blipFill>
          <a:blip r:embed="rId2"/>
          <a:stretch/>
        </p:blipFill>
        <p:spPr>
          <a:xfrm>
            <a:off x="10620000" y="5580000"/>
            <a:ext cx="3779640" cy="262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1799640"/>
          </a:xfrm>
          <a:prstGeom prst="rect">
            <a:avLst/>
          </a:prstGeom>
          <a:ln w="0">
            <a:noFill/>
          </a:ln>
        </p:spPr>
      </p:pic>
      <p:sp>
        <p:nvSpPr>
          <p:cNvPr id="62" name="Text 0"/>
          <p:cNvSpPr/>
          <p:nvPr/>
        </p:nvSpPr>
        <p:spPr>
          <a:xfrm>
            <a:off x="1080000" y="2160000"/>
            <a:ext cx="955728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Определение и виды коррозии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Image 1" descr="preencoded.png"/>
          <p:cNvPicPr/>
          <p:nvPr/>
        </p:nvPicPr>
        <p:blipFill>
          <a:blip r:embed="rId2"/>
          <a:stretch/>
        </p:blipFill>
        <p:spPr>
          <a:xfrm>
            <a:off x="11623320" y="2263320"/>
            <a:ext cx="616320" cy="616320"/>
          </a:xfrm>
          <a:prstGeom prst="rect">
            <a:avLst/>
          </a:prstGeom>
          <a:ln w="0">
            <a:noFill/>
          </a:ln>
        </p:spPr>
      </p:pic>
      <p:sp>
        <p:nvSpPr>
          <p:cNvPr id="64" name="Text 1"/>
          <p:cNvSpPr/>
          <p:nvPr/>
        </p:nvSpPr>
        <p:spPr>
          <a:xfrm>
            <a:off x="1080000" y="3240000"/>
            <a:ext cx="2804040" cy="5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Определение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 2"/>
          <p:cNvSpPr/>
          <p:nvPr/>
        </p:nvSpPr>
        <p:spPr>
          <a:xfrm>
            <a:off x="863640" y="3780000"/>
            <a:ext cx="6265440" cy="36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Коррозия — разрушение материалов в результате химического или электрохимического взаимодействия с окружающей средой.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Коррозию железа обычно называют ржавлением.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Коррозия – это процесс самопроизвольного разрушения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металлов и их сплавов под влиянием внешней среды.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Бурый налёт – ржавчина – состоит из гидроксида железа(III)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 3"/>
          <p:cNvSpPr/>
          <p:nvPr/>
        </p:nvSpPr>
        <p:spPr>
          <a:xfrm>
            <a:off x="7635600" y="3240000"/>
            <a:ext cx="280404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Виды коррозии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 4"/>
          <p:cNvSpPr/>
          <p:nvPr/>
        </p:nvSpPr>
        <p:spPr>
          <a:xfrm>
            <a:off x="7233840" y="3770280"/>
            <a:ext cx="6265800" cy="23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2900"/>
              </a:lnSpc>
              <a:buClr>
                <a:srgbClr val="3d3838"/>
              </a:buClr>
              <a:buFont typeface="Symbol" charset="2"/>
              <a:buChar char=""/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Химическая коррозия (газовая)-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 5"/>
          <p:cNvSpPr/>
          <p:nvPr/>
        </p:nvSpPr>
        <p:spPr>
          <a:xfrm>
            <a:off x="7129440" y="4860000"/>
            <a:ext cx="626580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2900"/>
              </a:lnSpc>
              <a:buClr>
                <a:srgbClr val="3d3838"/>
              </a:buClr>
              <a:buFont typeface="Symbol" charset="2"/>
              <a:buChar char=""/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Электрохимическая коррозия- самопроизвольный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ts val="2900"/>
              </a:lnSpc>
              <a:buClr>
                <a:srgbClr val="3d3838"/>
              </a:buClr>
              <a:buFont typeface="Symbol" charset="2"/>
              <a:buChar char=""/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Процесс разрушения металлов в среде,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ts val="2900"/>
              </a:lnSpc>
              <a:buClr>
                <a:srgbClr val="3d3838"/>
              </a:buClr>
              <a:buFont typeface="Symbol" charset="2"/>
              <a:buChar char=""/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проводящей  электрический ток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Рисунок 7" descr=""/>
          <p:cNvPicPr/>
          <p:nvPr/>
        </p:nvPicPr>
        <p:blipFill>
          <a:blip r:embed="rId3"/>
          <a:stretch/>
        </p:blipFill>
        <p:spPr>
          <a:xfrm>
            <a:off x="9360000" y="6046200"/>
            <a:ext cx="3141360" cy="218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/>
          <p:nvPr/>
        </p:nvPicPr>
        <p:blipFill>
          <a:blip r:embed="rId1"/>
          <a:stretch/>
        </p:blipFill>
        <p:spPr>
          <a:xfrm>
            <a:off x="11520000" y="0"/>
            <a:ext cx="3109680" cy="4664880"/>
          </a:xfrm>
          <a:prstGeom prst="rect">
            <a:avLst/>
          </a:prstGeom>
          <a:ln w="0">
            <a:noFill/>
          </a:ln>
        </p:spPr>
      </p:pic>
      <p:sp>
        <p:nvSpPr>
          <p:cNvPr id="71" name="Text 0"/>
          <p:cNvSpPr/>
          <p:nvPr/>
        </p:nvSpPr>
        <p:spPr>
          <a:xfrm>
            <a:off x="940320" y="1137960"/>
            <a:ext cx="6728040" cy="69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Химическая коррозия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 1"/>
          <p:cNvSpPr/>
          <p:nvPr/>
        </p:nvSpPr>
        <p:spPr>
          <a:xfrm>
            <a:off x="863640" y="2340000"/>
            <a:ext cx="7415640" cy="23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Химическая коррозия происходит при непосредственном контакте металла с химически активными веществами, без участия электрохимических процессов.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 2"/>
          <p:cNvSpPr/>
          <p:nvPr/>
        </p:nvSpPr>
        <p:spPr>
          <a:xfrm>
            <a:off x="863640" y="3760200"/>
            <a:ext cx="741564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В результате этого взаимодействия образуются химические соединения, приводящие к разрушению металла.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роцесс  разрушения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Металла в результате протекания гетерогенных реакций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без возникновения тока в системе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     </a:t>
            </a: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2Fe+3SO</a:t>
            </a:r>
            <a:r>
              <a:rPr b="0" lang="en-US" sz="1900" spc="-1" strike="noStrike">
                <a:solidFill>
                  <a:srgbClr val="3d3838"/>
                </a:solidFill>
                <a:latin typeface="DejaVu Sans"/>
                <a:ea typeface="DejaVu Sans"/>
              </a:rPr>
              <a:t>₂+3O₂=Fe₂(SO₄)₃ – газовая коррозия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DejaVu Sans"/>
                <a:ea typeface="DejaVu Sans"/>
              </a:rPr>
              <a:t>4Fe+3O₂+6H₂O=4Fe(OH)₃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DejaVu Sans"/>
                <a:ea typeface="DejaVu Sans"/>
              </a:rPr>
              <a:t>2Cu+O₂+H₂O+CO₂=(CuOH)₂CO₃ – коррозия меди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DejaVu Sans"/>
                <a:ea typeface="DejaVu Sans"/>
              </a:rPr>
              <a:t>                                 </a:t>
            </a:r>
            <a:r>
              <a:rPr b="0" lang="en-US" sz="1900" spc="-1" strike="noStrike">
                <a:solidFill>
                  <a:srgbClr val="3d3838"/>
                </a:solidFill>
                <a:latin typeface="DejaVu Sans"/>
                <a:ea typeface="DejaVu Sans"/>
              </a:rPr>
              <a:t>малахит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Рисунок 6" descr=""/>
          <p:cNvPicPr/>
          <p:nvPr/>
        </p:nvPicPr>
        <p:blipFill>
          <a:blip r:embed="rId2"/>
          <a:stretch/>
        </p:blipFill>
        <p:spPr>
          <a:xfrm>
            <a:off x="10260000" y="4628880"/>
            <a:ext cx="4379400" cy="3470760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12" descr=""/>
          <p:cNvPicPr/>
          <p:nvPr/>
        </p:nvPicPr>
        <p:blipFill>
          <a:blip r:embed="rId3"/>
          <a:stretch/>
        </p:blipFill>
        <p:spPr>
          <a:xfrm>
            <a:off x="8100000" y="425160"/>
            <a:ext cx="3357720" cy="263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0"/>
          <p:cNvSpPr/>
          <p:nvPr/>
        </p:nvSpPr>
        <p:spPr>
          <a:xfrm>
            <a:off x="863640" y="807120"/>
            <a:ext cx="91508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Электрохимическая коррозия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Image 0" descr="preencoded.png"/>
          <p:cNvPicPr/>
          <p:nvPr/>
        </p:nvPicPr>
        <p:blipFill>
          <a:blip r:embed="rId1"/>
          <a:stretch/>
        </p:blipFill>
        <p:spPr>
          <a:xfrm>
            <a:off x="863640" y="2001960"/>
            <a:ext cx="6265440" cy="3872160"/>
          </a:xfrm>
          <a:prstGeom prst="rect">
            <a:avLst/>
          </a:prstGeom>
          <a:ln w="0">
            <a:noFill/>
          </a:ln>
        </p:spPr>
      </p:pic>
      <p:sp>
        <p:nvSpPr>
          <p:cNvPr id="78" name="Text 1"/>
          <p:cNvSpPr/>
          <p:nvPr/>
        </p:nvSpPr>
        <p:spPr>
          <a:xfrm>
            <a:off x="863640" y="6183360"/>
            <a:ext cx="324540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Процесс разрушения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 2"/>
          <p:cNvSpPr/>
          <p:nvPr/>
        </p:nvSpPr>
        <p:spPr>
          <a:xfrm>
            <a:off x="863640" y="6681960"/>
            <a:ext cx="626544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Этот тип коррозии происходит, когда металл контактирует с электролитом.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Image 1" descr="preencoded.png"/>
          <p:cNvPicPr/>
          <p:nvPr/>
        </p:nvPicPr>
        <p:blipFill>
          <a:blip r:embed="rId2"/>
          <a:stretch/>
        </p:blipFill>
        <p:spPr>
          <a:xfrm>
            <a:off x="7500240" y="2001960"/>
            <a:ext cx="6265800" cy="3872160"/>
          </a:xfrm>
          <a:prstGeom prst="rect">
            <a:avLst/>
          </a:prstGeom>
          <a:ln w="0">
            <a:noFill/>
          </a:ln>
        </p:spPr>
      </p:pic>
      <p:sp>
        <p:nvSpPr>
          <p:cNvPr id="81" name="Text 3"/>
          <p:cNvSpPr/>
          <p:nvPr/>
        </p:nvSpPr>
        <p:spPr>
          <a:xfrm>
            <a:off x="7500240" y="6183360"/>
            <a:ext cx="369432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Гальванический эффект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 4"/>
          <p:cNvSpPr/>
          <p:nvPr/>
        </p:nvSpPr>
        <p:spPr>
          <a:xfrm>
            <a:off x="7500240" y="6681960"/>
            <a:ext cx="626580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Электрохимическая коррозия возникает из-за гальванического эффекта.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0"/>
          <p:cNvSpPr/>
          <p:nvPr/>
        </p:nvSpPr>
        <p:spPr>
          <a:xfrm>
            <a:off x="863640" y="1698480"/>
            <a:ext cx="1030932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Факторы, влияющие на коррозию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 1"/>
          <p:cNvSpPr/>
          <p:nvPr/>
        </p:nvSpPr>
        <p:spPr>
          <a:xfrm>
            <a:off x="863640" y="3016440"/>
            <a:ext cx="296604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000000"/>
                </a:solidFill>
                <a:latin typeface="Montserrat Bold"/>
                <a:ea typeface="Montserrat Bold"/>
              </a:rPr>
              <a:t>Химический состав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 2"/>
          <p:cNvSpPr/>
          <p:nvPr/>
        </p:nvSpPr>
        <p:spPr>
          <a:xfrm>
            <a:off x="863640" y="3614040"/>
            <a:ext cx="6149520" cy="11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Коррозия зависит от химического состава металла. Например, железо более подвержено коррозии, чем алюминий.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 3"/>
          <p:cNvSpPr/>
          <p:nvPr/>
        </p:nvSpPr>
        <p:spPr>
          <a:xfrm>
            <a:off x="863640" y="4971240"/>
            <a:ext cx="280404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000000"/>
                </a:solidFill>
                <a:latin typeface="Montserrat Bold"/>
                <a:ea typeface="Montserrat Bold"/>
              </a:rPr>
              <a:t>Температура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 4"/>
          <p:cNvSpPr/>
          <p:nvPr/>
        </p:nvSpPr>
        <p:spPr>
          <a:xfrm>
            <a:off x="863640" y="5568840"/>
            <a:ext cx="614952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Повышение температуры увеличивает скорость химических реакций, включая коррозию.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 5"/>
          <p:cNvSpPr/>
          <p:nvPr/>
        </p:nvSpPr>
        <p:spPr>
          <a:xfrm>
            <a:off x="7624080" y="3016440"/>
            <a:ext cx="280404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000000"/>
                </a:solidFill>
                <a:latin typeface="Montserrat Bold"/>
                <a:ea typeface="Montserrat Bold"/>
              </a:rPr>
              <a:t>Влажность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 6"/>
          <p:cNvSpPr/>
          <p:nvPr/>
        </p:nvSpPr>
        <p:spPr>
          <a:xfrm>
            <a:off x="7624080" y="3614040"/>
            <a:ext cx="614952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Вода необходима для электрохимической коррозии. Высокая влажность ускоряет коррозионные процессы.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 7"/>
          <p:cNvSpPr/>
          <p:nvPr/>
        </p:nvSpPr>
        <p:spPr>
          <a:xfrm>
            <a:off x="7624080" y="4601160"/>
            <a:ext cx="302688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200" spc="-24" strike="noStrike">
                <a:solidFill>
                  <a:srgbClr val="000000"/>
                </a:solidFill>
                <a:latin typeface="Montserrat Bold"/>
                <a:ea typeface="Montserrat Bold"/>
              </a:rPr>
              <a:t>Наличие кислорода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 8"/>
          <p:cNvSpPr/>
          <p:nvPr/>
        </p:nvSpPr>
        <p:spPr>
          <a:xfrm>
            <a:off x="7624080" y="5198760"/>
            <a:ext cx="6149520" cy="11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Кислород является одним из главных участников электрохимической коррозии. Он действует как окислитель, способствуя разрушению металла.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1678680" y="378000"/>
            <a:ext cx="11299320" cy="64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Calibri"/>
              </a:rPr>
              <a:t>Из-за коррозии народное хозяйство терпит убытки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0" y="1080000"/>
            <a:ext cx="14737680" cy="52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Приходится постоянно </a:t>
            </a: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восполнять потери </a:t>
            </a: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из-за ржавления нефтепроводов, газопроводов, водопроводов, сельскохозяйственной техники, автомобилей, кораблей, мостов, станков.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Металлические конструкции </a:t>
            </a: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теряют прочность.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Простаивает производство </a:t>
            </a: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из-за необходимости замены разрушенного коррозией оборудования.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При разрушении нефти.- и газопроводов </a:t>
            </a: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теряется часть сырья.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При утечке </a:t>
            </a: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нефтепродуктов и других веществ загрязняется окружающая среда.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000" spc="-1" strike="noStrike">
                <a:solidFill>
                  <a:srgbClr val="c00000"/>
                </a:solidFill>
                <a:latin typeface="Calibri"/>
              </a:rPr>
              <a:t>Загрязняется продукция</a:t>
            </a:r>
            <a:r>
              <a:rPr b="1" lang="ru-RU" sz="3000" spc="-1" strike="noStrike">
                <a:solidFill>
                  <a:srgbClr val="002060"/>
                </a:solidFill>
                <a:latin typeface="Calibri"/>
              </a:rPr>
              <a:t>, а следовательно, ухудшается её качество.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0"/>
          <p:cNvSpPr/>
          <p:nvPr/>
        </p:nvSpPr>
        <p:spPr>
          <a:xfrm>
            <a:off x="822600" y="821160"/>
            <a:ext cx="8344080" cy="66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1" lang="en-US" sz="4200" spc="-43" strike="noStrike">
                <a:solidFill>
                  <a:srgbClr val="000000"/>
                </a:solidFill>
                <a:latin typeface="Montserrat Bold"/>
                <a:ea typeface="Montserrat Bold"/>
              </a:rPr>
              <a:t>Методы защиты от коррозии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Shape 1"/>
          <p:cNvSpPr/>
          <p:nvPr/>
        </p:nvSpPr>
        <p:spPr>
          <a:xfrm>
            <a:off x="822600" y="1958760"/>
            <a:ext cx="797040" cy="1296720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 2"/>
          <p:cNvSpPr/>
          <p:nvPr/>
        </p:nvSpPr>
        <p:spPr>
          <a:xfrm>
            <a:off x="1057680" y="2387160"/>
            <a:ext cx="11160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450"/>
              </a:lnSpc>
              <a:tabLst>
                <a:tab algn="l" pos="0"/>
              </a:tabLst>
            </a:pPr>
            <a:r>
              <a:rPr b="1" lang="en-US" sz="23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1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 3"/>
          <p:cNvSpPr/>
          <p:nvPr/>
        </p:nvSpPr>
        <p:spPr>
          <a:xfrm>
            <a:off x="1800000" y="2160000"/>
            <a:ext cx="26704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Покрытия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 4"/>
          <p:cNvSpPr/>
          <p:nvPr/>
        </p:nvSpPr>
        <p:spPr>
          <a:xfrm>
            <a:off x="1620000" y="2668680"/>
            <a:ext cx="33091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Лакокрасочные, металлические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Shape 5"/>
          <p:cNvSpPr/>
          <p:nvPr/>
        </p:nvSpPr>
        <p:spPr>
          <a:xfrm>
            <a:off x="3104280" y="3241080"/>
            <a:ext cx="10585080" cy="14400"/>
          </a:xfrm>
          <a:prstGeom prst="roundRect">
            <a:avLst>
              <a:gd name="adj" fmla="val 23137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560" bIns="-3456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Shape 6"/>
          <p:cNvSpPr/>
          <p:nvPr/>
        </p:nvSpPr>
        <p:spPr>
          <a:xfrm>
            <a:off x="822600" y="3373920"/>
            <a:ext cx="4327560" cy="1296720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 7"/>
          <p:cNvSpPr/>
          <p:nvPr/>
        </p:nvSpPr>
        <p:spPr>
          <a:xfrm>
            <a:off x="1057680" y="3802320"/>
            <a:ext cx="16956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450"/>
              </a:lnSpc>
              <a:tabLst>
                <a:tab algn="l" pos="0"/>
              </a:tabLst>
            </a:pPr>
            <a:r>
              <a:rPr b="1" lang="en-US" sz="23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2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 8"/>
          <p:cNvSpPr/>
          <p:nvPr/>
        </p:nvSpPr>
        <p:spPr>
          <a:xfrm>
            <a:off x="5385960" y="3609000"/>
            <a:ext cx="21884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Ингибиторы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 9"/>
          <p:cNvSpPr/>
          <p:nvPr/>
        </p:nvSpPr>
        <p:spPr>
          <a:xfrm>
            <a:off x="5385960" y="4083840"/>
            <a:ext cx="218844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Добавляются в среду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Shape 10"/>
          <p:cNvSpPr/>
          <p:nvPr/>
        </p:nvSpPr>
        <p:spPr>
          <a:xfrm>
            <a:off x="5268600" y="4656240"/>
            <a:ext cx="8420760" cy="14400"/>
          </a:xfrm>
          <a:prstGeom prst="roundRect">
            <a:avLst>
              <a:gd name="adj" fmla="val 23137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560" bIns="-3456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Shape 11"/>
          <p:cNvSpPr/>
          <p:nvPr/>
        </p:nvSpPr>
        <p:spPr>
          <a:xfrm>
            <a:off x="822600" y="4860000"/>
            <a:ext cx="1697040" cy="1225800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 12"/>
          <p:cNvSpPr/>
          <p:nvPr/>
        </p:nvSpPr>
        <p:spPr>
          <a:xfrm>
            <a:off x="1057680" y="5217480"/>
            <a:ext cx="17028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450"/>
              </a:lnSpc>
              <a:tabLst>
                <a:tab algn="l" pos="0"/>
              </a:tabLst>
            </a:pPr>
            <a:r>
              <a:rPr b="1" lang="en-US" sz="2300" spc="-24" strike="noStrike">
                <a:solidFill>
                  <a:srgbClr val="3d3838"/>
                </a:solidFill>
                <a:latin typeface="Montserrat Bold"/>
                <a:ea typeface="Montserrat Bold"/>
              </a:rPr>
              <a:t>3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 13"/>
          <p:cNvSpPr/>
          <p:nvPr/>
        </p:nvSpPr>
        <p:spPr>
          <a:xfrm>
            <a:off x="2700000" y="4886280"/>
            <a:ext cx="26704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Катодная защита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 14"/>
          <p:cNvSpPr/>
          <p:nvPr/>
        </p:nvSpPr>
        <p:spPr>
          <a:xfrm>
            <a:off x="2700000" y="5587920"/>
            <a:ext cx="276156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Электрохимический метод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 15"/>
          <p:cNvSpPr/>
          <p:nvPr/>
        </p:nvSpPr>
        <p:spPr>
          <a:xfrm>
            <a:off x="6042600" y="4831920"/>
            <a:ext cx="7817040" cy="5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Существуют различные методы борьбы с коррозией. Наиболее распространены покрытия, которые создают барьер между металлом и коррозионной средой. Ингибиторы - это вещества, которые замедляют скорость коррозии. Катодная защита - это электрохимический метод, который использует электрический ток для защиты металла от коррозии.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Рисунок 13" descr=""/>
          <p:cNvPicPr/>
          <p:nvPr/>
        </p:nvPicPr>
        <p:blipFill>
          <a:blip r:embed="rId1"/>
          <a:stretch/>
        </p:blipFill>
        <p:spPr>
          <a:xfrm>
            <a:off x="9720000" y="1260000"/>
            <a:ext cx="2320920" cy="182268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15" descr=""/>
          <p:cNvPicPr/>
          <p:nvPr/>
        </p:nvPicPr>
        <p:blipFill>
          <a:blip r:embed="rId2"/>
          <a:stretch/>
        </p:blipFill>
        <p:spPr>
          <a:xfrm>
            <a:off x="12060000" y="1260000"/>
            <a:ext cx="2412720" cy="190332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9" descr=""/>
          <p:cNvPicPr/>
          <p:nvPr/>
        </p:nvPicPr>
        <p:blipFill>
          <a:blip r:embed="rId3"/>
          <a:stretch/>
        </p:blipFill>
        <p:spPr>
          <a:xfrm>
            <a:off x="5580000" y="1800000"/>
            <a:ext cx="1635480" cy="1259640"/>
          </a:xfrm>
          <a:prstGeom prst="rect">
            <a:avLst/>
          </a:prstGeom>
          <a:ln w="0">
            <a:noFill/>
          </a:ln>
        </p:spPr>
      </p:pic>
      <p:sp>
        <p:nvSpPr>
          <p:cNvPr id="113" name="Shape 2"/>
          <p:cNvSpPr/>
          <p:nvPr/>
        </p:nvSpPr>
        <p:spPr>
          <a:xfrm>
            <a:off x="822600" y="6300000"/>
            <a:ext cx="797040" cy="865800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 17"/>
          <p:cNvSpPr/>
          <p:nvPr/>
        </p:nvSpPr>
        <p:spPr>
          <a:xfrm>
            <a:off x="2700000" y="4886280"/>
            <a:ext cx="26704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Катодная защита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Shape 3"/>
          <p:cNvSpPr/>
          <p:nvPr/>
        </p:nvSpPr>
        <p:spPr>
          <a:xfrm>
            <a:off x="642600" y="7413840"/>
            <a:ext cx="797040" cy="685800"/>
          </a:xfrm>
          <a:prstGeom prst="roundRect">
            <a:avLst>
              <a:gd name="adj" fmla="val 2718"/>
            </a:avLst>
          </a:prstGeom>
          <a:solidFill>
            <a:srgbClr val="f2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 19"/>
          <p:cNvSpPr/>
          <p:nvPr/>
        </p:nvSpPr>
        <p:spPr>
          <a:xfrm>
            <a:off x="2458440" y="6660000"/>
            <a:ext cx="276156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Применение сплавов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 22"/>
          <p:cNvSpPr/>
          <p:nvPr/>
        </p:nvSpPr>
        <p:spPr>
          <a:xfrm>
            <a:off x="2340000" y="7586280"/>
            <a:ext cx="26704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1" lang="en-US" sz="2100" spc="-21" strike="noStrike">
                <a:solidFill>
                  <a:srgbClr val="3d3838"/>
                </a:solidFill>
                <a:latin typeface="Montserrat Bold"/>
                <a:ea typeface="Montserrat Bold"/>
              </a:rPr>
              <a:t>Защита с помощью протектора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0"/>
          <p:cNvSpPr/>
          <p:nvPr/>
        </p:nvSpPr>
        <p:spPr>
          <a:xfrm>
            <a:off x="863640" y="1654200"/>
            <a:ext cx="793836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1" lang="en-US" sz="4400" spc="-46" strike="noStrike">
                <a:solidFill>
                  <a:srgbClr val="000000"/>
                </a:solidFill>
                <a:latin typeface="Montserrat Bold"/>
                <a:ea typeface="Montserrat Bold"/>
              </a:rPr>
              <a:t>Лакокрасочные покрытия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 1"/>
          <p:cNvSpPr/>
          <p:nvPr/>
        </p:nvSpPr>
        <p:spPr>
          <a:xfrm>
            <a:off x="863640" y="2947680"/>
            <a:ext cx="6149520" cy="14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Лакокрасочные покрытия - один из наиболее распространенных способов защиты металлов от коррозии. Они создают защитный барьер, препятствующий воздействию агрессивных сред.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 2"/>
          <p:cNvSpPr/>
          <p:nvPr/>
        </p:nvSpPr>
        <p:spPr>
          <a:xfrm>
            <a:off x="863640" y="4650480"/>
            <a:ext cx="614952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К лакокрасочным покрытиям относятся краски, эмали, лаки, грунтовки, шпатлевки, и другие материалы.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 3"/>
          <p:cNvSpPr/>
          <p:nvPr/>
        </p:nvSpPr>
        <p:spPr>
          <a:xfrm>
            <a:off x="863640" y="5612760"/>
            <a:ext cx="6149520" cy="7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3d3838"/>
                </a:solidFill>
                <a:latin typeface="Source Sans Pro"/>
                <a:ea typeface="Source Sans Pro"/>
              </a:rPr>
              <a:t>Выбор типа покрытия зависит от условий эксплуатации и требований к защите.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Рисунок 11" descr=""/>
          <p:cNvPicPr/>
          <p:nvPr/>
        </p:nvPicPr>
        <p:blipFill>
          <a:blip r:embed="rId1"/>
          <a:stretch/>
        </p:blipFill>
        <p:spPr>
          <a:xfrm>
            <a:off x="9720000" y="1084680"/>
            <a:ext cx="3599640" cy="286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LibreOffice/24.2.7.2$Linux_X86_64 LibreOffice_project/420$Build-2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2024-12-10T14:20:50Z</dcterms:created>
  <dc:creator>PptxGenJS</dc:creator>
  <dc:description/>
  <dc:language>ru-RU</dc:language>
  <cp:lastModifiedBy/>
  <dcterms:modified xsi:type="dcterms:W3CDTF">2025-03-17T22:51:22Z</dcterms:modified>
  <cp:revision>4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On-screen Show (16:9)</vt:lpwstr>
  </property>
  <property fmtid="{D5CDD505-2E9C-101B-9397-08002B2CF9AE}" pid="4" name="Slides">
    <vt:i4>12</vt:i4>
  </property>
</Properties>
</file>