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260" r:id="rId2"/>
    <p:sldId id="256" r:id="rId3"/>
    <p:sldId id="299" r:id="rId4"/>
    <p:sldId id="301" r:id="rId5"/>
    <p:sldId id="285" r:id="rId6"/>
    <p:sldId id="286" r:id="rId7"/>
    <p:sldId id="290" r:id="rId8"/>
    <p:sldId id="280" r:id="rId9"/>
    <p:sldId id="284" r:id="rId10"/>
    <p:sldId id="288" r:id="rId11"/>
    <p:sldId id="287" r:id="rId12"/>
    <p:sldId id="350" r:id="rId13"/>
    <p:sldId id="351" r:id="rId14"/>
    <p:sldId id="352" r:id="rId15"/>
    <p:sldId id="347" r:id="rId16"/>
    <p:sldId id="348" r:id="rId17"/>
    <p:sldId id="349" r:id="rId18"/>
    <p:sldId id="302" r:id="rId19"/>
    <p:sldId id="291" r:id="rId20"/>
    <p:sldId id="297" r:id="rId21"/>
    <p:sldId id="298" r:id="rId22"/>
    <p:sldId id="307" r:id="rId23"/>
    <p:sldId id="292" r:id="rId24"/>
    <p:sldId id="293" r:id="rId25"/>
    <p:sldId id="295" r:id="rId26"/>
    <p:sldId id="306" r:id="rId27"/>
    <p:sldId id="322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21" r:id="rId52"/>
    <p:sldId id="310" r:id="rId53"/>
    <p:sldId id="309" r:id="rId54"/>
    <p:sldId id="323" r:id="rId55"/>
    <p:sldId id="312" r:id="rId56"/>
    <p:sldId id="313" r:id="rId57"/>
    <p:sldId id="315" r:id="rId58"/>
    <p:sldId id="316" r:id="rId59"/>
    <p:sldId id="317" r:id="rId60"/>
    <p:sldId id="318" r:id="rId61"/>
    <p:sldId id="319" r:id="rId62"/>
    <p:sldId id="320" r:id="rId63"/>
    <p:sldId id="303" r:id="rId64"/>
    <p:sldId id="305" r:id="rId65"/>
    <p:sldId id="296" r:id="rId66"/>
    <p:sldId id="30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26C41"/>
  </p:clrMru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7176-1B2F-4393-8753-F19E68FA214B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1646A-11AF-459F-A91D-FBA8E3384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 теплица,4 – баня; 5 - бак с водой; 6 - огород для овощей; 7 - плодово-ягодные кустарники.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82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12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42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–теплица;4 – баня; 5 - бак с водой; 6 - огород для овощей;7 - плодово-ягодные кустарники;.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42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5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56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55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918"/>
            <a:ext cx="2592288" cy="36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202479" y="1844824"/>
            <a:ext cx="6525003" cy="238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маркировки автомобильных шин применяется единая система обозначений (рис.1). Первое число означает ширину В шины (ширину протектора) в миллиметрах (рис.2). Второе число</a:t>
            </a:r>
            <a:r>
              <a:rPr lang="ru-RU" sz="2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 высоты боковины Н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ширине шины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процентах. Последующая буква указывает конструкцию шины. Например,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715"/>
            <a:ext cx="4320480" cy="14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79512" y="4149079"/>
            <a:ext cx="8786874" cy="250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R означает, что шина радиальная, то есть нити каркаса в боковине шины расположены вдоль радиусов колеса. Далее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59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A42B91-E61C-40C7-8FAA-1B2B611664D8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slide" Target="slide3.xml"/><Relationship Id="rId4" Type="http://schemas.openxmlformats.org/officeDocument/2006/relationships/image" Target="../media/image8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1.bin"/><Relationship Id="rId5" Type="http://schemas.openxmlformats.org/officeDocument/2006/relationships/slide" Target="slide3.xml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79.png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slide" Target="slide3.xml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6.jpeg"/><Relationship Id="rId15" Type="http://schemas.openxmlformats.org/officeDocument/2006/relationships/slide" Target="slide3.xml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82.jpeg"/><Relationship Id="rId9" Type="http://schemas.openxmlformats.org/officeDocument/2006/relationships/oleObject" Target="../embeddings/oleObject64.bin"/><Relationship Id="rId14" Type="http://schemas.openxmlformats.org/officeDocument/2006/relationships/oleObject" Target="../embeddings/oleObject69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audio" Target="../media/audio3.wav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098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143248"/>
            <a:ext cx="374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Карточка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786346" cy="475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96188" y="2133600"/>
            <a:ext cx="1873250" cy="574675"/>
            <a:chOff x="3243" y="1344"/>
            <a:chExt cx="1180" cy="362"/>
          </a:xfrm>
        </p:grpSpPr>
        <p:sp>
          <p:nvSpPr>
            <p:cNvPr id="13359" name="AutoShape 3"/>
            <p:cNvSpPr>
              <a:spLocks noChangeArrowheads="1"/>
            </p:cNvSpPr>
            <p:nvPr/>
          </p:nvSpPr>
          <p:spPr bwMode="auto">
            <a:xfrm>
              <a:off x="3243" y="1344"/>
              <a:ext cx="1180" cy="36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0" name="AutoShape 4"/>
            <p:cNvSpPr>
              <a:spLocks noChangeArrowheads="1"/>
            </p:cNvSpPr>
            <p:nvPr/>
          </p:nvSpPr>
          <p:spPr bwMode="auto">
            <a:xfrm rot="9306062">
              <a:off x="3469" y="1570"/>
              <a:ext cx="63" cy="1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24300" y="333375"/>
            <a:ext cx="4895850" cy="4679950"/>
            <a:chOff x="2472" y="210"/>
            <a:chExt cx="3084" cy="2948"/>
          </a:xfrm>
        </p:grpSpPr>
        <p:sp>
          <p:nvSpPr>
            <p:cNvPr id="13357" name="Line 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Line 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24288" y="260350"/>
            <a:ext cx="5116512" cy="4865688"/>
            <a:chOff x="2409" y="164"/>
            <a:chExt cx="3223" cy="306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09" y="164"/>
              <a:ext cx="3223" cy="3065"/>
              <a:chOff x="2409" y="164"/>
              <a:chExt cx="3223" cy="306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409" y="203"/>
                <a:ext cx="3148" cy="3026"/>
                <a:chOff x="2409" y="203"/>
                <a:chExt cx="3148" cy="3026"/>
              </a:xfrm>
            </p:grpSpPr>
            <p:sp>
              <p:nvSpPr>
                <p:cNvPr id="13334" name="Freeform 11"/>
                <p:cNvSpPr>
                  <a:spLocks/>
                </p:cNvSpPr>
                <p:nvPr/>
              </p:nvSpPr>
              <p:spPr bwMode="auto">
                <a:xfrm>
                  <a:off x="2426" y="211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5" name="Freeform 12"/>
                <p:cNvSpPr>
                  <a:spLocks/>
                </p:cNvSpPr>
                <p:nvPr/>
              </p:nvSpPr>
              <p:spPr bwMode="auto">
                <a:xfrm>
                  <a:off x="2409" y="2945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6" name="Freeform 13"/>
                <p:cNvSpPr>
                  <a:spLocks/>
                </p:cNvSpPr>
                <p:nvPr/>
              </p:nvSpPr>
              <p:spPr bwMode="auto">
                <a:xfrm>
                  <a:off x="2677" y="211"/>
                  <a:ext cx="8" cy="2994"/>
                </a:xfrm>
                <a:custGeom>
                  <a:avLst/>
                  <a:gdLst>
                    <a:gd name="T0" fmla="*/ 0 w 8"/>
                    <a:gd name="T1" fmla="*/ 0 h 2994"/>
                    <a:gd name="T2" fmla="*/ 8 w 8"/>
                    <a:gd name="T3" fmla="*/ 2994 h 2994"/>
                    <a:gd name="T4" fmla="*/ 0 60000 65536"/>
                    <a:gd name="T5" fmla="*/ 0 60000 65536"/>
                    <a:gd name="T6" fmla="*/ 0 w 8"/>
                    <a:gd name="T7" fmla="*/ 0 h 2994"/>
                    <a:gd name="T8" fmla="*/ 8 w 8"/>
                    <a:gd name="T9" fmla="*/ 2994 h 29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2994">
                      <a:moveTo>
                        <a:pt x="0" y="0"/>
                      </a:moveTo>
                      <a:lnTo>
                        <a:pt x="8" y="29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7" name="Line 14"/>
                <p:cNvSpPr>
                  <a:spLocks noChangeShapeType="1"/>
                </p:cNvSpPr>
                <p:nvPr/>
              </p:nvSpPr>
              <p:spPr bwMode="auto">
                <a:xfrm>
                  <a:off x="2426" y="2704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8" name="Freeform 15"/>
                <p:cNvSpPr>
                  <a:spLocks/>
                </p:cNvSpPr>
                <p:nvPr/>
              </p:nvSpPr>
              <p:spPr bwMode="auto">
                <a:xfrm>
                  <a:off x="2426" y="3203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9" name="Freeform 16"/>
                <p:cNvSpPr>
                  <a:spLocks/>
                </p:cNvSpPr>
                <p:nvPr/>
              </p:nvSpPr>
              <p:spPr bwMode="auto">
                <a:xfrm>
                  <a:off x="2418" y="2450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0" name="Freeform 17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1" name="Freeform 18"/>
                <p:cNvSpPr>
                  <a:spLocks/>
                </p:cNvSpPr>
                <p:nvPr/>
              </p:nvSpPr>
              <p:spPr bwMode="auto">
                <a:xfrm>
                  <a:off x="2409" y="1955"/>
                  <a:ext cx="3132" cy="8"/>
                </a:xfrm>
                <a:custGeom>
                  <a:avLst/>
                  <a:gdLst>
                    <a:gd name="T0" fmla="*/ 0 w 3132"/>
                    <a:gd name="T1" fmla="*/ 0 h 8"/>
                    <a:gd name="T2" fmla="*/ 3132 w 3132"/>
                    <a:gd name="T3" fmla="*/ 8 h 8"/>
                    <a:gd name="T4" fmla="*/ 0 60000 65536"/>
                    <a:gd name="T5" fmla="*/ 0 60000 65536"/>
                    <a:gd name="T6" fmla="*/ 0 w 3132"/>
                    <a:gd name="T7" fmla="*/ 0 h 8"/>
                    <a:gd name="T8" fmla="*/ 3132 w 3132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2" h="8">
                      <a:moveTo>
                        <a:pt x="0" y="0"/>
                      </a:moveTo>
                      <a:lnTo>
                        <a:pt x="3132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2" name="Freeform 19"/>
                <p:cNvSpPr>
                  <a:spLocks/>
                </p:cNvSpPr>
                <p:nvPr/>
              </p:nvSpPr>
              <p:spPr bwMode="auto">
                <a:xfrm>
                  <a:off x="2434" y="1444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3" name="Freeform 20"/>
                <p:cNvSpPr>
                  <a:spLocks/>
                </p:cNvSpPr>
                <p:nvPr/>
              </p:nvSpPr>
              <p:spPr bwMode="auto">
                <a:xfrm>
                  <a:off x="2426" y="1207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4" name="Freeform 21"/>
                <p:cNvSpPr>
                  <a:spLocks/>
                </p:cNvSpPr>
                <p:nvPr/>
              </p:nvSpPr>
              <p:spPr bwMode="auto">
                <a:xfrm>
                  <a:off x="2426" y="949"/>
                  <a:ext cx="3123" cy="8"/>
                </a:xfrm>
                <a:custGeom>
                  <a:avLst/>
                  <a:gdLst>
                    <a:gd name="T0" fmla="*/ 0 w 3123"/>
                    <a:gd name="T1" fmla="*/ 0 h 8"/>
                    <a:gd name="T2" fmla="*/ 3123 w 3123"/>
                    <a:gd name="T3" fmla="*/ 8 h 8"/>
                    <a:gd name="T4" fmla="*/ 0 60000 65536"/>
                    <a:gd name="T5" fmla="*/ 0 60000 65536"/>
                    <a:gd name="T6" fmla="*/ 0 w 3123"/>
                    <a:gd name="T7" fmla="*/ 0 h 8"/>
                    <a:gd name="T8" fmla="*/ 3123 w 3123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3" h="8">
                      <a:moveTo>
                        <a:pt x="0" y="0"/>
                      </a:moveTo>
                      <a:lnTo>
                        <a:pt x="3123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5" name="Freeform 22"/>
                <p:cNvSpPr>
                  <a:spLocks/>
                </p:cNvSpPr>
                <p:nvPr/>
              </p:nvSpPr>
              <p:spPr bwMode="auto">
                <a:xfrm>
                  <a:off x="2426" y="708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6" name="Freeform 23"/>
                <p:cNvSpPr>
                  <a:spLocks/>
                </p:cNvSpPr>
                <p:nvPr/>
              </p:nvSpPr>
              <p:spPr bwMode="auto">
                <a:xfrm>
                  <a:off x="2434" y="446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7" name="Freeform 24"/>
                <p:cNvSpPr>
                  <a:spLocks/>
                </p:cNvSpPr>
                <p:nvPr/>
              </p:nvSpPr>
              <p:spPr bwMode="auto">
                <a:xfrm>
                  <a:off x="2426" y="210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8" name="Freeform 25"/>
                <p:cNvSpPr>
                  <a:spLocks/>
                </p:cNvSpPr>
                <p:nvPr/>
              </p:nvSpPr>
              <p:spPr bwMode="auto">
                <a:xfrm>
                  <a:off x="2937" y="203"/>
                  <a:ext cx="8" cy="3026"/>
                </a:xfrm>
                <a:custGeom>
                  <a:avLst/>
                  <a:gdLst>
                    <a:gd name="T0" fmla="*/ 8 w 8"/>
                    <a:gd name="T1" fmla="*/ 0 h 3026"/>
                    <a:gd name="T2" fmla="*/ 0 w 8"/>
                    <a:gd name="T3" fmla="*/ 3026 h 3026"/>
                    <a:gd name="T4" fmla="*/ 0 60000 65536"/>
                    <a:gd name="T5" fmla="*/ 0 60000 65536"/>
                    <a:gd name="T6" fmla="*/ 0 w 8"/>
                    <a:gd name="T7" fmla="*/ 0 h 3026"/>
                    <a:gd name="T8" fmla="*/ 8 w 8"/>
                    <a:gd name="T9" fmla="*/ 3026 h 30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3026">
                      <a:moveTo>
                        <a:pt x="8" y="0"/>
                      </a:moveTo>
                      <a:lnTo>
                        <a:pt x="0" y="30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9" name="Freeform 26"/>
                <p:cNvSpPr>
                  <a:spLocks/>
                </p:cNvSpPr>
                <p:nvPr/>
              </p:nvSpPr>
              <p:spPr bwMode="auto">
                <a:xfrm>
                  <a:off x="3198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0" name="Freeform 27"/>
                <p:cNvSpPr>
                  <a:spLocks/>
                </p:cNvSpPr>
                <p:nvPr/>
              </p:nvSpPr>
              <p:spPr bwMode="auto">
                <a:xfrm>
                  <a:off x="3470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1" name="Freeform 28"/>
                <p:cNvSpPr>
                  <a:spLocks/>
                </p:cNvSpPr>
                <p:nvPr/>
              </p:nvSpPr>
              <p:spPr bwMode="auto">
                <a:xfrm>
                  <a:off x="3707" y="219"/>
                  <a:ext cx="9" cy="3010"/>
                </a:xfrm>
                <a:custGeom>
                  <a:avLst/>
                  <a:gdLst>
                    <a:gd name="T0" fmla="*/ 9 w 9"/>
                    <a:gd name="T1" fmla="*/ 0 h 3010"/>
                    <a:gd name="T2" fmla="*/ 0 w 9"/>
                    <a:gd name="T3" fmla="*/ 3010 h 3010"/>
                    <a:gd name="T4" fmla="*/ 0 60000 65536"/>
                    <a:gd name="T5" fmla="*/ 0 60000 65536"/>
                    <a:gd name="T6" fmla="*/ 0 w 9"/>
                    <a:gd name="T7" fmla="*/ 0 h 3010"/>
                    <a:gd name="T8" fmla="*/ 9 w 9"/>
                    <a:gd name="T9" fmla="*/ 3010 h 30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3010">
                      <a:moveTo>
                        <a:pt x="9" y="0"/>
                      </a:moveTo>
                      <a:lnTo>
                        <a:pt x="0" y="301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2" name="Freeform 29"/>
                <p:cNvSpPr>
                  <a:spLocks/>
                </p:cNvSpPr>
                <p:nvPr/>
              </p:nvSpPr>
              <p:spPr bwMode="auto">
                <a:xfrm>
                  <a:off x="4241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3" name="Freeform 30"/>
                <p:cNvSpPr>
                  <a:spLocks/>
                </p:cNvSpPr>
                <p:nvPr/>
              </p:nvSpPr>
              <p:spPr bwMode="auto">
                <a:xfrm>
                  <a:off x="4494" y="203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4" name="Freeform 31"/>
                <p:cNvSpPr>
                  <a:spLocks/>
                </p:cNvSpPr>
                <p:nvPr/>
              </p:nvSpPr>
              <p:spPr bwMode="auto">
                <a:xfrm>
                  <a:off x="4762" y="219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5" name="Freeform 32"/>
                <p:cNvSpPr>
                  <a:spLocks/>
                </p:cNvSpPr>
                <p:nvPr/>
              </p:nvSpPr>
              <p:spPr bwMode="auto">
                <a:xfrm>
                  <a:off x="5012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6" name="Freeform 33"/>
                <p:cNvSpPr>
                  <a:spLocks/>
                </p:cNvSpPr>
                <p:nvPr/>
              </p:nvSpPr>
              <p:spPr bwMode="auto">
                <a:xfrm>
                  <a:off x="5284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32" name="Text Box 34"/>
              <p:cNvSpPr txBox="1">
                <a:spLocks noChangeArrowheads="1"/>
              </p:cNvSpPr>
              <p:nvPr/>
            </p:nvSpPr>
            <p:spPr bwMode="auto">
              <a:xfrm>
                <a:off x="5420" y="166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х</a:t>
                </a:r>
              </a:p>
            </p:txBody>
          </p:sp>
          <p:sp>
            <p:nvSpPr>
              <p:cNvPr id="13333" name="Text Box 35"/>
              <p:cNvSpPr txBox="1">
                <a:spLocks noChangeArrowheads="1"/>
              </p:cNvSpPr>
              <p:nvPr/>
            </p:nvSpPr>
            <p:spPr bwMode="auto">
              <a:xfrm>
                <a:off x="3742" y="1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у</a:t>
                </a:r>
              </a:p>
            </p:txBody>
          </p:sp>
        </p:grpSp>
        <p:sp>
          <p:nvSpPr>
            <p:cNvPr id="13329" name="Line 3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3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Freeform 38"/>
          <p:cNvSpPr>
            <a:spLocks/>
          </p:cNvSpPr>
          <p:nvPr/>
        </p:nvSpPr>
        <p:spPr bwMode="auto">
          <a:xfrm>
            <a:off x="3924300" y="2060575"/>
            <a:ext cx="4818063" cy="2668588"/>
          </a:xfrm>
          <a:custGeom>
            <a:avLst/>
            <a:gdLst>
              <a:gd name="T0" fmla="*/ 0 w 3035"/>
              <a:gd name="T1" fmla="*/ 2147483647 h 1681"/>
              <a:gd name="T2" fmla="*/ 2147483647 w 3035"/>
              <a:gd name="T3" fmla="*/ 0 h 1681"/>
              <a:gd name="T4" fmla="*/ 0 60000 65536"/>
              <a:gd name="T5" fmla="*/ 0 60000 65536"/>
              <a:gd name="T6" fmla="*/ 0 w 3035"/>
              <a:gd name="T7" fmla="*/ 0 h 1681"/>
              <a:gd name="T8" fmla="*/ 3035 w 3035"/>
              <a:gd name="T9" fmla="*/ 1681 h 16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35" h="1681">
                <a:moveTo>
                  <a:pt x="0" y="1681"/>
                </a:moveTo>
                <a:lnTo>
                  <a:pt x="3035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Text Box 39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971550" y="14128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</a:t>
            </a: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+ 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0" name="AutoShape 41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flowChartConnector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Freeform 42"/>
          <p:cNvSpPr>
            <a:spLocks/>
          </p:cNvSpPr>
          <p:nvPr/>
        </p:nvSpPr>
        <p:spPr bwMode="auto">
          <a:xfrm>
            <a:off x="8783638" y="347663"/>
            <a:ext cx="12700" cy="4752975"/>
          </a:xfrm>
          <a:custGeom>
            <a:avLst/>
            <a:gdLst>
              <a:gd name="T0" fmla="*/ 2147483647 w 8"/>
              <a:gd name="T1" fmla="*/ 0 h 2994"/>
              <a:gd name="T2" fmla="*/ 0 w 8"/>
              <a:gd name="T3" fmla="*/ 2147483647 h 2994"/>
              <a:gd name="T4" fmla="*/ 0 60000 65536"/>
              <a:gd name="T5" fmla="*/ 0 60000 65536"/>
              <a:gd name="T6" fmla="*/ 0 w 8"/>
              <a:gd name="T7" fmla="*/ 0 h 2994"/>
              <a:gd name="T8" fmla="*/ 8 w 8"/>
              <a:gd name="T9" fmla="*/ 2994 h 29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994">
                <a:moveTo>
                  <a:pt x="8" y="0"/>
                </a:moveTo>
                <a:lnTo>
                  <a:pt x="0" y="299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43"/>
          <p:cNvSpPr txBox="1">
            <a:spLocks noChangeArrowheads="1"/>
          </p:cNvSpPr>
          <p:nvPr/>
        </p:nvSpPr>
        <p:spPr bwMode="auto">
          <a:xfrm>
            <a:off x="179388" y="476250"/>
            <a:ext cx="321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Определите знаки </a:t>
            </a:r>
          </a:p>
          <a:p>
            <a:r>
              <a:rPr lang="ru-RU" sz="2400"/>
              <a:t>коэффициентов </a:t>
            </a:r>
            <a:r>
              <a:rPr lang="en-US" sz="2400"/>
              <a:t>k </a:t>
            </a:r>
            <a:r>
              <a:rPr lang="ru-RU" sz="2400"/>
              <a:t>и </a:t>
            </a:r>
            <a:r>
              <a:rPr lang="en-US" sz="2400"/>
              <a:t>b</a:t>
            </a:r>
            <a:endParaRPr lang="ru-RU" sz="2400"/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1258888" y="2349500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&gt;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1331913" y="292417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&lt;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6289675" y="2708275"/>
            <a:ext cx="11113" cy="701675"/>
          </a:xfrm>
          <a:custGeom>
            <a:avLst/>
            <a:gdLst>
              <a:gd name="T0" fmla="*/ 2147483647 w 7"/>
              <a:gd name="T1" fmla="*/ 0 h 442"/>
              <a:gd name="T2" fmla="*/ 0 w 7"/>
              <a:gd name="T3" fmla="*/ 2147483647 h 442"/>
              <a:gd name="T4" fmla="*/ 0 60000 65536"/>
              <a:gd name="T5" fmla="*/ 0 60000 65536"/>
              <a:gd name="T6" fmla="*/ 0 w 7"/>
              <a:gd name="T7" fmla="*/ 0 h 442"/>
              <a:gd name="T8" fmla="*/ 7 w 7"/>
              <a:gd name="T9" fmla="*/ 442 h 4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442">
                <a:moveTo>
                  <a:pt x="7" y="0"/>
                </a:moveTo>
                <a:lnTo>
                  <a:pt x="0" y="442"/>
                </a:ln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Text Box 47"/>
          <p:cNvSpPr txBox="1">
            <a:spLocks noChangeArrowheads="1"/>
          </p:cNvSpPr>
          <p:nvPr/>
        </p:nvSpPr>
        <p:spPr bwMode="auto">
          <a:xfrm rot="-1548810">
            <a:off x="3995738" y="378936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 = </a:t>
            </a:r>
            <a:r>
              <a:rPr lang="en-US" sz="2400" b="1">
                <a:cs typeface="Arial" charset="0"/>
              </a:rPr>
              <a:t>k </a:t>
            </a:r>
            <a:r>
              <a:rPr lang="en-US" sz="2400" b="1"/>
              <a:t>x + b</a:t>
            </a:r>
            <a:endParaRPr lang="ru-RU" sz="2400" b="1"/>
          </a:p>
        </p:txBody>
      </p:sp>
      <p:sp>
        <p:nvSpPr>
          <p:cNvPr id="13327" name="Text Box 48"/>
          <p:cNvSpPr txBox="1">
            <a:spLocks noChangeArrowheads="1"/>
          </p:cNvSpPr>
          <p:nvPr/>
        </p:nvSpPr>
        <p:spPr bwMode="auto">
          <a:xfrm>
            <a:off x="6013450" y="263683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0    1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0" grpId="0"/>
      <p:bldP spid="70701" grpId="0"/>
      <p:bldP spid="70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0488" y="1773238"/>
            <a:ext cx="3387725" cy="935037"/>
            <a:chOff x="3059" y="1117"/>
            <a:chExt cx="2134" cy="589"/>
          </a:xfrm>
        </p:grpSpPr>
        <p:sp>
          <p:nvSpPr>
            <p:cNvPr id="15407" name="Freeform 3"/>
            <p:cNvSpPr>
              <a:spLocks/>
            </p:cNvSpPr>
            <p:nvPr/>
          </p:nvSpPr>
          <p:spPr bwMode="auto">
            <a:xfrm>
              <a:off x="3059" y="1117"/>
              <a:ext cx="2134" cy="589"/>
            </a:xfrm>
            <a:custGeom>
              <a:avLst/>
              <a:gdLst>
                <a:gd name="T0" fmla="*/ 467 w 2134"/>
                <a:gd name="T1" fmla="*/ 580 h 589"/>
                <a:gd name="T2" fmla="*/ 2134 w 2134"/>
                <a:gd name="T3" fmla="*/ 589 h 589"/>
                <a:gd name="T4" fmla="*/ 1417 w 2134"/>
                <a:gd name="T5" fmla="*/ 564 h 589"/>
                <a:gd name="T6" fmla="*/ 1182 w 2134"/>
                <a:gd name="T7" fmla="*/ 363 h 589"/>
                <a:gd name="T8" fmla="*/ 910 w 2134"/>
                <a:gd name="T9" fmla="*/ 136 h 589"/>
                <a:gd name="T10" fmla="*/ 411 w 2134"/>
                <a:gd name="T11" fmla="*/ 0 h 589"/>
                <a:gd name="T12" fmla="*/ 184 w 2134"/>
                <a:gd name="T13" fmla="*/ 90 h 589"/>
                <a:gd name="T14" fmla="*/ 0 w 2134"/>
                <a:gd name="T15" fmla="*/ 160 h 589"/>
                <a:gd name="T16" fmla="*/ 467 w 2134"/>
                <a:gd name="T17" fmla="*/ 580 h 5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4"/>
                <a:gd name="T28" fmla="*/ 0 h 589"/>
                <a:gd name="T29" fmla="*/ 2134 w 2134"/>
                <a:gd name="T30" fmla="*/ 589 h 5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4" h="589">
                  <a:moveTo>
                    <a:pt x="467" y="580"/>
                  </a:moveTo>
                  <a:lnTo>
                    <a:pt x="2134" y="589"/>
                  </a:lnTo>
                  <a:lnTo>
                    <a:pt x="1417" y="564"/>
                  </a:lnTo>
                  <a:lnTo>
                    <a:pt x="1182" y="363"/>
                  </a:lnTo>
                  <a:lnTo>
                    <a:pt x="910" y="136"/>
                  </a:lnTo>
                  <a:lnTo>
                    <a:pt x="411" y="0"/>
                  </a:lnTo>
                  <a:lnTo>
                    <a:pt x="184" y="90"/>
                  </a:lnTo>
                  <a:lnTo>
                    <a:pt x="0" y="160"/>
                  </a:lnTo>
                  <a:lnTo>
                    <a:pt x="467" y="58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AutoShape 4"/>
            <p:cNvSpPr>
              <a:spLocks noChangeArrowheads="1"/>
            </p:cNvSpPr>
            <p:nvPr/>
          </p:nvSpPr>
          <p:spPr bwMode="auto">
            <a:xfrm rot="6535413">
              <a:off x="3486" y="1463"/>
              <a:ext cx="136" cy="260"/>
            </a:xfrm>
            <a:prstGeom prst="moon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24300" y="333375"/>
            <a:ext cx="4895850" cy="4679950"/>
            <a:chOff x="2472" y="210"/>
            <a:chExt cx="3084" cy="2948"/>
          </a:xfrm>
        </p:grpSpPr>
        <p:sp>
          <p:nvSpPr>
            <p:cNvPr id="15405" name="Line 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Line 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24288" y="260350"/>
            <a:ext cx="5116512" cy="4865688"/>
            <a:chOff x="2409" y="164"/>
            <a:chExt cx="3223" cy="306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09" y="164"/>
              <a:ext cx="3223" cy="3065"/>
              <a:chOff x="2409" y="164"/>
              <a:chExt cx="3223" cy="306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409" y="203"/>
                <a:ext cx="3148" cy="3026"/>
                <a:chOff x="2409" y="203"/>
                <a:chExt cx="3148" cy="3026"/>
              </a:xfrm>
            </p:grpSpPr>
            <p:sp>
              <p:nvSpPr>
                <p:cNvPr id="15382" name="Freeform 11"/>
                <p:cNvSpPr>
                  <a:spLocks/>
                </p:cNvSpPr>
                <p:nvPr/>
              </p:nvSpPr>
              <p:spPr bwMode="auto">
                <a:xfrm>
                  <a:off x="2426" y="211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3" name="Freeform 12"/>
                <p:cNvSpPr>
                  <a:spLocks/>
                </p:cNvSpPr>
                <p:nvPr/>
              </p:nvSpPr>
              <p:spPr bwMode="auto">
                <a:xfrm>
                  <a:off x="2409" y="2945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4" name="Freeform 13"/>
                <p:cNvSpPr>
                  <a:spLocks/>
                </p:cNvSpPr>
                <p:nvPr/>
              </p:nvSpPr>
              <p:spPr bwMode="auto">
                <a:xfrm>
                  <a:off x="2677" y="211"/>
                  <a:ext cx="8" cy="2994"/>
                </a:xfrm>
                <a:custGeom>
                  <a:avLst/>
                  <a:gdLst>
                    <a:gd name="T0" fmla="*/ 0 w 8"/>
                    <a:gd name="T1" fmla="*/ 0 h 2994"/>
                    <a:gd name="T2" fmla="*/ 8 w 8"/>
                    <a:gd name="T3" fmla="*/ 2994 h 2994"/>
                    <a:gd name="T4" fmla="*/ 0 60000 65536"/>
                    <a:gd name="T5" fmla="*/ 0 60000 65536"/>
                    <a:gd name="T6" fmla="*/ 0 w 8"/>
                    <a:gd name="T7" fmla="*/ 0 h 2994"/>
                    <a:gd name="T8" fmla="*/ 8 w 8"/>
                    <a:gd name="T9" fmla="*/ 2994 h 29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2994">
                      <a:moveTo>
                        <a:pt x="0" y="0"/>
                      </a:moveTo>
                      <a:lnTo>
                        <a:pt x="8" y="29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14"/>
                <p:cNvSpPr>
                  <a:spLocks noChangeShapeType="1"/>
                </p:cNvSpPr>
                <p:nvPr/>
              </p:nvSpPr>
              <p:spPr bwMode="auto">
                <a:xfrm>
                  <a:off x="2426" y="2704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Freeform 15"/>
                <p:cNvSpPr>
                  <a:spLocks/>
                </p:cNvSpPr>
                <p:nvPr/>
              </p:nvSpPr>
              <p:spPr bwMode="auto">
                <a:xfrm>
                  <a:off x="2426" y="3203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Freeform 16"/>
                <p:cNvSpPr>
                  <a:spLocks/>
                </p:cNvSpPr>
                <p:nvPr/>
              </p:nvSpPr>
              <p:spPr bwMode="auto">
                <a:xfrm>
                  <a:off x="2418" y="2450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8" name="Freeform 17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9" name="Freeform 18"/>
                <p:cNvSpPr>
                  <a:spLocks/>
                </p:cNvSpPr>
                <p:nvPr/>
              </p:nvSpPr>
              <p:spPr bwMode="auto">
                <a:xfrm>
                  <a:off x="2409" y="1955"/>
                  <a:ext cx="3132" cy="8"/>
                </a:xfrm>
                <a:custGeom>
                  <a:avLst/>
                  <a:gdLst>
                    <a:gd name="T0" fmla="*/ 0 w 3132"/>
                    <a:gd name="T1" fmla="*/ 0 h 8"/>
                    <a:gd name="T2" fmla="*/ 3132 w 3132"/>
                    <a:gd name="T3" fmla="*/ 8 h 8"/>
                    <a:gd name="T4" fmla="*/ 0 60000 65536"/>
                    <a:gd name="T5" fmla="*/ 0 60000 65536"/>
                    <a:gd name="T6" fmla="*/ 0 w 3132"/>
                    <a:gd name="T7" fmla="*/ 0 h 8"/>
                    <a:gd name="T8" fmla="*/ 3132 w 3132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2" h="8">
                      <a:moveTo>
                        <a:pt x="0" y="0"/>
                      </a:moveTo>
                      <a:lnTo>
                        <a:pt x="3132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0" name="Freeform 19"/>
                <p:cNvSpPr>
                  <a:spLocks/>
                </p:cNvSpPr>
                <p:nvPr/>
              </p:nvSpPr>
              <p:spPr bwMode="auto">
                <a:xfrm>
                  <a:off x="2434" y="1444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1" name="Freeform 20"/>
                <p:cNvSpPr>
                  <a:spLocks/>
                </p:cNvSpPr>
                <p:nvPr/>
              </p:nvSpPr>
              <p:spPr bwMode="auto">
                <a:xfrm>
                  <a:off x="2426" y="1207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2" name="Freeform 21"/>
                <p:cNvSpPr>
                  <a:spLocks/>
                </p:cNvSpPr>
                <p:nvPr/>
              </p:nvSpPr>
              <p:spPr bwMode="auto">
                <a:xfrm>
                  <a:off x="2426" y="949"/>
                  <a:ext cx="3123" cy="8"/>
                </a:xfrm>
                <a:custGeom>
                  <a:avLst/>
                  <a:gdLst>
                    <a:gd name="T0" fmla="*/ 0 w 3123"/>
                    <a:gd name="T1" fmla="*/ 0 h 8"/>
                    <a:gd name="T2" fmla="*/ 3123 w 3123"/>
                    <a:gd name="T3" fmla="*/ 8 h 8"/>
                    <a:gd name="T4" fmla="*/ 0 60000 65536"/>
                    <a:gd name="T5" fmla="*/ 0 60000 65536"/>
                    <a:gd name="T6" fmla="*/ 0 w 3123"/>
                    <a:gd name="T7" fmla="*/ 0 h 8"/>
                    <a:gd name="T8" fmla="*/ 3123 w 3123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3" h="8">
                      <a:moveTo>
                        <a:pt x="0" y="0"/>
                      </a:moveTo>
                      <a:lnTo>
                        <a:pt x="3123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3" name="Freeform 22"/>
                <p:cNvSpPr>
                  <a:spLocks/>
                </p:cNvSpPr>
                <p:nvPr/>
              </p:nvSpPr>
              <p:spPr bwMode="auto">
                <a:xfrm>
                  <a:off x="2426" y="708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4" name="Freeform 23"/>
                <p:cNvSpPr>
                  <a:spLocks/>
                </p:cNvSpPr>
                <p:nvPr/>
              </p:nvSpPr>
              <p:spPr bwMode="auto">
                <a:xfrm>
                  <a:off x="2434" y="446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5" name="Freeform 24"/>
                <p:cNvSpPr>
                  <a:spLocks/>
                </p:cNvSpPr>
                <p:nvPr/>
              </p:nvSpPr>
              <p:spPr bwMode="auto">
                <a:xfrm>
                  <a:off x="2426" y="210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6" name="Freeform 25"/>
                <p:cNvSpPr>
                  <a:spLocks/>
                </p:cNvSpPr>
                <p:nvPr/>
              </p:nvSpPr>
              <p:spPr bwMode="auto">
                <a:xfrm>
                  <a:off x="2937" y="203"/>
                  <a:ext cx="8" cy="3026"/>
                </a:xfrm>
                <a:custGeom>
                  <a:avLst/>
                  <a:gdLst>
                    <a:gd name="T0" fmla="*/ 8 w 8"/>
                    <a:gd name="T1" fmla="*/ 0 h 3026"/>
                    <a:gd name="T2" fmla="*/ 0 w 8"/>
                    <a:gd name="T3" fmla="*/ 3026 h 3026"/>
                    <a:gd name="T4" fmla="*/ 0 60000 65536"/>
                    <a:gd name="T5" fmla="*/ 0 60000 65536"/>
                    <a:gd name="T6" fmla="*/ 0 w 8"/>
                    <a:gd name="T7" fmla="*/ 0 h 3026"/>
                    <a:gd name="T8" fmla="*/ 8 w 8"/>
                    <a:gd name="T9" fmla="*/ 3026 h 30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3026">
                      <a:moveTo>
                        <a:pt x="8" y="0"/>
                      </a:moveTo>
                      <a:lnTo>
                        <a:pt x="0" y="30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7" name="Freeform 26"/>
                <p:cNvSpPr>
                  <a:spLocks/>
                </p:cNvSpPr>
                <p:nvPr/>
              </p:nvSpPr>
              <p:spPr bwMode="auto">
                <a:xfrm>
                  <a:off x="3198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8" name="Freeform 27"/>
                <p:cNvSpPr>
                  <a:spLocks/>
                </p:cNvSpPr>
                <p:nvPr/>
              </p:nvSpPr>
              <p:spPr bwMode="auto">
                <a:xfrm>
                  <a:off x="3470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9" name="Freeform 28"/>
                <p:cNvSpPr>
                  <a:spLocks/>
                </p:cNvSpPr>
                <p:nvPr/>
              </p:nvSpPr>
              <p:spPr bwMode="auto">
                <a:xfrm>
                  <a:off x="3707" y="219"/>
                  <a:ext cx="9" cy="3010"/>
                </a:xfrm>
                <a:custGeom>
                  <a:avLst/>
                  <a:gdLst>
                    <a:gd name="T0" fmla="*/ 9 w 9"/>
                    <a:gd name="T1" fmla="*/ 0 h 3010"/>
                    <a:gd name="T2" fmla="*/ 0 w 9"/>
                    <a:gd name="T3" fmla="*/ 3010 h 3010"/>
                    <a:gd name="T4" fmla="*/ 0 60000 65536"/>
                    <a:gd name="T5" fmla="*/ 0 60000 65536"/>
                    <a:gd name="T6" fmla="*/ 0 w 9"/>
                    <a:gd name="T7" fmla="*/ 0 h 3010"/>
                    <a:gd name="T8" fmla="*/ 9 w 9"/>
                    <a:gd name="T9" fmla="*/ 3010 h 30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3010">
                      <a:moveTo>
                        <a:pt x="9" y="0"/>
                      </a:moveTo>
                      <a:lnTo>
                        <a:pt x="0" y="301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0" name="Freeform 29"/>
                <p:cNvSpPr>
                  <a:spLocks/>
                </p:cNvSpPr>
                <p:nvPr/>
              </p:nvSpPr>
              <p:spPr bwMode="auto">
                <a:xfrm>
                  <a:off x="4241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1" name="Freeform 30"/>
                <p:cNvSpPr>
                  <a:spLocks/>
                </p:cNvSpPr>
                <p:nvPr/>
              </p:nvSpPr>
              <p:spPr bwMode="auto">
                <a:xfrm>
                  <a:off x="4494" y="203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2" name="Freeform 31"/>
                <p:cNvSpPr>
                  <a:spLocks/>
                </p:cNvSpPr>
                <p:nvPr/>
              </p:nvSpPr>
              <p:spPr bwMode="auto">
                <a:xfrm>
                  <a:off x="4762" y="219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3" name="Freeform 32"/>
                <p:cNvSpPr>
                  <a:spLocks/>
                </p:cNvSpPr>
                <p:nvPr/>
              </p:nvSpPr>
              <p:spPr bwMode="auto">
                <a:xfrm>
                  <a:off x="5012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4" name="Freeform 33"/>
                <p:cNvSpPr>
                  <a:spLocks/>
                </p:cNvSpPr>
                <p:nvPr/>
              </p:nvSpPr>
              <p:spPr bwMode="auto">
                <a:xfrm>
                  <a:off x="5284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0" name="Text Box 34"/>
              <p:cNvSpPr txBox="1">
                <a:spLocks noChangeArrowheads="1"/>
              </p:cNvSpPr>
              <p:nvPr/>
            </p:nvSpPr>
            <p:spPr bwMode="auto">
              <a:xfrm>
                <a:off x="5420" y="166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х</a:t>
                </a:r>
              </a:p>
            </p:txBody>
          </p:sp>
          <p:sp>
            <p:nvSpPr>
              <p:cNvPr id="15381" name="Text Box 35"/>
              <p:cNvSpPr txBox="1">
                <a:spLocks noChangeArrowheads="1"/>
              </p:cNvSpPr>
              <p:nvPr/>
            </p:nvSpPr>
            <p:spPr bwMode="auto">
              <a:xfrm>
                <a:off x="3742" y="1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у</a:t>
                </a:r>
              </a:p>
            </p:txBody>
          </p:sp>
        </p:grpSp>
        <p:sp>
          <p:nvSpPr>
            <p:cNvPr id="15377" name="Line 3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3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Freeform 38"/>
          <p:cNvSpPr>
            <a:spLocks/>
          </p:cNvSpPr>
          <p:nvPr/>
        </p:nvSpPr>
        <p:spPr bwMode="auto">
          <a:xfrm rot="-6472274">
            <a:off x="4360862" y="974725"/>
            <a:ext cx="4818063" cy="2668588"/>
          </a:xfrm>
          <a:custGeom>
            <a:avLst/>
            <a:gdLst>
              <a:gd name="T0" fmla="*/ 0 w 3035"/>
              <a:gd name="T1" fmla="*/ 2147483647 h 1681"/>
              <a:gd name="T2" fmla="*/ 2147483647 w 3035"/>
              <a:gd name="T3" fmla="*/ 0 h 1681"/>
              <a:gd name="T4" fmla="*/ 0 60000 65536"/>
              <a:gd name="T5" fmla="*/ 0 60000 65536"/>
              <a:gd name="T6" fmla="*/ 0 w 3035"/>
              <a:gd name="T7" fmla="*/ 0 h 1681"/>
              <a:gd name="T8" fmla="*/ 3035 w 3035"/>
              <a:gd name="T9" fmla="*/ 1681 h 16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35" h="1681">
                <a:moveTo>
                  <a:pt x="0" y="1681"/>
                </a:moveTo>
                <a:lnTo>
                  <a:pt x="3035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971550" y="14128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</a:t>
            </a: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+ 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8" name="AutoShape 41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flowChartConnector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Freeform 42"/>
          <p:cNvSpPr>
            <a:spLocks/>
          </p:cNvSpPr>
          <p:nvPr/>
        </p:nvSpPr>
        <p:spPr bwMode="auto">
          <a:xfrm>
            <a:off x="8783638" y="347663"/>
            <a:ext cx="12700" cy="4752975"/>
          </a:xfrm>
          <a:custGeom>
            <a:avLst/>
            <a:gdLst>
              <a:gd name="T0" fmla="*/ 2147483647 w 8"/>
              <a:gd name="T1" fmla="*/ 0 h 2994"/>
              <a:gd name="T2" fmla="*/ 0 w 8"/>
              <a:gd name="T3" fmla="*/ 2147483647 h 2994"/>
              <a:gd name="T4" fmla="*/ 0 60000 65536"/>
              <a:gd name="T5" fmla="*/ 0 60000 65536"/>
              <a:gd name="T6" fmla="*/ 0 w 8"/>
              <a:gd name="T7" fmla="*/ 0 h 2994"/>
              <a:gd name="T8" fmla="*/ 8 w 8"/>
              <a:gd name="T9" fmla="*/ 2994 h 29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994">
                <a:moveTo>
                  <a:pt x="8" y="0"/>
                </a:moveTo>
                <a:lnTo>
                  <a:pt x="0" y="299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43"/>
          <p:cNvSpPr txBox="1">
            <a:spLocks noChangeArrowheads="1"/>
          </p:cNvSpPr>
          <p:nvPr/>
        </p:nvSpPr>
        <p:spPr bwMode="auto">
          <a:xfrm>
            <a:off x="179388" y="476250"/>
            <a:ext cx="321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Определите знаки </a:t>
            </a:r>
          </a:p>
          <a:p>
            <a:r>
              <a:rPr lang="ru-RU" sz="2400"/>
              <a:t>коэффициентов </a:t>
            </a:r>
            <a:r>
              <a:rPr lang="en-US" sz="2400"/>
              <a:t>k </a:t>
            </a:r>
            <a:r>
              <a:rPr lang="ru-RU" sz="2400"/>
              <a:t>и </a:t>
            </a:r>
            <a:r>
              <a:rPr lang="en-US" sz="2400"/>
              <a:t>b</a:t>
            </a:r>
            <a:endParaRPr lang="ru-RU" sz="2400"/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1258888" y="2349500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&lt;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1331913" y="292417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&gt;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50" name="Freeform 46"/>
          <p:cNvSpPr>
            <a:spLocks/>
          </p:cNvSpPr>
          <p:nvPr/>
        </p:nvSpPr>
        <p:spPr bwMode="auto">
          <a:xfrm>
            <a:off x="6289675" y="1854200"/>
            <a:ext cx="11113" cy="854075"/>
          </a:xfrm>
          <a:custGeom>
            <a:avLst/>
            <a:gdLst>
              <a:gd name="T0" fmla="*/ 2147483647 w 7"/>
              <a:gd name="T1" fmla="*/ 2147483647 h 538"/>
              <a:gd name="T2" fmla="*/ 0 w 7"/>
              <a:gd name="T3" fmla="*/ 0 h 538"/>
              <a:gd name="T4" fmla="*/ 0 60000 65536"/>
              <a:gd name="T5" fmla="*/ 0 60000 65536"/>
              <a:gd name="T6" fmla="*/ 0 w 7"/>
              <a:gd name="T7" fmla="*/ 0 h 538"/>
              <a:gd name="T8" fmla="*/ 7 w 7"/>
              <a:gd name="T9" fmla="*/ 538 h 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538">
                <a:moveTo>
                  <a:pt x="7" y="53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47"/>
          <p:cNvSpPr txBox="1">
            <a:spLocks noChangeArrowheads="1"/>
          </p:cNvSpPr>
          <p:nvPr/>
        </p:nvSpPr>
        <p:spPr bwMode="auto">
          <a:xfrm rot="2564289">
            <a:off x="7524750" y="33575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 = </a:t>
            </a:r>
            <a:r>
              <a:rPr lang="en-US" sz="2400" b="1">
                <a:cs typeface="Arial" charset="0"/>
              </a:rPr>
              <a:t>k </a:t>
            </a:r>
            <a:r>
              <a:rPr lang="en-US" sz="2400" b="1"/>
              <a:t>x + b</a:t>
            </a:r>
            <a:endParaRPr lang="ru-RU" sz="2400" b="1"/>
          </a:p>
        </p:txBody>
      </p:sp>
      <p:sp>
        <p:nvSpPr>
          <p:cNvPr id="15375" name="Text Box 48"/>
          <p:cNvSpPr txBox="1">
            <a:spLocks noChangeArrowheads="1"/>
          </p:cNvSpPr>
          <p:nvPr/>
        </p:nvSpPr>
        <p:spPr bwMode="auto">
          <a:xfrm>
            <a:off x="6013450" y="263683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0    1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49" grpId="0"/>
      <p:bldP spid="727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11. Установите соответствие между графиками функций и формулами,</a:t>
            </a:r>
          </a:p>
          <a:p>
            <a:r>
              <a:rPr lang="ru-RU" dirty="0" smtClean="0"/>
              <a:t>которые их задают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53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3573016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1) </a:t>
            </a:r>
            <a:r>
              <a:rPr lang="en-US" i="1" dirty="0" smtClean="0">
                <a:solidFill>
                  <a:prstClr val="black"/>
                </a:solidFill>
              </a:rPr>
              <a:t>=yx2 +2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2) </a:t>
            </a:r>
            <a:r>
              <a:rPr lang="en-US" dirty="0" smtClean="0">
                <a:solidFill>
                  <a:prstClr val="black"/>
                </a:solidFill>
              </a:rPr>
              <a:t>−</a:t>
            </a:r>
            <a:r>
              <a:rPr lang="en-US" i="1" u="sng" dirty="0" smtClean="0">
                <a:solidFill>
                  <a:prstClr val="black"/>
                </a:solidFill>
              </a:rPr>
              <a:t>x</a:t>
            </a: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       </a:t>
            </a:r>
            <a:r>
              <a:rPr lang="en-US" i="1" dirty="0" smtClean="0">
                <a:solidFill>
                  <a:prstClr val="black"/>
                </a:solidFill>
              </a:rPr>
              <a:t>y=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3) </a:t>
            </a:r>
            <a:r>
              <a:rPr lang="en-US" i="1" dirty="0" err="1" smtClean="0">
                <a:solidFill>
                  <a:prstClr val="black"/>
                </a:solidFill>
              </a:rPr>
              <a:t>yx</a:t>
            </a:r>
            <a:r>
              <a:rPr lang="en-US" i="1" dirty="0" smtClean="0">
                <a:solidFill>
                  <a:prstClr val="black"/>
                </a:solidFill>
              </a:rPr>
              <a:t>=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Ответ: А Б 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571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</a:rPr>
              <a:t>В таблице под каждой буквой </a:t>
            </a:r>
            <a:r>
              <a:rPr lang="ru-RU" i="1" dirty="0" smtClean="0">
                <a:solidFill>
                  <a:prstClr val="black"/>
                </a:solidFill>
              </a:rPr>
              <a:t>укажите соответствующий </a:t>
            </a:r>
            <a:r>
              <a:rPr lang="ru-RU" i="1" dirty="0" smtClean="0">
                <a:solidFill>
                  <a:prstClr val="black"/>
                </a:solidFill>
              </a:rPr>
              <a:t>номер.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774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188640"/>
            <a:ext cx="4193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15. </a:t>
            </a:r>
            <a:r>
              <a:rPr lang="ru-RU" dirty="0" smtClean="0">
                <a:solidFill>
                  <a:prstClr val="black"/>
                </a:solidFill>
              </a:rPr>
              <a:t>В треугольнике ABC AB=BC. </a:t>
            </a:r>
            <a:r>
              <a:rPr lang="ru-RU" dirty="0" smtClean="0">
                <a:solidFill>
                  <a:prstClr val="black"/>
                </a:solidFill>
              </a:rPr>
              <a:t>Внешний угол </a:t>
            </a:r>
            <a:r>
              <a:rPr lang="ru-RU" dirty="0" smtClean="0">
                <a:solidFill>
                  <a:prstClr val="black"/>
                </a:solidFill>
              </a:rPr>
              <a:t>при вершине C равен 144°. Найдите </a:t>
            </a:r>
            <a:r>
              <a:rPr lang="ru-RU" dirty="0" smtClean="0">
                <a:solidFill>
                  <a:prstClr val="black"/>
                </a:solidFill>
              </a:rPr>
              <a:t>угол B</a:t>
            </a:r>
            <a:r>
              <a:rPr lang="ru-RU" dirty="0" smtClean="0">
                <a:solidFill>
                  <a:prstClr val="black"/>
                </a:solidFill>
              </a:rPr>
              <a:t>. Ответ дайте в градусах.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Ответ: ______________.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190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23488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</a:t>
            </a:r>
            <a:r>
              <a:rPr lang="ru-RU" dirty="0" smtClean="0"/>
              <a:t>. Радиус окружности с центром в точке O равен </a:t>
            </a:r>
            <a:r>
              <a:rPr lang="ru-RU" dirty="0" smtClean="0"/>
              <a:t>75, длина </a:t>
            </a:r>
            <a:r>
              <a:rPr lang="ru-RU" dirty="0" smtClean="0"/>
              <a:t>хорды AB равна 90. Найдите расстояние </a:t>
            </a:r>
            <a:r>
              <a:rPr lang="ru-RU" dirty="0" smtClean="0"/>
              <a:t>от  хорды </a:t>
            </a:r>
            <a:r>
              <a:rPr lang="ru-RU" dirty="0" smtClean="0"/>
              <a:t>AB до параллельной ей касательной </a:t>
            </a:r>
            <a:r>
              <a:rPr lang="ru-RU" i="1" dirty="0" err="1" smtClean="0"/>
              <a:t>k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Ответ: ______________.</a:t>
            </a:r>
            <a:endParaRPr lang="ru-RU" dirty="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17. </a:t>
            </a:r>
            <a:r>
              <a:rPr lang="ru-RU" dirty="0" smtClean="0"/>
              <a:t>Найдите площадь параллелограмма, </a:t>
            </a:r>
            <a:r>
              <a:rPr lang="ru-RU" dirty="0" smtClean="0"/>
              <a:t>изображённого </a:t>
            </a:r>
            <a:r>
              <a:rPr lang="ru-RU" dirty="0" smtClean="0"/>
              <a:t>на рисунке.</a:t>
            </a:r>
          </a:p>
          <a:p>
            <a:r>
              <a:rPr lang="ru-RU" dirty="0" smtClean="0"/>
              <a:t>Ответ: ______________.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933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124744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18. </a:t>
            </a:r>
            <a:r>
              <a:rPr lang="ru-RU" dirty="0" smtClean="0"/>
              <a:t>Найдите тангенс угла AOB, изображенного на </a:t>
            </a:r>
            <a:r>
              <a:rPr lang="ru-RU" dirty="0" err="1" smtClean="0"/>
              <a:t>ри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сунке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Ответ: ______________.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19</a:t>
            </a:r>
            <a:r>
              <a:rPr lang="ru-RU" b="1" dirty="0" smtClean="0"/>
              <a:t>. Какое из следующих утверждений верно?</a:t>
            </a:r>
          </a:p>
          <a:p>
            <a:r>
              <a:rPr lang="ru-RU" dirty="0" smtClean="0"/>
              <a:t>1) Все диаметры окружности равны между собой.</a:t>
            </a:r>
          </a:p>
          <a:p>
            <a:r>
              <a:rPr lang="ru-RU" dirty="0" smtClean="0"/>
              <a:t>2) Диагональ трапеции делит её на два равных треугольника.</a:t>
            </a:r>
          </a:p>
          <a:p>
            <a:r>
              <a:rPr lang="ru-RU" dirty="0" smtClean="0"/>
              <a:t>3) Площадь любого параллелограмма равна произведению длин его сторон.</a:t>
            </a:r>
          </a:p>
          <a:p>
            <a:r>
              <a:rPr lang="ru-RU" dirty="0" smtClean="0"/>
              <a:t>В ответ запишите номер выбранного утверждения.</a:t>
            </a:r>
          </a:p>
          <a:p>
            <a:r>
              <a:rPr lang="ru-RU" dirty="0" smtClean="0"/>
              <a:t>Ответ: ______________.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51521" y="260648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мешали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некоторое количество 10 % раствора некоторого вещества с таким же количеством 12% раствора этого же вещества. Сколько % составляет концентрация получившегося раствора?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трапеции равны 16 и 34. Найдите отрезок, соединяющий середины диагоналей трапеции.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Рисунок 5" descr="https://arhivurokov.ru/kopilka/uploads/user_file_55abb44cad0bd/konspiekt-uroka-matiematiki-podghotovka-k-oge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276" y="3068960"/>
            <a:ext cx="7235116" cy="648072"/>
          </a:xfrm>
          <a:prstGeom prst="rect">
            <a:avLst/>
          </a:prstGeom>
          <a:noFill/>
        </p:spPr>
      </p:pic>
      <p:sp>
        <p:nvSpPr>
          <p:cNvPr id="126977" name="AutoShape 1"/>
          <p:cNvSpPr>
            <a:spLocks noChangeAspect="1" noChangeArrowheads="1"/>
          </p:cNvSpPr>
          <p:nvPr/>
        </p:nvSpPr>
        <p:spPr bwMode="auto">
          <a:xfrm>
            <a:off x="0" y="8191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83568" y="-16351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Расстояние между пристанями А и В равно 80 км. Из А в В по течению реки отправился плот, а через 2 часа вслед за ним отправилась яхта, которая, прибыв в пункт В, тотчас повернула обратно и возвратилась в А. К этому времени плот прошел 22 км. Найдите скорость яхты в неподвижной воде, если скорость течения реки равна 2 км/ч. Ответ дайте в км/ч.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Обозначим искомую скорость (в км/ч) за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Плот прошёл 22 км, значит, он плыл 11 часов, а яхта 9 часов. Таким образом, имеем: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611560" y="4663879"/>
            <a:ext cx="7308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18 км/ч.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Рисунок 7" descr="https://arhivurokov.ru/kopilka/uploads/user_file_55abb44cad0bd/konspiekt-uroka-matiematiki-podghotovka-k-oge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1852435" cy="667544"/>
          </a:xfrm>
          <a:prstGeom prst="rect">
            <a:avLst/>
          </a:prstGeom>
          <a:noFill/>
        </p:spPr>
      </p:pic>
      <p:pic>
        <p:nvPicPr>
          <p:cNvPr id="128002" name="Рисунок 8" descr="https://arhivurokov.ru/kopilka/uploads/user_file_55abb44cad0bd/konspiekt-uroka-matiematiki-podghotovka-k-oge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4536504" cy="594951"/>
          </a:xfrm>
          <a:prstGeom prst="rect">
            <a:avLst/>
          </a:prstGeom>
          <a:noFill/>
        </p:spPr>
      </p:pic>
      <p:pic>
        <p:nvPicPr>
          <p:cNvPr id="128001" name="Рисунок 9" descr="https://arhivurokov.ru/kopilka/uploads/user_file_55abb44cad0bd/konspiekt-uroka-matiematiki-podghotovka-k-oge_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2996952"/>
            <a:ext cx="1368151" cy="385889"/>
          </a:xfrm>
          <a:prstGeom prst="rect">
            <a:avLst/>
          </a:prstGeom>
          <a:noFill/>
        </p:spPr>
      </p:pic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611560" y="-3301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Постройте график функции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79512" y="980728"/>
            <a:ext cx="83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определите, при каких значениях параметра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прямая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у=с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с графиком ровно одну общую точку.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Упростим выражение: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79512" y="2636912"/>
            <a:ext cx="8388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получили, что график нашей функции сводится к графику функции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79512" y="3356992"/>
            <a:ext cx="7812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выколотыми точками (0; - 2) и (1; - 3). Построим график функции (см. рисунок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arhivurokov.ru/kopilka/uploads/user_file_55abb44cad0bd/konspiekt-uroka-matiematiki-podghotovka-k-oge_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Рисунок 11" descr="https://arhivurokov.ru/kopilka/uploads/user_file_55abb44cad0bd/konspiekt-uroka-matiematiki-podghotovka-k-oge_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581129"/>
            <a:ext cx="2800310" cy="360040"/>
          </a:xfrm>
          <a:prstGeom prst="rect">
            <a:avLst/>
          </a:prstGeom>
          <a:noFill/>
        </p:spPr>
      </p:pic>
      <p:pic>
        <p:nvPicPr>
          <p:cNvPr id="128008" name="Рисунок 12" descr="https://arhivurokov.ru/kopilka/uploads/user_file_55abb44cad0bd/konspiekt-uroka-matiematiki-podghotovka-k-oge_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301208"/>
            <a:ext cx="2592288" cy="333294"/>
          </a:xfrm>
          <a:prstGeom prst="rect">
            <a:avLst/>
          </a:prstGeom>
          <a:noFill/>
        </p:spPr>
      </p:pic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851920" y="3789040"/>
            <a:ext cx="46085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графика видно, что прямая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у=с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с графиком функции ровно две общие точки при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принадлежащем промежутку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3923928" y="4967010"/>
            <a:ext cx="2483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2000240"/>
            <a:ext cx="428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КЛАССЕ: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-43693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(смешали некоторое количество 10 % раствора некоторого вещества с таким же количеством 12% раствора этого же вещества. Сколько % составляет концентрация получившегося раствора?)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(основания трапеции равны 16 и 34. Найдите отрезок, соединяющий середины диагоналей трапеции).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813" b="27855"/>
          <a:stretch>
            <a:fillRect/>
          </a:stretch>
        </p:blipFill>
        <p:spPr bwMode="auto">
          <a:xfrm>
            <a:off x="1428728" y="500042"/>
            <a:ext cx="48350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b="64095"/>
          <a:stretch>
            <a:fillRect/>
          </a:stretch>
        </p:blipFill>
        <p:spPr bwMode="auto">
          <a:xfrm>
            <a:off x="1427143" y="1335415"/>
            <a:ext cx="3573485" cy="59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642918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642918"/>
            <a:ext cx="115608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-3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428736"/>
            <a:ext cx="12218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20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2"/>
            <a:ext cx="832763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71670" y="307181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72330" y="6072206"/>
            <a:ext cx="10775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2661" t="18049" b="71122"/>
          <a:stretch>
            <a:fillRect/>
          </a:stretch>
        </p:blipFill>
        <p:spPr bwMode="auto">
          <a:xfrm>
            <a:off x="857224" y="1928802"/>
            <a:ext cx="78388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14612" y="2071678"/>
            <a:ext cx="35618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2500306"/>
            <a:ext cx="116730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-8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85728"/>
            <a:ext cx="80195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           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.02.21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723474"/>
            <a:ext cx="8568952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Краснодарский край, Динской район, станица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Новотитаровская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общеобразовательное учреждение муниципального образования Динской район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образовательная школа № 35 имени 46-го Гвардейского орденов Красного Знамени и Суворова 3-й степени ночного бомбардировочного авиационного полка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Даниленко Лариса Андреевна –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 высшей категории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143932" cy="2308324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Решение тестовых заданий по подготовке к ОГЭ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Обобщение, систематизация знаний.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3166"/>
            <a:ext cx="6572296" cy="28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3513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714620"/>
            <a:ext cx="10775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664180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42900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572140"/>
            <a:ext cx="10775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3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 l="5264" t="2340" b="77379"/>
          <a:stretch>
            <a:fillRect/>
          </a:stretch>
        </p:blipFill>
        <p:spPr bwMode="auto">
          <a:xfrm>
            <a:off x="285720" y="3143248"/>
            <a:ext cx="79111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732" t="46022" r="18109" b="37597"/>
          <a:stretch>
            <a:fillRect/>
          </a:stretch>
        </p:blipFill>
        <p:spPr bwMode="auto">
          <a:xfrm>
            <a:off x="428596" y="500042"/>
            <a:ext cx="66437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500042"/>
            <a:ext cx="3433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143248"/>
            <a:ext cx="3658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714620"/>
            <a:ext cx="10823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4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5786454"/>
            <a:ext cx="107753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3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785926"/>
            <a:ext cx="68820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Самостоятельная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1756"/>
          <a:stretch>
            <a:fillRect/>
          </a:stretch>
        </p:blipFill>
        <p:spPr bwMode="auto">
          <a:xfrm>
            <a:off x="500034" y="214290"/>
            <a:ext cx="33924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3740"/>
          <a:stretch>
            <a:fillRect/>
          </a:stretch>
        </p:blipFill>
        <p:spPr bwMode="auto">
          <a:xfrm>
            <a:off x="571472" y="785794"/>
            <a:ext cx="3392488" cy="4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48" t="4836"/>
          <a:stretch>
            <a:fillRect/>
          </a:stretch>
        </p:blipFill>
        <p:spPr bwMode="auto">
          <a:xfrm>
            <a:off x="214282" y="1214422"/>
            <a:ext cx="6000824" cy="14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3067" t="8415" r="11765" b="785"/>
          <a:stretch>
            <a:fillRect/>
          </a:stretch>
        </p:blipFill>
        <p:spPr bwMode="auto">
          <a:xfrm>
            <a:off x="4429124" y="1714488"/>
            <a:ext cx="4500594" cy="26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714620"/>
            <a:ext cx="3994735" cy="7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71809" r="19741" b="4255"/>
          <a:stretch>
            <a:fillRect/>
          </a:stretch>
        </p:blipFill>
        <p:spPr bwMode="auto">
          <a:xfrm>
            <a:off x="1000100" y="4143380"/>
            <a:ext cx="207170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786322"/>
            <a:ext cx="4572032" cy="5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285728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785794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214422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4786322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00760" y="4572008"/>
          <a:ext cx="2714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857388"/>
              </a:tblGrid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572132" y="285728"/>
          <a:ext cx="333375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</a:tblGrid>
              <a:tr h="265901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В-1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901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1868" b="36262"/>
          <a:stretch>
            <a:fillRect/>
          </a:stretch>
        </p:blipFill>
        <p:spPr bwMode="auto">
          <a:xfrm>
            <a:off x="428596" y="214290"/>
            <a:ext cx="33924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3473"/>
          <a:stretch>
            <a:fillRect/>
          </a:stretch>
        </p:blipFill>
        <p:spPr bwMode="auto">
          <a:xfrm>
            <a:off x="714348" y="500042"/>
            <a:ext cx="25955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5500726" cy="328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r="11229"/>
          <a:stretch>
            <a:fillRect/>
          </a:stretch>
        </p:blipFill>
        <p:spPr bwMode="auto">
          <a:xfrm>
            <a:off x="5000628" y="1785926"/>
            <a:ext cx="39529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6515" t="-9563" b="52187"/>
          <a:stretch>
            <a:fillRect/>
          </a:stretch>
        </p:blipFill>
        <p:spPr bwMode="auto">
          <a:xfrm>
            <a:off x="642910" y="4429132"/>
            <a:ext cx="415764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214290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42918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000760" y="4357694"/>
          <a:ext cx="2714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857388"/>
              </a:tblGrid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43570" y="357166"/>
          <a:ext cx="333375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В-2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901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857232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0057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 t="47813" r="15403" b="-5189"/>
          <a:stretch>
            <a:fillRect/>
          </a:stretch>
        </p:blipFill>
        <p:spPr bwMode="auto">
          <a:xfrm>
            <a:off x="285720" y="5143512"/>
            <a:ext cx="53846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857356" y="5072074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8596" y="357166"/>
            <a:ext cx="8215370" cy="85723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Взаимопроверка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000240"/>
          <a:ext cx="3071834" cy="3357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0053"/>
                <a:gridCol w="2101781"/>
              </a:tblGrid>
              <a:tr h="5595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- 2,5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-9; 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72132" y="2000240"/>
          <a:ext cx="3071834" cy="328614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70052"/>
                <a:gridCol w="2101782"/>
              </a:tblGrid>
              <a:tr h="6047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2 вариант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 В магазине канцтоваров продаётся 200 ручек, из них 31 красная, 25 зелёных, 38 фиолетовых, ещё есть синие и чёрные, их поровну. Найдите вероятность того, что при случайном выборе одной ручки будет выбрана красная или чёрная ручка.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4143380"/>
            <a:ext cx="2786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Ответ: 0,42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137559"/>
            <a:ext cx="6447501" cy="1721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ЗАДАЧИ О ТЕПЛИЦЕ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634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665018"/>
            <a:ext cx="6447501" cy="3747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задачи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187533"/>
            <a:ext cx="5610761" cy="52607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Петрович решил построить на дачном участке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теплицу длиной 4м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сделал прямоугольный фундамент. Для каркаса теплицы Сергей Петрович заказал металлические 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в форме полуокружностей длиной 5м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 покрытие для обтяжки. Отдельно требуется купить пленку для передней и задней стенок  теплицы. В передней стенке планируется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показанный на рисунке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прямоугольником ВСС1В1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точки В,О,С делят отрезок 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равные части. Внутри теплицы Сергей Петрович планирует сделать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грядки по длине теплицы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одну центральную широкую грядку и две узкие грядки по краям. Между грядками будут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 шириной 40см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необходимо купить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тротуарную плитку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20смХ20см.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196" t="14011" r="9053" b="45681"/>
          <a:stretch>
            <a:fillRect/>
          </a:stretch>
        </p:blipFill>
        <p:spPr bwMode="auto">
          <a:xfrm>
            <a:off x="5878285" y="4352306"/>
            <a:ext cx="3126180" cy="23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7020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65166" y="107723"/>
            <a:ext cx="7522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количество дуг нужно заказать,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расстояние между соседними дугами было не более 60см?</a:t>
            </a:r>
            <a:endParaRPr lang="ru-RU" sz="1600" dirty="0">
              <a:latin typeface="Arial Black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H="1">
            <a:off x="1485546" y="1240229"/>
            <a:ext cx="3498413" cy="623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464448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839894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768191" y="-35742"/>
            <a:ext cx="928694" cy="3429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018223" y="1785926"/>
            <a:ext cx="545665" cy="418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357290" y="2285992"/>
            <a:ext cx="616152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4м=400см,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х-количество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отрезков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400:х     60; 400:60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 х=7, тогда дуг-8       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6200000" flipH="1">
            <a:off x="4434482" y="637562"/>
            <a:ext cx="428628" cy="582221"/>
          </a:xfrm>
          <a:prstGeom prst="leftBrace">
            <a:avLst>
              <a:gd name="adj1" fmla="val 8333"/>
              <a:gd name="adj2" fmla="val 4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51720" y="2636913"/>
          <a:ext cx="216024" cy="345941"/>
        </p:xfrm>
        <a:graphic>
          <a:graphicData uri="http://schemas.openxmlformats.org/presentationml/2006/ole">
            <p:oleObj spid="_x0000_s64514" name="Формула" r:id="rId3" imgW="126835" imgH="152202" progId="">
              <p:embed/>
            </p:oleObj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491881" y="2708921"/>
          <a:ext cx="216023" cy="345940"/>
        </p:xfrm>
        <a:graphic>
          <a:graphicData uri="http://schemas.openxmlformats.org/presentationml/2006/ole">
            <p:oleObj spid="_x0000_s64515" name="Формула" r:id="rId4" imgW="126835" imgH="152202" progId="">
              <p:embed/>
            </p:oleObj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4357688" y="2714623"/>
          <a:ext cx="286320" cy="591829"/>
        </p:xfrm>
        <a:graphic>
          <a:graphicData uri="http://schemas.openxmlformats.org/presentationml/2006/ole">
            <p:oleObj spid="_x0000_s64516" name="Формула" r:id="rId5" imgW="253890" imgH="393529" progId="">
              <p:embed/>
            </p:oleObj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716016" y="2780928"/>
          <a:ext cx="131823" cy="212032"/>
        </p:xfrm>
        <a:graphic>
          <a:graphicData uri="http://schemas.openxmlformats.org/presentationml/2006/ole">
            <p:oleObj spid="_x0000_s64517" name="Формула" r:id="rId6" imgW="126835" imgH="152202" progId="">
              <p:embed/>
            </p:oleObj>
          </a:graphicData>
        </a:graphic>
      </p:graphicFrame>
      <p:sp>
        <p:nvSpPr>
          <p:cNvPr id="16" name="Содержимое 3"/>
          <p:cNvSpPr txBox="1">
            <a:spLocks/>
          </p:cNvSpPr>
          <p:nvPr/>
        </p:nvSpPr>
        <p:spPr>
          <a:xfrm>
            <a:off x="5697149" y="335756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5324" y="3786191"/>
            <a:ext cx="7341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упаковок плитки 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купить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дорожек между грядками, если она продается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упаковках по 6 штук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7190" y="713983"/>
            <a:ext cx="1218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78632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03909" y="4365010"/>
            <a:ext cx="498280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Грядок-3, дорожек-2,   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40∙400 =16000см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площадь дорожки,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20∙20 =400см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площадь плитки,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16000:400 = 40 шт. плиток, 40 : 6 =       , значит упаковок -7 для одной дорожки, 7∙2=14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0868" y="5214950"/>
            <a:ext cx="133946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10868" y="5500702"/>
            <a:ext cx="1339463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10868" y="5857892"/>
            <a:ext cx="1339463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6804248" y="5373216"/>
          <a:ext cx="277252" cy="573085"/>
        </p:xfrm>
        <a:graphic>
          <a:graphicData uri="http://schemas.openxmlformats.org/presentationml/2006/ole">
            <p:oleObj spid="_x0000_s64518" name="Формула" r:id="rId7" imgW="253890" imgH="393529" progId="">
              <p:embed/>
            </p:oleObj>
          </a:graphicData>
        </a:graphic>
      </p:graphicFrame>
      <p:sp>
        <p:nvSpPr>
          <p:cNvPr id="26" name="Содержимое 3"/>
          <p:cNvSpPr txBox="1">
            <a:spLocks/>
          </p:cNvSpPr>
          <p:nvPr/>
        </p:nvSpPr>
        <p:spPr>
          <a:xfrm>
            <a:off x="6072174" y="628649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428861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911068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357687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3393274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3875481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946655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29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8250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/>
      <p:bldP spid="9" grpId="0"/>
      <p:bldP spid="10" grpId="0" animBg="1"/>
      <p:bldP spid="16" grpId="0"/>
      <p:bldP spid="17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Главная цель: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8000"/>
                </a:solidFill>
              </a:rPr>
              <a:t>Успешно сдать экзамены в формате ОГЭ и получить аттестаты</a:t>
            </a:r>
            <a:endParaRPr lang="ru-RU" sz="44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27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786190"/>
            <a:ext cx="2500330" cy="18631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143000" y="92335"/>
            <a:ext cx="6713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теплицы.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в метрах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точностью до десятых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5268520" y="4429132"/>
            <a:ext cx="29038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03712" y="642920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303711" y="1000108"/>
            <a:ext cx="6697289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Надо найти диаметр полуокружности -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радиус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АО,  где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дуги теплицы - в форме полуокружностей</a:t>
            </a:r>
            <a:r>
              <a:rPr lang="ru-RU" sz="24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длиной 5м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длина окружности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=5∙2=10м,    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10: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≈ 3,18 ≈ 3,2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893471" y="228599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5677" y="6143644"/>
            <a:ext cx="1446620" cy="7143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57290" y="271462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 центральной грядки, если она  в два раза больше ширины узкой грядки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</a:t>
            </a:r>
            <a:r>
              <a:rPr lang="ru-RU" u="sng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см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точностью до десятков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832524" y="5008236"/>
            <a:ext cx="2304256" cy="10179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125712" y="5500107"/>
            <a:ext cx="2286016" cy="1191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57290" y="3857629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3857630"/>
            <a:ext cx="5036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Ширина центральной грядки СВ =2у, КН=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МА=у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МН =3,2м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1303712" y="6286522"/>
          <a:ext cx="186171" cy="249237"/>
        </p:xfrm>
        <a:graphic>
          <a:graphicData uri="http://schemas.openxmlformats.org/presentationml/2006/ole">
            <p:oleObj spid="_x0000_s65538" name="Формула" r:id="rId4" imgW="164885" imgH="164885" progId="">
              <p:embed/>
            </p:oleObj>
          </a:graphicData>
        </a:graphic>
      </p:graphicFrame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1785918" y="4429134"/>
          <a:ext cx="247650" cy="250825"/>
        </p:xfrm>
        <a:graphic>
          <a:graphicData uri="http://schemas.openxmlformats.org/presentationml/2006/ole">
            <p:oleObj spid="_x0000_s65539" name="Формула" r:id="rId5" imgW="139579" imgH="164957" progId="">
              <p:embed/>
            </p:oleObj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2321703" y="6608762"/>
          <a:ext cx="142875" cy="249238"/>
        </p:xfrm>
        <a:graphic>
          <a:graphicData uri="http://schemas.openxmlformats.org/presentationml/2006/ole">
            <p:oleObj spid="_x0000_s65540" name="Формула" r:id="rId6" imgW="126780" imgH="164814" progId="">
              <p:embed/>
            </p:oleObj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053811" y="4429132"/>
          <a:ext cx="171450" cy="268288"/>
        </p:xfrm>
        <a:graphic>
          <a:graphicData uri="http://schemas.openxmlformats.org/presentationml/2006/ole">
            <p:oleObj spid="_x0000_s65541" name="Формула" r:id="rId7" imgW="152202" imgH="177569" progId="">
              <p:embed/>
            </p:oleObj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/>
        </p:nvGraphicFramePr>
        <p:xfrm>
          <a:off x="2536017" y="6286520"/>
          <a:ext cx="157163" cy="249238"/>
        </p:xfrm>
        <a:graphic>
          <a:graphicData uri="http://schemas.openxmlformats.org/presentationml/2006/ole">
            <p:oleObj spid="_x0000_s65542" name="Формула" r:id="rId8" imgW="139579" imgH="164957" progId="">
              <p:embed/>
            </p:oleObj>
          </a:graphicData>
        </a:graphic>
      </p:graphicFrame>
      <p:graphicFrame>
        <p:nvGraphicFramePr>
          <p:cNvPr id="70663" name="Object 5"/>
          <p:cNvGraphicFramePr>
            <a:graphicFrameLocks noChangeAspect="1"/>
          </p:cNvGraphicFramePr>
          <p:nvPr/>
        </p:nvGraphicFramePr>
        <p:xfrm>
          <a:off x="1464447" y="6357958"/>
          <a:ext cx="185738" cy="249238"/>
        </p:xfrm>
        <a:graphic>
          <a:graphicData uri="http://schemas.openxmlformats.org/presentationml/2006/ole">
            <p:oleObj spid="_x0000_s65543" name="Формула" r:id="rId9" imgW="164885" imgH="164885" progId="">
              <p:embed/>
            </p:oleObj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21277" y="5507516"/>
            <a:ext cx="2286016" cy="1191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3"/>
          <p:cNvSpPr txBox="1">
            <a:spLocks/>
          </p:cNvSpPr>
          <p:nvPr/>
        </p:nvSpPr>
        <p:spPr>
          <a:xfrm>
            <a:off x="2589596" y="4572008"/>
            <a:ext cx="2678925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 =(3,2∙100 – 2∙40):2=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240:2=120см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2911067" y="564357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9278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43000" y="92335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высоту входа в теплицу.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 дайте в см.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1410868" y="1071546"/>
            <a:ext cx="24110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14546" y="2857496"/>
            <a:ext cx="375050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982373" y="2250472"/>
            <a:ext cx="1214446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794848" y="2062748"/>
            <a:ext cx="1214446" cy="37505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160968" y="1785926"/>
          <a:ext cx="501208" cy="465132"/>
        </p:xfrm>
        <a:graphic>
          <a:graphicData uri="http://schemas.openxmlformats.org/presentationml/2006/ole">
            <p:oleObj spid="_x0000_s66562" name="Формула" r:id="rId4" imgW="152268" imgH="164957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36215" y="928672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1901" y="1428736"/>
            <a:ext cx="3924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R=1,6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м=160см;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ОС=120:2 =60см</a:t>
            </a:r>
            <a:endParaRPr lang="ru-RU" sz="2000" dirty="0"/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√160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= 10√ 220 ≈148м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32736" y="2786058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00826" y="2786058"/>
            <a:ext cx="4822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"/>
          <p:cNvSpPr txBox="1">
            <a:spLocks/>
          </p:cNvSpPr>
          <p:nvPr/>
        </p:nvSpPr>
        <p:spPr>
          <a:xfrm>
            <a:off x="3768323" y="321468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334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12" grpId="0"/>
      <p:bldP spid="13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137559"/>
            <a:ext cx="6447501" cy="17219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мобильном интернете и тарифе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979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951" y="714354"/>
            <a:ext cx="7177149" cy="2100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26" y="2578944"/>
            <a:ext cx="5437476" cy="38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32339" y="2500306"/>
            <a:ext cx="482207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75875" y="2500306"/>
            <a:ext cx="589364" cy="71438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33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537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75856"/>
            <a:ext cx="581250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0"/>
            <a:ext cx="6858000" cy="4214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течение года абонент пользовался тарифом "Стандартный",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абонентская плата по которому составляла 400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рублей в месяц. При условии нахождения абонента на территории РФ в абонентскую плату тарифа "Стандартный" входит:</a:t>
            </a:r>
          </a:p>
          <a:p>
            <a:pPr marL="0" indent="0">
              <a:buFontTx/>
              <a:buChar char="-"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минут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исходящих вызовов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номера, зарегистрированные на территории РФ;</a:t>
            </a:r>
          </a:p>
          <a:p>
            <a:pPr marL="0" indent="0">
              <a:buFontTx/>
              <a:buChar char="-"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интернета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2.8 гигабайта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мобильного интернета;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SMS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 SMS в месяц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безлимитные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бесплатные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вызовы.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Стоимость минут, интернета и SMS сверх пакета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указана в таблице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3786191"/>
          <a:ext cx="6322263" cy="1857388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4485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72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6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Исходящие вызовы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3руб./мин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660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интернет: дополнительные пакеты по 0,4 Гб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90руб. за пакет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1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3руб./шт.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1" y="5750006"/>
            <a:ext cx="75739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не пользовался услугами связи в роуминге и не звонил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номера, зарегистрированные за рубежом. За весь год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отправил 140 SMS.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0551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3712" y="0"/>
            <a:ext cx="6536577" cy="657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Определите, какие месяцы соответствуют указанному в таблице количеству израсходованных гигабайтов.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052736"/>
          <a:ext cx="6268685" cy="1414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9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7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48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Израсходо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ванные минуты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59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 месяцев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78225" y="2449762"/>
            <a:ext cx="74170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в ответ запишите подряд числа,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соответствующие номерам месяцев, без пробелов, запятых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дополнительных символов (например, для мая,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января, ноября, августа, в ответ нужно записать число 51118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125752" y="4643446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5624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86190"/>
            <a:ext cx="437865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86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500438"/>
            <a:ext cx="68580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Ноябрь - это 11 месяц. По графику определяем, сколько абонент наговорил минут и использовал гигабайт. Итого: 375 минут и 3,2 Гб.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r>
              <a:rPr lang="ru-RU" sz="1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Значит, оплатит абонент должен : 1)за 375-350 =25 мин,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25 мин. ∙ 3руб./ мин.=75руб.</a:t>
            </a:r>
          </a:p>
          <a:p>
            <a:pPr font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2)3,2 Гб -2,8 Гб = 0,4 Гб - 90руб. 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интернет: дополнительные пакеты по 0,4 Гб-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90руб. за пакет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Итого за ноябрь: 400руб. + 75руб. + 90 руб. =565 руб.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8156" y="-1628775"/>
            <a:ext cx="35004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4781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669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Сколько рублей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абонент на услуги связи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53810" y="1000108"/>
            <a:ext cx="294681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821206" y="2036058"/>
            <a:ext cx="2358248" cy="5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3"/>
          <p:cNvSpPr txBox="1">
            <a:spLocks/>
          </p:cNvSpPr>
          <p:nvPr/>
        </p:nvSpPr>
        <p:spPr>
          <a:xfrm>
            <a:off x="5804305" y="6000768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Ответ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995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85930" y="105450"/>
            <a:ext cx="5572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в 2018 году абонент превышал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 по пакету исходящих минут?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515" y="1285860"/>
            <a:ext cx="45388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803910" y="2000240"/>
            <a:ext cx="3321867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57290" y="4500570"/>
            <a:ext cx="664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715140" y="785794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289645" y="4990755"/>
            <a:ext cx="7481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месяцев в 2018 году абонент превышал лимит либо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пакету минут, либо по пакету мобильного интернета?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65041" y="5929330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8026" y="857232"/>
            <a:ext cx="267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месяцы 11 и 12</a:t>
            </a:r>
          </a:p>
        </p:txBody>
      </p:sp>
      <p:sp>
        <p:nvSpPr>
          <p:cNvPr id="13" name="Freeform 113"/>
          <p:cNvSpPr>
            <a:spLocks/>
          </p:cNvSpPr>
          <p:nvPr/>
        </p:nvSpPr>
        <p:spPr bwMode="auto">
          <a:xfrm>
            <a:off x="2803910" y="1428736"/>
            <a:ext cx="3321867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0868" y="5857892"/>
            <a:ext cx="412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месяцы  2, 4, 10, 11 и 12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013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7" grpId="0"/>
      <p:bldP spid="8" grpId="0"/>
      <p:bldP spid="54277" grpId="0"/>
      <p:bldP spid="11" grpId="0"/>
      <p:bldP spid="12" grpId="0"/>
      <p:bldP spid="13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44827" y="138502"/>
            <a:ext cx="60543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2018 года оператор связи предложил абоненту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новый тариф, условия которого приведены в таблице.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10868" y="1142984"/>
          <a:ext cx="3804074" cy="4590275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2698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5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43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Стоимость перехода на тариф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 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Абонентская плата в месяц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350 руб.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69"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абонентскую плату ежемесячно включены: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исходящих минут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300 минут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мобильного интернета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Гб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43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расходования пакетов: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входящие вызовы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0 руб./мин.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исходящие вызовы*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 руб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./мин.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3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мобильный 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интернет: дополнительные пакеты по 1 Гб интернет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200 руб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. за 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руб./шт.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303711" y="5836997"/>
            <a:ext cx="36969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исходящие вызовы на номера, зарегистрированные на территории 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302905" y="1563988"/>
            <a:ext cx="30437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решает, перейти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 ему на новый тариф,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посчитав, сколько бы он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потратил на услуги связи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за2018 г., если бы пользовался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Если получится меньше,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он потратил фактически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г., то абонент примет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сменить тариф.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Перейдет ли абонент на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тариф?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ответ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ежемесячную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абонентскую плату по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тарифу, который выберет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0415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  <p:bldP spid="66564" grpId="0"/>
      <p:bldP spid="66564" grpId="1"/>
      <p:bldP spid="6656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214290"/>
            <a:ext cx="45388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18025" y="214290"/>
            <a:ext cx="1017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3071812"/>
            <a:ext cx="6643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Настоящий тариф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400 рублей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себя :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 2,8 Гб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Интернета.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Сверх пакета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исходящие вызовы- 3руб./ мин, мобильный интернет по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0,4 Гб- 90руб. за пакет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28625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год потратил абонент на настоящем тарифе : 400 ∙ 12 = 4800руб.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плата , всего: 4800+ 45(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+ 90(а) +45(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)+165(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5220руб.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842339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год потратит абонент, если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перейдет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на новый тариф :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350 ∙ 12 = 4200руб.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платы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4200 +75(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+154(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+ 75(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+229(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+225(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4958руб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232934" y="600076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929200"/>
            <a:ext cx="6643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тариф стоит 350 рублей и включает в себя : 300 минут и 3 Гб Интернета. Сверх пакета: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исходящие вызовы- 3руб./ мин, мобильный интернет по 1 Гб- 200руб. за пакет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78959" y="1214422"/>
            <a:ext cx="3375446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3"/>
          <p:cNvSpPr>
            <a:spLocks/>
          </p:cNvSpPr>
          <p:nvPr/>
        </p:nvSpPr>
        <p:spPr bwMode="auto">
          <a:xfrm>
            <a:off x="3178959" y="642918"/>
            <a:ext cx="337544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3178959" y="285728"/>
            <a:ext cx="337544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9159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58281 -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074 L -1.01737 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6458 0.472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2214554"/>
            <a:ext cx="311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УСТНО: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57900" y="6356352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7036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11" y="274638"/>
            <a:ext cx="6354389" cy="301148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3284984" cy="36689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/>
              <a:t>На плане изображен дачный участок по адресу: СНТ Рассвет, ул. Морская, 7 (сторона каждой клетки на плане равна 2 м). </a:t>
            </a:r>
            <a:r>
              <a:rPr lang="ru-RU" sz="2000" b="1" u="sng" dirty="0">
                <a:solidFill>
                  <a:srgbClr val="7030A0"/>
                </a:solidFill>
              </a:rPr>
              <a:t>Участок имеет прямоугольную форму</a:t>
            </a:r>
            <a:r>
              <a:rPr lang="ru-RU" sz="2000" b="1" dirty="0"/>
              <a:t>. Въезд и выезд осуществляется через единственные ворота. 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rgbClr val="7030A0"/>
                </a:solidFill>
              </a:rPr>
              <a:t>Площадь, занятая жилым домом, равна 64 кв. м</a:t>
            </a:r>
            <a:r>
              <a:rPr lang="ru-RU" sz="2000" b="1" dirty="0"/>
              <a:t>. Помимо жилого дома, </a:t>
            </a:r>
            <a:r>
              <a:rPr lang="ru-RU" sz="2000" b="1" dirty="0">
                <a:solidFill>
                  <a:srgbClr val="7030A0"/>
                </a:solidFill>
              </a:rPr>
              <a:t>на участке есть баня</a:t>
            </a:r>
            <a:r>
              <a:rPr lang="ru-RU" sz="2000" b="1" dirty="0"/>
              <a:t>, к которой ведет дорожка, выложенная специальным садовым </a:t>
            </a:r>
            <a:r>
              <a:rPr lang="ru-RU" sz="2300" b="1" dirty="0"/>
              <a:t>покрытием. </a:t>
            </a:r>
            <a:r>
              <a:rPr lang="ru-RU" sz="2300" b="1" u="sng" dirty="0">
                <a:solidFill>
                  <a:srgbClr val="7030A0"/>
                </a:solidFill>
              </a:rPr>
              <a:t>Между жилым домом и баней находится цветник с теплицей. Теплица отмечена на плане цифрой 3</a:t>
            </a:r>
            <a:r>
              <a:rPr lang="ru-RU" sz="2300" b="1" dirty="0">
                <a:solidFill>
                  <a:srgbClr val="7030A0"/>
                </a:solidFill>
              </a:rPr>
              <a:t>. </a:t>
            </a:r>
            <a:endParaRPr lang="ru-RU" sz="2300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5428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03712" y="3786192"/>
            <a:ext cx="65365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1600" b="1" u="sng" dirty="0">
                <a:solidFill>
                  <a:srgbClr val="7030A0"/>
                </a:solidFill>
              </a:rPr>
              <a:t>Напротив жилого дома находится бак с водой </a:t>
            </a:r>
            <a:r>
              <a:rPr lang="ru-RU" sz="1600" b="1" dirty="0"/>
              <a:t>для полива растений, за ним плодово-ягодные кустарники. В глубине участка есть </a:t>
            </a:r>
            <a:r>
              <a:rPr lang="ru-RU" sz="1600" b="1" u="sng" dirty="0">
                <a:solidFill>
                  <a:srgbClr val="7030A0"/>
                </a:solidFill>
              </a:rPr>
              <a:t>огород</a:t>
            </a:r>
            <a:r>
              <a:rPr lang="ru-RU" sz="1600" b="1" dirty="0"/>
              <a:t> для выращивания овощей, </a:t>
            </a:r>
            <a:r>
              <a:rPr lang="ru-RU" sz="1600" b="1" u="sng" dirty="0">
                <a:solidFill>
                  <a:srgbClr val="7030A0"/>
                </a:solidFill>
              </a:rPr>
              <a:t>отмеченный цифрой 6</a:t>
            </a:r>
            <a:r>
              <a:rPr lang="ru-RU" sz="1600" b="1" dirty="0"/>
              <a:t>. </a:t>
            </a:r>
          </a:p>
          <a:p>
            <a:r>
              <a:rPr lang="ru-RU" sz="1600" b="1" dirty="0"/>
              <a:t>Все </a:t>
            </a:r>
            <a:r>
              <a:rPr lang="ru-RU" sz="1600" b="1" u="sng" dirty="0">
                <a:solidFill>
                  <a:srgbClr val="7030A0"/>
                </a:solidFill>
              </a:rPr>
              <a:t>дорожки </a:t>
            </a:r>
            <a:r>
              <a:rPr lang="ru-RU" sz="1600" b="1" dirty="0"/>
              <a:t>внутри </a:t>
            </a:r>
            <a:r>
              <a:rPr lang="ru-RU" sz="1600" b="1" u="sng" dirty="0">
                <a:solidFill>
                  <a:srgbClr val="7030A0"/>
                </a:solidFill>
              </a:rPr>
              <a:t>участка</a:t>
            </a:r>
            <a:r>
              <a:rPr lang="ru-RU" sz="1600" b="1" dirty="0"/>
              <a:t> имеют </a:t>
            </a:r>
            <a:r>
              <a:rPr lang="ru-RU" sz="1600" b="1" u="sng" dirty="0">
                <a:solidFill>
                  <a:srgbClr val="7030A0"/>
                </a:solidFill>
              </a:rPr>
              <a:t>ширину 1 м </a:t>
            </a:r>
            <a:r>
              <a:rPr lang="ru-RU" sz="1600" b="1" dirty="0"/>
              <a:t>и застелены садовым покрытием, состоящим </a:t>
            </a:r>
            <a:r>
              <a:rPr lang="ru-RU" sz="1600" b="1" dirty="0">
                <a:solidFill>
                  <a:srgbClr val="7030A0"/>
                </a:solidFill>
              </a:rPr>
              <a:t>из плит размером 1м </a:t>
            </a:r>
            <a:r>
              <a:rPr lang="ru-RU" sz="1600" b="1" dirty="0" err="1">
                <a:solidFill>
                  <a:srgbClr val="7030A0"/>
                </a:solidFill>
              </a:rPr>
              <a:t>х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1м</a:t>
            </a:r>
            <a:r>
              <a:rPr lang="ru-RU" sz="1600" b="1" dirty="0"/>
              <a:t>. </a:t>
            </a:r>
            <a:r>
              <a:rPr lang="ru-RU" sz="1600" b="1" dirty="0">
                <a:solidFill>
                  <a:srgbClr val="7030A0"/>
                </a:solidFill>
              </a:rPr>
              <a:t>Площадка вокруг дома выложена плитами такого же размера</a:t>
            </a:r>
            <a:r>
              <a:rPr lang="ru-RU" sz="1600" b="1" dirty="0"/>
              <a:t>, но другой фактуры и цвета.</a:t>
            </a:r>
          </a:p>
          <a:p>
            <a:r>
              <a:rPr lang="ru-RU" sz="2000" b="1" dirty="0"/>
              <a:t> </a:t>
            </a:r>
            <a:r>
              <a:rPr lang="ru-RU" sz="1600" b="1" dirty="0"/>
              <a:t>К дачному участку проведено электричество. Имеется магистральное газоснабжение</a:t>
            </a:r>
            <a:r>
              <a:rPr lang="ru-RU" sz="2000" b="1" dirty="0"/>
              <a:t>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41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5785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332656"/>
            <a:ext cx="6482998" cy="13515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Для объектов, указанных в таблице, определите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какими цифрами они обозначены на плане.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Заполните таблицу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бланк ответов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перенесите последовательность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четырех цифр без пробелов, запятых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других дополнительных символов.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3068960"/>
            <a:ext cx="1607355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1254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1844824"/>
          <a:ext cx="6375845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0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3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9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Цветник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 с водой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1403648" y="3501008"/>
            <a:ext cx="62472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Плиты для садовых дорожек продаются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упаковке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штук. Сколько упаковок плит понадобилось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выложить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дорожки и площадку вокруг дома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331640" y="4869160"/>
            <a:ext cx="6697289" cy="171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дорожка от дома до бани имеет 22 плитки , дорожка от дома кустарников – 8 плиток,  площадка вокруг дома –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∙ 11 – 8∙ 8 = 154-64 = 90 . Итого: 30 + 90 =120 плиток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120:8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упаковок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072198" y="6143644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42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864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10869" y="214290"/>
            <a:ext cx="642942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бани. Ответ дайте в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квадратных метрах.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800" b="1" dirty="0" smtClean="0">
                <a:solidFill>
                  <a:srgbClr val="0070C0"/>
                </a:solidFill>
              </a:rPr>
              <a:t>∙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–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квадрата</a:t>
            </a:r>
          </a:p>
          <a:p>
            <a:pPr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кл=2м, значит </a:t>
            </a:r>
            <a:r>
              <a:rPr lang="ru-RU" sz="1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6м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-25000" dirty="0" err="1" smtClean="0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 6 =36 м</a:t>
            </a:r>
            <a:r>
              <a:rPr lang="ru-RU" sz="1800" b="1" baseline="30000" dirty="0" smtClean="0"/>
              <a:t>2</a:t>
            </a:r>
            <a:endParaRPr lang="ru-RU" sz="1800" baseline="30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786058"/>
            <a:ext cx="6482999" cy="335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суммарную площадь плитки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прямоугольной площадке вокруг дома.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квадратных метрах.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900" b="1" dirty="0" smtClean="0">
                <a:solidFill>
                  <a:srgbClr val="0070C0"/>
                </a:solidFill>
              </a:rPr>
              <a:t>∙</a:t>
            </a:r>
            <a:r>
              <a:rPr lang="en-US" sz="1900" b="1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900" b="1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</a:rPr>
              <a:t>–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>
              <a:buNone/>
            </a:pP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 ;1 кл=2плиткам по 1м, значит </a:t>
            </a:r>
            <a:r>
              <a:rPr lang="ru-RU" sz="19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14м, </a:t>
            </a:r>
            <a:r>
              <a:rPr lang="en-US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11м, </a:t>
            </a:r>
          </a:p>
          <a:p>
            <a:pPr>
              <a:buNone/>
            </a:pP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–квадрат, сторона = 4∙2м=8м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baseline="-25000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= 14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11 - 8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8 = 90 м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9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5804" b="72341"/>
          <a:stretch>
            <a:fillRect/>
          </a:stretch>
        </p:blipFill>
        <p:spPr bwMode="auto">
          <a:xfrm>
            <a:off x="7308304" y="260648"/>
            <a:ext cx="1393041" cy="15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268521" y="1643050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7446" r="62193" b="10639"/>
          <a:stretch>
            <a:fillRect/>
          </a:stretch>
        </p:blipFill>
        <p:spPr bwMode="auto">
          <a:xfrm>
            <a:off x="888651" y="4797152"/>
            <a:ext cx="2308155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429256" y="5929330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43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72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3711" y="1"/>
            <a:ext cx="6375842" cy="185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Хозяин участка планирует установить в жилом доме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систему отопления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Он рассматривает два варианта: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электрическое и газовое отопление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Цены на оборудование  и стоимость его установки, данные о расходе газа, электроэнергии и их стоимости даны в таблице.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5143512"/>
            <a:ext cx="6247232" cy="1428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Обдумав оба варианта, хозяин решил установить газовое оборудование. </a:t>
            </a:r>
            <a:r>
              <a:rPr lang="ru-RU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сколько часов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непрерывной работы отопления экономия от использования газа вместо электричества </a:t>
            </a:r>
            <a:r>
              <a:rPr lang="ru-RU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компенсирует разницу в стоимости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установки газового и электрического оборудования?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6671148"/>
              </p:ext>
            </p:extLst>
          </p:nvPr>
        </p:nvGraphicFramePr>
        <p:xfrm>
          <a:off x="1403648" y="2204864"/>
          <a:ext cx="6375844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3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тыс.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куб. м/ч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руб./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тыс. руб.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кВт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00800" y="6286522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44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420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03711" y="3571876"/>
            <a:ext cx="6697289" cy="35004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стоимость оборудования и монтажа: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24000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18280= 42280руб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- газ ;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установки: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42280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 1 часа обогрева </a:t>
            </a:r>
            <a:r>
              <a:rPr lang="ru-RU" sz="2200" dirty="0"/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куб. м/ч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=6,72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–газ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руб./(кВт ∙ ч)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- электриче</a:t>
            </a:r>
            <a:r>
              <a:rPr lang="ru-RU" sz="2200" dirty="0"/>
              <a:t>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тво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потребления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1 час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руб./ч </a:t>
            </a: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Через сколько часов экономия от использования газа компенсирует затраты: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500ч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1" y="285728"/>
          <a:ext cx="6375844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30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тыс. руб.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5857884" y="6215082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45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3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314" y="2428868"/>
            <a:ext cx="67553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форматы листов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38" y="0"/>
            <a:ext cx="584003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562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143001" y="461665"/>
            <a:ext cx="67030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A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цифрой: A0, A1, A2 и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далее. Если лист формата A0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разрезать пополам,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получаются два листа формата A1.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лист A1 разрезать пополам, получаются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листа</a:t>
            </a:r>
            <a:endParaRPr lang="en-US" b="1" u="sng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A2 и так далее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отношение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 листа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его ширине у всех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форматов, обозначенных буквой A, одно</a:t>
            </a:r>
            <a:endParaRPr lang="en-US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 же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 есть листы всех форматов подобны друг другу).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сделано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специально — чтобы можно было сохранить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пропорции текста на листе при изменении формата бумаги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(размер шрифта при этом тоже соответственно изменяется).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2411760" y="3573016"/>
            <a:ext cx="4018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47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89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868" y="2"/>
            <a:ext cx="626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таблице 1 даны размеры листов бумаги четырёх форматов: от AЗ до A6.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8126" y="785794"/>
          <a:ext cx="4554172" cy="2184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2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04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10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357290" y="3470789"/>
            <a:ext cx="638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листов бумаги форматов АЗ, А4, А5 и А6 определите,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порядковыми номерами обозначены их размеры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1. Заполните таблицу ниже, в бланк ответов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перенесите последовательность четырёх цифр.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4453896"/>
              </p:ext>
            </p:extLst>
          </p:nvPr>
        </p:nvGraphicFramePr>
        <p:xfrm>
          <a:off x="1464447" y="4786322"/>
          <a:ext cx="6268685" cy="1073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9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20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37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1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Форматы бумаги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39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5804306" y="607220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1423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 flipV="1">
            <a:off x="3705102" y="6326473"/>
            <a:ext cx="4987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6426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668466" y="47130"/>
            <a:ext cx="5931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листов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А6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получится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разрезани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листа бумаги формата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А0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143372" y="928671"/>
            <a:ext cx="3765594" cy="2214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А0=2А1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А1=2А2; А0 = 2А1=2×(2А2)=4А2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А2=2А3; А0 =4А2=4×(2А3)=8А3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А3=2А4; А0 =8А3=8×(2А4)=16А4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А4=2А5; А0 =16А4=16×(2А5)=32А5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А6=2А5; А0=32А5=64А6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234725" y="3235583"/>
            <a:ext cx="6850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большей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листа 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А4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в миллиметрах.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583513"/>
              </p:ext>
            </p:extLst>
          </p:nvPr>
        </p:nvGraphicFramePr>
        <p:xfrm>
          <a:off x="899592" y="3861048"/>
          <a:ext cx="4018387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1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5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42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2-А4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3-А3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4-А5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75677" y="3571876"/>
            <a:ext cx="2625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А3 имеет размеры: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297 × 420 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Тогда А2 имеет ширину 420 мм , длину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2× 297мм = 594мм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971600" y="1000108"/>
            <a:ext cx="3064615" cy="17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6876256" y="270892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482835" y="592933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71604" y="1785926"/>
            <a:ext cx="803678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222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8" grpId="0"/>
      <p:bldP spid="73733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6437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0,07           0,1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0,2             0,09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0,11           0,05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7,008        7,01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2,231        12,1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0" name="Формула" r:id="rId3" imgW="114120" imgH="215640" progId="">
              <p:embed/>
            </p:oleObj>
          </a:graphicData>
        </a:graphic>
      </p:graphicFrame>
      <p:sp>
        <p:nvSpPr>
          <p:cNvPr id="8" name="Семиугольник 7"/>
          <p:cNvSpPr/>
          <p:nvPr/>
        </p:nvSpPr>
        <p:spPr>
          <a:xfrm>
            <a:off x="4500562" y="1571612"/>
            <a:ext cx="642942" cy="571504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4500562" y="2428868"/>
            <a:ext cx="571504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10" name="Семиугольник 9"/>
          <p:cNvSpPr/>
          <p:nvPr/>
        </p:nvSpPr>
        <p:spPr>
          <a:xfrm>
            <a:off x="4429124" y="3214686"/>
            <a:ext cx="642942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11" name="Семиугольник 10"/>
          <p:cNvSpPr/>
          <p:nvPr/>
        </p:nvSpPr>
        <p:spPr>
          <a:xfrm>
            <a:off x="4572000" y="4071942"/>
            <a:ext cx="642942" cy="428628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4643438" y="4857760"/>
            <a:ext cx="571504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14348" y="285728"/>
            <a:ext cx="7786742" cy="92869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Сравните десятичные дроби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143000" y="92336"/>
            <a:ext cx="6697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площадь листа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формата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АЗ. Ответ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квадратных сантиметрах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928671"/>
            <a:ext cx="664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А3 имеет размеры: 297 × 420 мм;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 = 29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 × 42см = 1247,4 см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429256" y="2143116"/>
            <a:ext cx="2196719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1247,4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143000" y="2924559"/>
            <a:ext cx="6606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длины большей стороны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листа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А1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Ответ дайте с точностью до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десятых.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6950" y="4000504"/>
            <a:ext cx="3804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А2 имеет размеры: 420 × 594мм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А1 имеет размеры: 594 × 2∙ 420мм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840: 594≈ 1,41..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683569" y="3861048"/>
            <a:ext cx="3406226" cy="206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054206" y="5786454"/>
            <a:ext cx="2196719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50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785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3" grpId="0"/>
      <p:bldP spid="5" grpId="0"/>
      <p:bldP spid="83970" grpId="0"/>
      <p:bldP spid="7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(Автомобильная 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шина. 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Колесо)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558693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253547" y="260648"/>
            <a:ext cx="8566925" cy="2592288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9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Математика 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типовые экзаменационные варианты: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вариантов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редакцией И.В. Ященко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Picture 2" descr="Крутые картинки машин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1980"/>
            <a:ext cx="5940152" cy="33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inamoavto.kz/sites/default/files/common/avtoser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3376" y="4365104"/>
            <a:ext cx="5633158" cy="24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5"/>
          <p:cNvGrpSpPr/>
          <p:nvPr/>
        </p:nvGrpSpPr>
        <p:grpSpPr>
          <a:xfrm>
            <a:off x="293516" y="1844825"/>
            <a:ext cx="8690786" cy="2659424"/>
            <a:chOff x="293516" y="1844825"/>
            <a:chExt cx="8690786" cy="2659424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20395" y="260650"/>
            <a:ext cx="8763907" cy="1584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легковые автомобили определённой модели и устанавливает на них шины с маркировкой 175/60 R15.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253547" y="260648"/>
            <a:ext cx="8566925" cy="2592288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786961"/>
              </p:ext>
            </p:extLst>
          </p:nvPr>
        </p:nvGraphicFramePr>
        <p:xfrm>
          <a:off x="266663" y="1768751"/>
          <a:ext cx="8540692" cy="2168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932"/>
                <a:gridCol w="2592288"/>
                <a:gridCol w="1649948"/>
                <a:gridCol w="2598524"/>
              </a:tblGrid>
              <a:tr h="216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шины в мм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высоты боковины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ширине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шины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радиаль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Диаметр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внутреннего отверстия в шине дюймах (в одном дюйме 25,4 мм).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65363" y="3200728"/>
            <a:ext cx="319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373737" y="1042941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rgbClr val="00B0F0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563888" y="1022532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chemeClr val="accent5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424712" y="1034434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740352" y="1030824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-481929"/>
            <a:ext cx="849694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Выписать данные из рисунка (читаем текст и записываем какие числа ,что обозначают)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13F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              70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98" name="Picture 14" descr="Фото машин Alp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9274"/>
            <a:ext cx="2970696" cy="19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2212" name="Picture 4" descr="Решение 3336. Какой наименьшей ширины шины можно устанавливать н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130" y="4725144"/>
            <a:ext cx="2875499" cy="9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9137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1" y="252507"/>
            <a:ext cx="57214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16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78103" y="1705370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624532" y="2036710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16473" y="3356992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388424" y="2324742"/>
            <a:ext cx="0" cy="1212270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98705" y="3439007"/>
            <a:ext cx="8099009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195/60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165/70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26606" y="1690955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007" y="2521429"/>
            <a:ext cx="1917043" cy="296355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9082440"/>
              </p:ext>
            </p:extLst>
          </p:nvPr>
        </p:nvGraphicFramePr>
        <p:xfrm>
          <a:off x="1835696" y="4426655"/>
          <a:ext cx="1383826" cy="544814"/>
        </p:xfrm>
        <a:graphic>
          <a:graphicData uri="http://schemas.openxmlformats.org/presentationml/2006/ole">
            <p:oleObj spid="_x0000_s58370" name="Формула" r:id="rId7" imgW="1015920" imgH="39348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10655938"/>
              </p:ext>
            </p:extLst>
          </p:nvPr>
        </p:nvGraphicFramePr>
        <p:xfrm>
          <a:off x="3681413" y="1751013"/>
          <a:ext cx="2678112" cy="762000"/>
        </p:xfrm>
        <a:graphic>
          <a:graphicData uri="http://schemas.openxmlformats.org/presentationml/2006/ole">
            <p:oleObj spid="_x0000_s58371" name="Формула" r:id="rId8" imgW="1409400" imgH="39348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2518" y="4726781"/>
            <a:ext cx="1341569" cy="3197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195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4079065"/>
              </p:ext>
            </p:extLst>
          </p:nvPr>
        </p:nvGraphicFramePr>
        <p:xfrm>
          <a:off x="3203848" y="4549364"/>
          <a:ext cx="3483953" cy="329253"/>
        </p:xfrm>
        <a:graphic>
          <a:graphicData uri="http://schemas.openxmlformats.org/presentationml/2006/ole">
            <p:oleObj spid="_x0000_s58372" name="Формула" r:id="rId9" imgW="2184120" imgH="203040" progId="">
              <p:embed/>
            </p:oleObj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175063"/>
            <a:ext cx="1341569" cy="334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427968"/>
              </p:ext>
            </p:extLst>
          </p:nvPr>
        </p:nvGraphicFramePr>
        <p:xfrm>
          <a:off x="1775587" y="4898931"/>
          <a:ext cx="1397628" cy="562992"/>
        </p:xfrm>
        <a:graphic>
          <a:graphicData uri="http://schemas.openxmlformats.org/presentationml/2006/ole">
            <p:oleObj spid="_x0000_s58373" name="Формула" r:id="rId10" imgW="1015920" imgH="39348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0677234"/>
              </p:ext>
            </p:extLst>
          </p:nvPr>
        </p:nvGraphicFramePr>
        <p:xfrm>
          <a:off x="3131840" y="5045141"/>
          <a:ext cx="3848831" cy="345992"/>
        </p:xfrm>
        <a:graphic>
          <a:graphicData uri="http://schemas.openxmlformats.org/presentationml/2006/ole">
            <p:oleObj spid="_x0000_s58374" name="Формула" r:id="rId11" imgW="2298600" imgH="203040" progId="">
              <p:embed/>
            </p:oleObj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2483768" y="5408847"/>
            <a:ext cx="1918047" cy="36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=14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3954594"/>
              </p:ext>
            </p:extLst>
          </p:nvPr>
        </p:nvGraphicFramePr>
        <p:xfrm>
          <a:off x="2147982" y="2763616"/>
          <a:ext cx="3741737" cy="585787"/>
        </p:xfrm>
        <a:graphic>
          <a:graphicData uri="http://schemas.openxmlformats.org/presentationml/2006/ole">
            <p:oleObj spid="_x0000_s58375" name="Формула" r:id="rId12" imgW="2565360" imgH="393480" progId="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5185304"/>
              </p:ext>
            </p:extLst>
          </p:nvPr>
        </p:nvGraphicFramePr>
        <p:xfrm>
          <a:off x="2127584" y="3395645"/>
          <a:ext cx="3767138" cy="585788"/>
        </p:xfrm>
        <a:graphic>
          <a:graphicData uri="http://schemas.openxmlformats.org/presentationml/2006/ole">
            <p:oleObj spid="_x0000_s58376" name="Формула" r:id="rId13" imgW="2577960" imgH="393480" progId="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576789"/>
              </p:ext>
            </p:extLst>
          </p:nvPr>
        </p:nvGraphicFramePr>
        <p:xfrm>
          <a:off x="328625" y="5926605"/>
          <a:ext cx="6139560" cy="369541"/>
        </p:xfrm>
        <a:graphic>
          <a:graphicData uri="http://schemas.openxmlformats.org/presentationml/2006/ole">
            <p:oleObj spid="_x0000_s58377" name="Формула" r:id="rId14" imgW="4216320" imgH="228600" progId="">
              <p:embed/>
            </p:oleObj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46085" y="3140968"/>
            <a:ext cx="1907704" cy="461665"/>
          </a:xfrm>
          <a:prstGeom prst="rect">
            <a:avLst/>
          </a:prstGeom>
          <a:solidFill>
            <a:srgbClr val="A9F3B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D=2H+d</a:t>
            </a:r>
          </a:p>
        </p:txBody>
      </p:sp>
    </p:spTree>
    <p:extLst>
      <p:ext uri="{BB962C8B-B14F-4D97-AF65-F5344CB8AC3E}">
        <p14:creationId xmlns:p14="http://schemas.microsoft.com/office/powerpoint/2010/main" xmlns="" val="16534882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9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59,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4628743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p:oleObj spid="_x0000_s59394" name="Формула" r:id="rId6" imgW="761669" imgH="177723" progId="">
              <p:embed/>
            </p:oleObj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0003369"/>
              </p:ext>
            </p:extLst>
          </p:nvPr>
        </p:nvGraphicFramePr>
        <p:xfrm>
          <a:off x="3142369" y="2066447"/>
          <a:ext cx="2752353" cy="642472"/>
        </p:xfrm>
        <a:graphic>
          <a:graphicData uri="http://schemas.openxmlformats.org/presentationml/2006/ole">
            <p:oleObj spid="_x0000_s59395" name="Формула" r:id="rId7" imgW="1714320" imgH="39348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030374"/>
              </p:ext>
            </p:extLst>
          </p:nvPr>
        </p:nvGraphicFramePr>
        <p:xfrm>
          <a:off x="2994927" y="2708921"/>
          <a:ext cx="929001" cy="351440"/>
        </p:xfrm>
        <a:graphic>
          <a:graphicData uri="http://schemas.openxmlformats.org/presentationml/2006/ole">
            <p:oleObj spid="_x0000_s59396" name="Формула" r:id="rId8" imgW="545760" imgH="203040" progId="">
              <p:embed/>
            </p:oleObj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2132856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0449662"/>
              </p:ext>
            </p:extLst>
          </p:nvPr>
        </p:nvGraphicFramePr>
        <p:xfrm>
          <a:off x="3983589" y="2701414"/>
          <a:ext cx="2404069" cy="328053"/>
        </p:xfrm>
        <a:graphic>
          <a:graphicData uri="http://schemas.openxmlformats.org/presentationml/2006/ole">
            <p:oleObj spid="_x0000_s59397" name="Формула" r:id="rId9" imgW="1511280" imgH="20304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0050305"/>
              </p:ext>
            </p:extLst>
          </p:nvPr>
        </p:nvGraphicFramePr>
        <p:xfrm>
          <a:off x="3351795" y="3232903"/>
          <a:ext cx="2519600" cy="359346"/>
        </p:xfrm>
        <a:graphic>
          <a:graphicData uri="http://schemas.openxmlformats.org/presentationml/2006/ole">
            <p:oleObj spid="_x0000_s59398" name="Формула" r:id="rId10" imgW="1447560" imgH="203040" progId="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4976743"/>
              </p:ext>
            </p:extLst>
          </p:nvPr>
        </p:nvGraphicFramePr>
        <p:xfrm>
          <a:off x="3131840" y="4365104"/>
          <a:ext cx="2872656" cy="458788"/>
        </p:xfrm>
        <a:graphic>
          <a:graphicData uri="http://schemas.openxmlformats.org/presentationml/2006/ole">
            <p:oleObj spid="_x0000_s59399" name="Формула" r:id="rId11" imgW="1117440" imgH="190440" progId="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6939786"/>
              </p:ext>
            </p:extLst>
          </p:nvPr>
        </p:nvGraphicFramePr>
        <p:xfrm>
          <a:off x="2699792" y="5051049"/>
          <a:ext cx="3920839" cy="1035050"/>
        </p:xfrm>
        <a:graphic>
          <a:graphicData uri="http://schemas.openxmlformats.org/presentationml/2006/ole">
            <p:oleObj spid="_x0000_s59400" name="Формула" r:id="rId12" imgW="1663560" imgH="431640" progId="">
              <p:embed/>
            </p:oleObj>
          </a:graphicData>
        </a:graphic>
      </p:graphicFrame>
      <p:sp>
        <p:nvSpPr>
          <p:cNvPr id="27" name="Управляющая кнопка: настраиваемая 26">
            <a:hlinkClick r:id="rId13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13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2,45·100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11,6·0,1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10·54,325 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0,88·1000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6658,2·0,001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9,5·0,01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46,554·10  =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57161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1431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1,16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278605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543,25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342900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880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00050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6,6582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464344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0,095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174" y="528638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465,54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28596" y="357166"/>
            <a:ext cx="8215370" cy="85723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Вычислите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195/45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269302" cy="330203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2463937"/>
              </p:ext>
            </p:extLst>
          </p:nvPr>
        </p:nvGraphicFramePr>
        <p:xfrm>
          <a:off x="358775" y="3051175"/>
          <a:ext cx="2332038" cy="547688"/>
        </p:xfrm>
        <a:graphic>
          <a:graphicData uri="http://schemas.openxmlformats.org/presentationml/2006/ole">
            <p:oleObj spid="_x0000_s60418" name="Формула" r:id="rId6" imgW="825480" imgH="190440" progId="">
              <p:embed/>
            </p:oleObj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195/45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627037"/>
              </p:ext>
            </p:extLst>
          </p:nvPr>
        </p:nvGraphicFramePr>
        <p:xfrm>
          <a:off x="3022600" y="2900363"/>
          <a:ext cx="1514475" cy="392112"/>
        </p:xfrm>
        <a:graphic>
          <a:graphicData uri="http://schemas.openxmlformats.org/presentationml/2006/ole">
            <p:oleObj spid="_x0000_s60419" name="Формула" r:id="rId7" imgW="799920" imgH="20304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5972970"/>
              </p:ext>
            </p:extLst>
          </p:nvPr>
        </p:nvGraphicFramePr>
        <p:xfrm>
          <a:off x="4555157" y="2791261"/>
          <a:ext cx="1673027" cy="634920"/>
        </p:xfrm>
        <a:graphic>
          <a:graphicData uri="http://schemas.openxmlformats.org/presentationml/2006/ole">
            <p:oleObj spid="_x0000_s60420" name="Формула" r:id="rId8" imgW="1054080" imgH="39348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80964019"/>
              </p:ext>
            </p:extLst>
          </p:nvPr>
        </p:nvGraphicFramePr>
        <p:xfrm>
          <a:off x="3027363" y="3389313"/>
          <a:ext cx="928687" cy="349250"/>
        </p:xfrm>
        <a:graphic>
          <a:graphicData uri="http://schemas.openxmlformats.org/presentationml/2006/ole">
            <p:oleObj spid="_x0000_s60421" name="Формула" r:id="rId9" imgW="545760" imgH="20304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60939786"/>
              </p:ext>
            </p:extLst>
          </p:nvPr>
        </p:nvGraphicFramePr>
        <p:xfrm>
          <a:off x="4067944" y="3393649"/>
          <a:ext cx="1656184" cy="390224"/>
        </p:xfrm>
        <a:graphic>
          <a:graphicData uri="http://schemas.openxmlformats.org/presentationml/2006/ole">
            <p:oleObj spid="_x0000_s60422" name="Формула" r:id="rId10" imgW="876240" imgH="203040" progId="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0813271"/>
              </p:ext>
            </p:extLst>
          </p:nvPr>
        </p:nvGraphicFramePr>
        <p:xfrm>
          <a:off x="3078733" y="3808112"/>
          <a:ext cx="3130550" cy="409575"/>
        </p:xfrm>
        <a:graphic>
          <a:graphicData uri="http://schemas.openxmlformats.org/presentationml/2006/ole">
            <p:oleObj spid="_x0000_s60423" name="Формула" r:id="rId11" imgW="1574640" imgH="20304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3246982"/>
              </p:ext>
            </p:extLst>
          </p:nvPr>
        </p:nvGraphicFramePr>
        <p:xfrm>
          <a:off x="2578670" y="4486361"/>
          <a:ext cx="4130675" cy="547687"/>
        </p:xfrm>
        <a:graphic>
          <a:graphicData uri="http://schemas.openxmlformats.org/presentationml/2006/ole">
            <p:oleObj spid="_x0000_s60424" name="Формула" r:id="rId12" imgW="1752480" imgH="228600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6466434"/>
              </p:ext>
            </p:extLst>
          </p:nvPr>
        </p:nvGraphicFramePr>
        <p:xfrm>
          <a:off x="2611775" y="5085547"/>
          <a:ext cx="4064465" cy="432389"/>
        </p:xfrm>
        <a:graphic>
          <a:graphicData uri="http://schemas.openxmlformats.org/presentationml/2006/ole">
            <p:oleObj spid="_x0000_s60425" name="Формула" r:id="rId13" imgW="2184120" imgH="22860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8183378"/>
              </p:ext>
            </p:extLst>
          </p:nvPr>
        </p:nvGraphicFramePr>
        <p:xfrm>
          <a:off x="2670834" y="5742946"/>
          <a:ext cx="3791371" cy="414961"/>
        </p:xfrm>
        <a:graphic>
          <a:graphicData uri="http://schemas.openxmlformats.org/presentationml/2006/ole">
            <p:oleObj spid="_x0000_s60426" name="Формула" r:id="rId14" imgW="2120760" imgH="228600" progId="">
              <p:embed/>
            </p:oleObj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733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98074" y="576763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1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980671" y="2132856"/>
            <a:ext cx="360040" cy="65840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80671" y="2791261"/>
            <a:ext cx="360040" cy="1573843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80671" y="4365105"/>
            <a:ext cx="360040" cy="504056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4" grpId="0" animBg="1"/>
      <p:bldP spid="72" grpId="0" animBg="1"/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  <p:bldP spid="2" grpId="0" animBg="1"/>
      <p:bldP spid="12" grpId="0" animBg="1"/>
      <p:bldP spid="3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2489"/>
          <a:stretch/>
        </p:blipFill>
        <p:spPr bwMode="auto">
          <a:xfrm flipH="1">
            <a:off x="7596335" y="3510878"/>
            <a:ext cx="1326242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увеличится пробег автомобиля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5960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833" y="332808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907" y="2607468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507426"/>
              </p:ext>
            </p:extLst>
          </p:nvPr>
        </p:nvGraphicFramePr>
        <p:xfrm>
          <a:off x="2559938" y="2708731"/>
          <a:ext cx="2541588" cy="547688"/>
        </p:xfrm>
        <a:graphic>
          <a:graphicData uri="http://schemas.openxmlformats.org/presentationml/2006/ole">
            <p:oleObj spid="_x0000_s61442" name="Формула" r:id="rId5" imgW="1079280" imgH="228600" progId="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2237020"/>
              </p:ext>
            </p:extLst>
          </p:nvPr>
        </p:nvGraphicFramePr>
        <p:xfrm>
          <a:off x="2429566" y="3344240"/>
          <a:ext cx="6470650" cy="484188"/>
        </p:xfrm>
        <a:graphic>
          <a:graphicData uri="http://schemas.openxmlformats.org/presentationml/2006/ole">
            <p:oleObj spid="_x0000_s61443" name="Формула" r:id="rId6" imgW="2539800" imgH="228600" progId="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072205"/>
              </p:ext>
            </p:extLst>
          </p:nvPr>
        </p:nvGraphicFramePr>
        <p:xfrm>
          <a:off x="2339751" y="4293096"/>
          <a:ext cx="5256584" cy="508132"/>
        </p:xfrm>
        <a:graphic>
          <a:graphicData uri="http://schemas.openxmlformats.org/presentationml/2006/ole">
            <p:oleObj spid="_x0000_s61444" name="Формула" r:id="rId7" imgW="2222280" imgH="228600" progId="">
              <p:embed/>
            </p:oleObj>
          </a:graphicData>
        </a:graphic>
      </p:graphicFrame>
      <p:sp>
        <p:nvSpPr>
          <p:cNvPr id="22" name="Управляющая кнопка: сведения 21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5078667" y="6858000"/>
            <a:ext cx="45719" cy="215018"/>
          </a:xfrm>
          <a:prstGeom prst="rect">
            <a:avLst/>
          </a:prstGeom>
          <a:solidFill>
            <a:srgbClr val="00B0F0">
              <a:alpha val="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9523" y="3400090"/>
            <a:ext cx="1333219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8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8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5322398"/>
              </p:ext>
            </p:extLst>
          </p:nvPr>
        </p:nvGraphicFramePr>
        <p:xfrm>
          <a:off x="320541" y="4293096"/>
          <a:ext cx="1744597" cy="370066"/>
        </p:xfrm>
        <a:graphic>
          <a:graphicData uri="http://schemas.openxmlformats.org/presentationml/2006/ole">
            <p:oleObj spid="_x0000_s61445" name="Формула" r:id="rId9" imgW="838080" imgH="177480" progId="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553009"/>
              </p:ext>
            </p:extLst>
          </p:nvPr>
        </p:nvGraphicFramePr>
        <p:xfrm>
          <a:off x="318413" y="4749631"/>
          <a:ext cx="1400420" cy="393100"/>
        </p:xfrm>
        <a:graphic>
          <a:graphicData uri="http://schemas.openxmlformats.org/presentationml/2006/ole">
            <p:oleObj spid="_x0000_s61446" name="Формула" r:id="rId10" imgW="723600" imgH="203040" progId="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3154184"/>
              </p:ext>
            </p:extLst>
          </p:nvPr>
        </p:nvGraphicFramePr>
        <p:xfrm>
          <a:off x="309655" y="5229200"/>
          <a:ext cx="1222806" cy="720582"/>
        </p:xfrm>
        <a:graphic>
          <a:graphicData uri="http://schemas.openxmlformats.org/presentationml/2006/ole">
            <p:oleObj spid="_x0000_s61447" name="Формула" r:id="rId11" imgW="711000" imgH="419040" progId="">
              <p:embed/>
            </p:oleObj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7558555"/>
              </p:ext>
            </p:extLst>
          </p:nvPr>
        </p:nvGraphicFramePr>
        <p:xfrm>
          <a:off x="342312" y="5959262"/>
          <a:ext cx="1613570" cy="625280"/>
        </p:xfrm>
        <a:graphic>
          <a:graphicData uri="http://schemas.openxmlformats.org/presentationml/2006/ole">
            <p:oleObj spid="_x0000_s61448" name="Формула" r:id="rId12" imgW="1015920" imgH="393480" progId="">
              <p:embed/>
            </p:oleObj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4256687"/>
              </p:ext>
            </p:extLst>
          </p:nvPr>
        </p:nvGraphicFramePr>
        <p:xfrm>
          <a:off x="2267744" y="5929513"/>
          <a:ext cx="1440160" cy="451815"/>
        </p:xfrm>
        <a:graphic>
          <a:graphicData uri="http://schemas.openxmlformats.org/presentationml/2006/ole">
            <p:oleObj spid="_x0000_s61449" name="Формула" r:id="rId13" imgW="647640" imgH="203040" progId="">
              <p:embed/>
            </p:oleObj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4598828"/>
              </p:ext>
            </p:extLst>
          </p:nvPr>
        </p:nvGraphicFramePr>
        <p:xfrm>
          <a:off x="5241925" y="2713038"/>
          <a:ext cx="2303463" cy="484187"/>
        </p:xfrm>
        <a:graphic>
          <a:graphicData uri="http://schemas.openxmlformats.org/presentationml/2006/ole">
            <p:oleObj spid="_x0000_s61450" name="Формула" r:id="rId14" imgW="109188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41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23" grpId="0" animBg="1"/>
      <p:bldP spid="23" grpId="1" animBg="1"/>
      <p:bldP spid="32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878" y="404664"/>
            <a:ext cx="8391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мы знаем, - ограниченно, а то чего мы не знаем, 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бесконечно</a:t>
            </a:r>
            <a:r>
              <a:rPr lang="ru-RU" sz="5400" dirty="0" smtClean="0"/>
              <a:t> </a:t>
            </a:r>
          </a:p>
          <a:p>
            <a:pPr algn="r"/>
            <a:r>
              <a:rPr lang="ru-RU" sz="4400" b="1" dirty="0" smtClean="0">
                <a:solidFill>
                  <a:srgbClr val="FF0000"/>
                </a:solidFill>
              </a:rPr>
              <a:t>Пьер Лаплас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185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ПОДВЕДЁМ ИТОГ:</a:t>
            </a:r>
          </a:p>
        </p:txBody>
      </p:sp>
      <p:sp>
        <p:nvSpPr>
          <p:cNvPr id="2150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600"/>
            <a:ext cx="4419600" cy="914400"/>
          </a:xfrm>
          <a:solidFill>
            <a:srgbClr val="FFFECD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Я доволен собой,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всё получилось!!!</a:t>
            </a:r>
          </a:p>
        </p:txBody>
      </p:sp>
      <p:sp>
        <p:nvSpPr>
          <p:cNvPr id="21508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371600"/>
            <a:ext cx="3810000" cy="9144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19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Я старался и у меня  всё получится!!!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6643702" y="2357430"/>
            <a:ext cx="1722438" cy="1447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3857620" y="4929198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2143108" y="3500438"/>
            <a:ext cx="4143404" cy="1173163"/>
          </a:xfrm>
          <a:prstGeom prst="rect">
            <a:avLst/>
          </a:prstGeom>
          <a:solidFill>
            <a:srgbClr val="CC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050">
              <a:lnSpc>
                <a:spcPct val="90000"/>
              </a:lnSpc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У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меня ещё не всё получается, надо стараться!!!</a:t>
            </a:r>
          </a:p>
        </p:txBody>
      </p:sp>
      <p:pic>
        <p:nvPicPr>
          <p:cNvPr id="9" name="Рисунок 8" descr="MOI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7"/>
            <a:ext cx="1571636" cy="13807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nimBg="1"/>
      <p:bldP spid="13927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457200" y="571481"/>
            <a:ext cx="7829576" cy="560072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extrusionClr>
                <a:srgbClr val="00B0F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latin typeface="Arial Black"/>
              </a:rPr>
              <a:t>СПАСИБО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latin typeface="Arial Black"/>
              </a:rPr>
              <a:t>ЗА УРОК !</a:t>
            </a:r>
          </a:p>
        </p:txBody>
      </p:sp>
      <p:pic>
        <p:nvPicPr>
          <p:cNvPr id="3" name="Picture 4" descr="рисунок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857760"/>
            <a:ext cx="1358971" cy="1259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51697" y="1397000"/>
          <a:ext cx="3240606" cy="4064000"/>
        </p:xfrm>
        <a:graphic>
          <a:graphicData uri="http://schemas.openxmlformats.org/drawingml/2006/table">
            <a:tbl>
              <a:tblPr/>
              <a:tblGrid>
                <a:gridCol w="3240606"/>
              </a:tblGrid>
              <a:tr h="40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71768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68313" y="188913"/>
            <a:ext cx="79200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8000"/>
                </a:solidFill>
                <a:latin typeface="Times New Roman" pitchFamily="18" charset="0"/>
              </a:rPr>
              <a:t>Найдите значение выражения: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981075"/>
            <a:ext cx="4776788" cy="1681163"/>
            <a:chOff x="370" y="255"/>
            <a:chExt cx="3009" cy="1059"/>
          </a:xfrm>
        </p:grpSpPr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748" y="255"/>
            <a:ext cx="2329" cy="1059"/>
          </p:xfrm>
          <a:graphic>
            <a:graphicData uri="http://schemas.openxmlformats.org/presentationml/2006/ole">
              <p:oleObj spid="_x0000_s39940" name="Формула" r:id="rId3" imgW="939600" imgH="431640" progId="">
                <p:embed/>
              </p:oleObj>
            </a:graphicData>
          </a:graphic>
        </p:graphicFrame>
      </p:grp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572000" y="1125538"/>
            <a:ext cx="2592388" cy="141763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100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3995738" y="2781300"/>
            <a:ext cx="5761037" cy="17764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Не имеет смысла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4427538" y="4941888"/>
            <a:ext cx="2592387" cy="129698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- 5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0825" y="2805113"/>
            <a:ext cx="4776788" cy="1631950"/>
            <a:chOff x="370" y="270"/>
            <a:chExt cx="3009" cy="1028"/>
          </a:xfrm>
        </p:grpSpPr>
        <p:sp>
          <p:nvSpPr>
            <p:cNvPr id="1037" name="Rectangle 26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874" y="270"/>
            <a:ext cx="2077" cy="1028"/>
          </p:xfrm>
          <a:graphic>
            <a:graphicData uri="http://schemas.openxmlformats.org/presentationml/2006/ole">
              <p:oleObj spid="_x0000_s39939" name="Формула" r:id="rId4" imgW="838080" imgH="419040" progId="">
                <p:embed/>
              </p:oleObj>
            </a:graphicData>
          </a:graphic>
        </p:graphicFrame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0825" y="4652963"/>
            <a:ext cx="4776788" cy="1681162"/>
            <a:chOff x="370" y="255"/>
            <a:chExt cx="3009" cy="1059"/>
          </a:xfrm>
        </p:grpSpPr>
        <p:sp>
          <p:nvSpPr>
            <p:cNvPr id="1036" name="Rectangle 30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858" y="255"/>
            <a:ext cx="2108" cy="1059"/>
          </p:xfrm>
          <a:graphic>
            <a:graphicData uri="http://schemas.openxmlformats.org/presentationml/2006/ole">
              <p:oleObj spid="_x0000_s39938" name="Формула" r:id="rId5" imgW="850680" imgH="431640" progId="">
                <p:embed/>
              </p:oleObj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259" grpId="0" animBg="1"/>
      <p:bldP spid="10260" grpId="0" animBg="1"/>
      <p:bldP spid="102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4800" y="2209800"/>
          <a:ext cx="3124200" cy="923925"/>
        </p:xfrm>
        <a:graphic>
          <a:graphicData uri="http://schemas.openxmlformats.org/presentationml/2006/ole">
            <p:oleObj spid="_x0000_s1026" name="Формула" r:id="rId5" imgW="774360" imgH="228600" progId="">
              <p:embed/>
            </p:oleObj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1538" y="714356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Возвести в квадрат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28600" y="1981200"/>
          <a:ext cx="3627438" cy="1450975"/>
        </p:xfrm>
        <a:graphic>
          <a:graphicData uri="http://schemas.openxmlformats.org/presentationml/2006/ole">
            <p:oleObj spid="_x0000_s1027" name="Формула" r:id="rId6" imgW="965160" imgH="393480" progId="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04800" y="2286000"/>
          <a:ext cx="3282950" cy="850900"/>
        </p:xfrm>
        <a:graphic>
          <a:graphicData uri="http://schemas.openxmlformats.org/presentationml/2006/ole">
            <p:oleObj spid="_x0000_s1028" name="Формула" r:id="rId7" imgW="863280" imgH="228600" progId="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04800" y="1752600"/>
          <a:ext cx="3443288" cy="1730375"/>
        </p:xfrm>
        <a:graphic>
          <a:graphicData uri="http://schemas.openxmlformats.org/presentationml/2006/ole">
            <p:oleObj spid="_x0000_s1029" name="Формула" r:id="rId8" imgW="914400" imgH="469800" progId="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28600" y="2057400"/>
          <a:ext cx="3954463" cy="1084263"/>
        </p:xfrm>
        <a:graphic>
          <a:graphicData uri="http://schemas.openxmlformats.org/presentationml/2006/ole">
            <p:oleObj spid="_x0000_s1030" name="Формула" r:id="rId9" imgW="952200" imgH="266400" progId="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276600" y="2209800"/>
          <a:ext cx="3460750" cy="955675"/>
        </p:xfrm>
        <a:graphic>
          <a:graphicData uri="http://schemas.openxmlformats.org/presentationml/2006/ole">
            <p:oleObj spid="_x0000_s1031" name="Формула" r:id="rId10" imgW="736560" imgH="203040" progId="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962400" y="1981200"/>
          <a:ext cx="4121150" cy="1546225"/>
        </p:xfrm>
        <a:graphic>
          <a:graphicData uri="http://schemas.openxmlformats.org/presentationml/2006/ole">
            <p:oleObj spid="_x0000_s1032" name="Формула" r:id="rId11" imgW="1028520" imgH="393480" progId="">
              <p:embed/>
            </p:oleObj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657600" y="2286000"/>
          <a:ext cx="4010025" cy="827088"/>
        </p:xfrm>
        <a:graphic>
          <a:graphicData uri="http://schemas.openxmlformats.org/presentationml/2006/ole">
            <p:oleObj spid="_x0000_s1033" name="Формула" r:id="rId12" imgW="965160" imgH="203040" progId="">
              <p:embed/>
            </p:oleObj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191000" y="2286000"/>
          <a:ext cx="4587875" cy="930275"/>
        </p:xfrm>
        <a:graphic>
          <a:graphicData uri="http://schemas.openxmlformats.org/presentationml/2006/ole">
            <p:oleObj spid="_x0000_s1034" name="Формула" r:id="rId13" imgW="1104840" imgH="228600" progId="">
              <p:embed/>
            </p:oleObj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886200" y="1981200"/>
          <a:ext cx="3013075" cy="1449388"/>
        </p:xfrm>
        <a:graphic>
          <a:graphicData uri="http://schemas.openxmlformats.org/presentationml/2006/ole">
            <p:oleObj spid="_x0000_s1035" name="Формула" r:id="rId14" imgW="799920" imgH="39348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52800" y="2057400"/>
          <a:ext cx="4562475" cy="854075"/>
        </p:xfrm>
        <a:graphic>
          <a:graphicData uri="http://schemas.openxmlformats.org/presentationml/2006/ole">
            <p:oleObj spid="_x0000_s19458" name="Формула" r:id="rId5" imgW="1130040" imgH="215640" progId="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48000" y="2133600"/>
          <a:ext cx="3690938" cy="854075"/>
        </p:xfrm>
        <a:graphic>
          <a:graphicData uri="http://schemas.openxmlformats.org/presentationml/2006/ole">
            <p:oleObj spid="_x0000_s19459" name="Формула" r:id="rId6" imgW="914400" imgH="215640" progId="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429000" y="2133600"/>
          <a:ext cx="4359275" cy="854075"/>
        </p:xfrm>
        <a:graphic>
          <a:graphicData uri="http://schemas.openxmlformats.org/presentationml/2006/ole">
            <p:oleObj spid="_x0000_s19460" name="Формула" r:id="rId7" imgW="1079280" imgH="215640" progId="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09600" y="2057400"/>
          <a:ext cx="2714625" cy="904875"/>
        </p:xfrm>
        <a:graphic>
          <a:graphicData uri="http://schemas.openxmlformats.org/presentationml/2006/ole">
            <p:oleObj spid="_x0000_s19461" name="Формула" r:id="rId8" imgW="672840" imgH="228600" progId="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429000" y="2057400"/>
          <a:ext cx="4959350" cy="930275"/>
        </p:xfrm>
        <a:graphic>
          <a:graphicData uri="http://schemas.openxmlformats.org/presentationml/2006/ole">
            <p:oleObj spid="_x0000_s19462" name="Формула" r:id="rId9" imgW="1193760" imgH="228600" progId="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800600" y="2133600"/>
          <a:ext cx="2847975" cy="928688"/>
        </p:xfrm>
        <a:graphic>
          <a:graphicData uri="http://schemas.openxmlformats.org/presentationml/2006/ole">
            <p:oleObj spid="_x0000_s19463" name="Формула" r:id="rId10" imgW="685800" imgH="228600" progId="">
              <p:embed/>
            </p:oleObj>
          </a:graphicData>
        </a:graphic>
      </p:graphicFrame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1071538" y="642918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Разложи на множители:</a:t>
            </a: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533400" y="2209800"/>
          <a:ext cx="2459038" cy="904875"/>
        </p:xfrm>
        <a:graphic>
          <a:graphicData uri="http://schemas.openxmlformats.org/presentationml/2006/ole">
            <p:oleObj spid="_x0000_s19464" name="Формула" r:id="rId11" imgW="609480" imgH="228600" progId="">
              <p:embed/>
            </p:oleObj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609600" y="2133600"/>
          <a:ext cx="2868613" cy="904875"/>
        </p:xfrm>
        <a:graphic>
          <a:graphicData uri="http://schemas.openxmlformats.org/presentationml/2006/ole">
            <p:oleObj spid="_x0000_s19465" name="Формула" r:id="rId12" imgW="711000" imgH="228600" progId="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609600" y="2057400"/>
          <a:ext cx="2716213" cy="904875"/>
        </p:xfrm>
        <a:graphic>
          <a:graphicData uri="http://schemas.openxmlformats.org/presentationml/2006/ole">
            <p:oleObj spid="_x0000_s19466" name="Формула" r:id="rId13" imgW="672840" imgH="228600" progId="">
              <p:embed/>
            </p:oleObj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685800" y="2133600"/>
          <a:ext cx="4191000" cy="914400"/>
        </p:xfrm>
        <a:graphic>
          <a:graphicData uri="http://schemas.openxmlformats.org/presentationml/2006/ole">
            <p:oleObj spid="_x0000_s19467" name="Формула" r:id="rId14" imgW="1028520" imgH="228600" progId="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1417</TotalTime>
  <Words>3574</Words>
  <Application>Microsoft Office PowerPoint</Application>
  <PresentationFormat>Экран (4:3)</PresentationFormat>
  <Paragraphs>659</Paragraphs>
  <Slides>66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Официальная</vt:lpstr>
      <vt:lpstr>Формула</vt:lpstr>
      <vt:lpstr>Слайд 1</vt:lpstr>
      <vt:lpstr>Слайд 2</vt:lpstr>
      <vt:lpstr>Главная цель: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ЗАДАЧИ О ТЕПЛИЦЕ</vt:lpstr>
      <vt:lpstr>Условия задачи</vt:lpstr>
      <vt:lpstr>Слайд 29</vt:lpstr>
      <vt:lpstr>Слайд 30</vt:lpstr>
      <vt:lpstr>Слайд 31</vt:lpstr>
      <vt:lpstr>Задачи о мобильном интернете и тарифе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Задачи о дачном участке</vt:lpstr>
      <vt:lpstr>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ПОДВЕДЁМ ИТОГ: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kuklina</dc:creator>
  <cp:lastModifiedBy>14111</cp:lastModifiedBy>
  <cp:revision>200</cp:revision>
  <dcterms:created xsi:type="dcterms:W3CDTF">2012-04-13T19:53:06Z</dcterms:created>
  <dcterms:modified xsi:type="dcterms:W3CDTF">2021-01-31T13:08:00Z</dcterms:modified>
</cp:coreProperties>
</file>