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8" r:id="rId7"/>
    <p:sldId id="259" r:id="rId8"/>
    <p:sldId id="264" r:id="rId9"/>
    <p:sldId id="26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>
        <p:scale>
          <a:sx n="81" d="100"/>
          <a:sy n="81" d="100"/>
        </p:scale>
        <p:origin x="-72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xmlns="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xmlns="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xmlns="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xmlns="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xmlns="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xmlns="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books.vbudushee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spc="-100" dirty="0" smtClean="0">
                <a:solidFill>
                  <a:srgbClr val="5A6378"/>
                </a:solidFill>
                <a:effectLst/>
                <a:latin typeface="Cambria"/>
              </a:rPr>
              <a:t>Через </a:t>
            </a:r>
            <a:r>
              <a:rPr lang="ru-RU" sz="4400" spc="-100" dirty="0">
                <a:solidFill>
                  <a:srgbClr val="5A6378"/>
                </a:solidFill>
                <a:effectLst/>
                <a:latin typeface="Cambria"/>
              </a:rPr>
              <a:t>чтение к развитию </a:t>
            </a:r>
            <a:r>
              <a:rPr lang="ru-RU" sz="4400" spc="-100" dirty="0" smtClean="0">
                <a:solidFill>
                  <a:srgbClr val="5A6378"/>
                </a:solidFill>
                <a:effectLst/>
                <a:latin typeface="Cambria"/>
              </a:rPr>
              <a:t>личности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000" dirty="0">
                <a:solidFill>
                  <a:schemeClr val="tx2"/>
                </a:solidFill>
              </a:rPr>
              <a:t>Малышева И.А., учитель русского языка и литературы МБОУ «Гимназия №34»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prstClr val="black"/>
                </a:solidFill>
                <a:latin typeface="YS Text"/>
                <a:hlinkClick r:id="rId2"/>
              </a:rPr>
              <a:t>https://</a:t>
            </a:r>
            <a:r>
              <a:rPr lang="en-US" sz="5400">
                <a:solidFill>
                  <a:prstClr val="black"/>
                </a:solidFill>
                <a:latin typeface="YS Text"/>
                <a:hlinkClick r:id="rId2"/>
              </a:rPr>
              <a:t>books.vbudushee.ru</a:t>
            </a:r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3879751" y="1548148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E79F35-2F53-45A5-AC07-88FF72D681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403B37-A555-47E5-B8A6-FB1F1FB84F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FCB312-C8D5-4813-AA51-0C886E37C6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0F3450-748A-42F3-B9E1-5ED2C5DFFE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FBCD7404-0305-4A9D-9EED-D188566968F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600" b="0" spc="-100" dirty="0" smtClean="0">
                <a:solidFill>
                  <a:srgbClr val="5A6378"/>
                </a:solidFill>
                <a:latin typeface="Cambria"/>
              </a:rPr>
              <a:t>Метод </a:t>
            </a:r>
            <a:r>
              <a:rPr lang="ru-RU" sz="4600" b="0" spc="-100" dirty="0">
                <a:solidFill>
                  <a:srgbClr val="5A6378"/>
                </a:solidFill>
                <a:latin typeface="Cambria"/>
              </a:rPr>
              <a:t>литературно-художественного </a:t>
            </a:r>
            <a:r>
              <a:rPr lang="ru-RU" sz="4600" b="0" spc="-100" dirty="0" smtClean="0">
                <a:solidFill>
                  <a:srgbClr val="5A6378"/>
                </a:solidFill>
                <a:latin typeface="Cambria"/>
              </a:rPr>
              <a:t>чтения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7E031E-B278-43E2-B700-A7D89BCD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3200" dirty="0">
                <a:solidFill>
                  <a:prstClr val="black"/>
                </a:solidFill>
              </a:rPr>
              <a:t>1. чтение вслух учителем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3200" dirty="0">
                <a:solidFill>
                  <a:prstClr val="black"/>
                </a:solidFill>
              </a:rPr>
              <a:t>2. обмен первыми впечатлениями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3200" dirty="0">
                <a:solidFill>
                  <a:prstClr val="black"/>
                </a:solidFill>
              </a:rPr>
              <a:t>3. беседа по вопросам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3200" dirty="0">
                <a:solidFill>
                  <a:prstClr val="black"/>
                </a:solidFill>
              </a:rPr>
              <a:t>4. рефлексивное письмо</a:t>
            </a:r>
          </a:p>
          <a:p>
            <a:pPr marL="0" indent="0" algn="ctr">
              <a:buNone/>
            </a:pPr>
            <a:endParaRPr lang="ru-RU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31F4538-F299-41F3-9002-8B243C9B26FA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 b="0" spc="-100" dirty="0">
                <a:solidFill>
                  <a:srgbClr val="5A6378"/>
                </a:solidFill>
                <a:latin typeface="Cambria"/>
              </a:rPr>
              <a:t>Анна </a:t>
            </a:r>
            <a:r>
              <a:rPr lang="ru-RU" sz="4600" b="0" spc="-100" dirty="0" err="1">
                <a:solidFill>
                  <a:srgbClr val="5A6378"/>
                </a:solidFill>
                <a:latin typeface="Cambria"/>
              </a:rPr>
              <a:t>Гавальда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1" y="1381707"/>
            <a:ext cx="7639037" cy="50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01" y="2372824"/>
            <a:ext cx="26209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8" y="553355"/>
            <a:ext cx="4538146" cy="58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2" y="326780"/>
            <a:ext cx="4801577" cy="629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375138"/>
            <a:ext cx="11107615" cy="6342185"/>
          </a:xfrm>
        </p:spPr>
        <p:txBody>
          <a:bodyPr>
            <a:normAutofit lnSpcReduction="10000"/>
          </a:bodyPr>
          <a:lstStyle/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Мне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жилось неплохо, но счастлив я не был. Я мучился оттого, что ничем не могу помочь деду Леону. … Я готов был нести его на руках через всю землю, прижимая к груди, я бы все что угодно стерпел, лишь бы спасти его, но что толку, если все равно сделать ничего было нельзя. Только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ждать.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Это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было невыносимо. Он-то пришел мне на помощь в самый трудный момент, когда мне это было позарез нужно, а я что? Никакого от меня проку.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Так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я думал до того урока физкультуры. В меню на сей раз был канат с узлами. Жуть. С шести лет пытаюсь, но так ни разу и не исхитрился на него залезть. Никак. Канат с узлами — мой вечный позор.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Когда подошла моя очередь,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Moмo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гаркнул: 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— Внимание, внимание, сейчас инспектор Гаджет продемонстрирует нам свои носки!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Я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посмотрел на верхушку столба, к которому был привязан канат, и прошептал: «Дедушка, послушай! У меня получится. Я это сделаю для тебя. Для тебя, слышишь?»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третьем узле я понял, что больше не могу, но только покрепче стиснул зубы и напряг свои дохлые руки, полные сырковой массы. Четвертый узел. Пятый. Все, сейчас выпущу. Мне это не под силу. Нет, нельзя, я ведь обещал! Я крякнул и посильнее уперся ногами. Нет, все, не могу. Руки уже разжимались. И тут я увидел ребят — весь класс стоял вокруг столба, далеко внизу. Кто-то крикнул: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— Держись,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Дюбоск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! Давай!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Пришлось еще поднатужиться. Пот заливал глаза, руки горели.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— 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Дю-боск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!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Дю-боск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!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Дю-боск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! — надрывались ребята, поддерживая меня.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Седьмой узел. Больше не могу. Сейчас потеряю сознание.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А они там, внизу, скандировали титры из мультика: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— Кто идет, кто идет?… Инспектор Гаджет!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Они подбадривали меня, но этого было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мало.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Осталось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всего два узла. Я поплевал на руку, потом на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другую…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Ляжки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у меня уже кровоточили, я не чувствовал ни рук, ни ног. Остался последний узел.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— Давай! Да-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вай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! Да-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вааай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! — бесновались ребята. Я рявкнул сам на себя: «НЕ СПАТЬ!» — и ухватился за верхушку столба. Внизу творилось что-то неописуемое. Я плакал. От радости и от боли, все вместе. Я соскользнул вниз как куль.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Момо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и Самюэль подхватили меня и стали качать.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— Это он, это он! Инспектор Гаджет! — пели все.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Я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отрубился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 этого дня меня как подменили. Я стал решительным. Злым на работу. Целеустремленным. Откуда только силы взялись?</a:t>
            </a:r>
          </a:p>
          <a:p>
            <a:pPr marL="114300" lvl="0" indent="0" algn="just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F0AD00"/>
              </a:buClr>
            </a:pPr>
            <a:endParaRPr lang="ru-RU" sz="1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обвязка, многоуровневый, стоп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CC4F95F-A33A-404B-BF74-658ACDDD3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5" r="24545"/>
          <a:stretch/>
        </p:blipFill>
        <p:spPr>
          <a:xfrm>
            <a:off x="0" y="0"/>
            <a:ext cx="3055716" cy="3429000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C750155-D591-4246-AEE2-CC895F20BA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" r="1015"/>
          <a:stretch/>
        </p:blipFill>
        <p:spPr/>
      </p:pic>
      <p:pic>
        <p:nvPicPr>
          <p:cNvPr id="19" name="Рисунок 18" descr="Изображение выглядит как внутренний,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37E6B5A-14D7-4620-8ADC-7EE125E1D9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1" r="20401"/>
          <a:stretch/>
        </p:blipFill>
        <p:spPr>
          <a:xfrm>
            <a:off x="6050186" y="0"/>
            <a:ext cx="3089956" cy="3429000"/>
          </a:xfrm>
        </p:spPr>
      </p:pic>
      <p:pic>
        <p:nvPicPr>
          <p:cNvPr id="25" name="Рисунок 24" descr="Изображение выглядит как текст, внутренний, книг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A9E2CDF-9B3D-4C1C-989A-BF2BF784D6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2" r="20412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4" y="-6906"/>
            <a:ext cx="3197225" cy="3429000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100" b="1" dirty="0">
                <a:ea typeface="Calibri"/>
                <a:cs typeface="Times New Roman"/>
              </a:rPr>
              <a:t>Как меняются мысли и действия главного героя в процессе лазания по канату? Проследите и подтвердите словами глаголами.</a:t>
            </a:r>
          </a:p>
          <a:p>
            <a:pPr lvl="0"/>
            <a:r>
              <a:rPr lang="ru-RU" sz="2100" b="1" dirty="0">
                <a:ea typeface="Calibri"/>
                <a:cs typeface="Times New Roman"/>
              </a:rPr>
              <a:t>Как меняются реакция и действия одноклассников ? Проследите и подтвердите словами глаголами.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6677" y="3430929"/>
            <a:ext cx="2888274" cy="34290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2800" dirty="0"/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Что изменилось в мальчике? Найдите слова в тексте, которые подтверждают данную мысль. И как вы их понимаете.</a:t>
            </a: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Стал ли счастливым </a:t>
            </a:r>
            <a:r>
              <a:rPr lang="ru-RU" dirty="0" err="1" smtClean="0">
                <a:solidFill>
                  <a:prstClr val="black"/>
                </a:solidFill>
                <a:ea typeface="Calibri"/>
                <a:cs typeface="Times New Roman"/>
              </a:rPr>
              <a:t>Грегуар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8" y="3429000"/>
            <a:ext cx="3141245" cy="3429000"/>
          </a:xfrm>
        </p:spPr>
        <p:txBody>
          <a:bodyPr/>
          <a:lstStyle/>
          <a:p>
            <a:r>
              <a:rPr lang="ru-RU" sz="2400" b="1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Вопросы после прочтения для обсуждения содержания текста </a:t>
            </a:r>
            <a:r>
              <a:rPr lang="ru-RU" sz="2400" b="1" spc="-100" dirty="0" smtClean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и </a:t>
            </a:r>
            <a:r>
              <a:rPr lang="ru-RU" sz="2400" b="1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привлечения</a:t>
            </a:r>
            <a:br>
              <a:rPr lang="ru-RU" sz="2400" b="1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</a:br>
            <a:r>
              <a:rPr lang="ru-RU" sz="2400" b="1" spc="-100" dirty="0" smtClean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внимани</a:t>
            </a:r>
            <a:r>
              <a:rPr lang="ru-RU" sz="2400" b="1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я</a:t>
            </a:r>
            <a:r>
              <a:rPr lang="ru-RU" sz="2400" b="1" spc="-100" dirty="0" smtClean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sz="2400" b="1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к смысловым деталям </a:t>
            </a:r>
            <a:r>
              <a:rPr lang="ru-RU" sz="2400" b="1" spc="-100" dirty="0" smtClean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повествования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Что помогло </a:t>
            </a:r>
            <a:r>
              <a:rPr lang="ru-RU" sz="2400" dirty="0" err="1">
                <a:solidFill>
                  <a:prstClr val="black"/>
                </a:solidFill>
                <a:ea typeface="Calibri"/>
                <a:cs typeface="Times New Roman"/>
              </a:rPr>
              <a:t>Грегуару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 преодолеть себя?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marL="114300" lvl="0" algn="l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Есть ли у вас свой «канат с узлами»?</a:t>
            </a: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114300" lvl="0" algn="l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Как вы понимаете фразу «канат с узлами»? 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ru-RU" sz="2800" dirty="0" smtClean="0"/>
          </a:p>
          <a:p>
            <a:endParaRPr lang="en-US" sz="2800" dirty="0" smtClean="0"/>
          </a:p>
          <a:p>
            <a:pPr marL="114300" lvl="0" algn="l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Поделитесь своей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историей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Что помогает вам преодолевать сложные жизненные ситуации?</a:t>
            </a:r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Вопросы на рефлексию и осмысление описанных событий через призму собственного опыта ребенка, его жизненных взглядов, чувств, </a:t>
            </a:r>
            <a:r>
              <a:rPr lang="ru-RU" b="1" spc="-100" dirty="0" smtClean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представлений</a:t>
            </a:r>
            <a:endParaRPr lang="en-US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spc="-100" dirty="0">
                <a:solidFill>
                  <a:srgbClr val="5A6378"/>
                </a:solidFill>
                <a:latin typeface="Cambria"/>
              </a:rPr>
              <a:t>Творческое задание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i="1" dirty="0">
                <a:solidFill>
                  <a:prstClr val="black"/>
                </a:solidFill>
                <a:ea typeface="Calibri"/>
                <a:cs typeface="Times New Roman"/>
              </a:rPr>
              <a:t>Напишите письмо поддержки </a:t>
            </a:r>
            <a:r>
              <a:rPr lang="ru-RU" sz="2400" i="1" dirty="0" err="1">
                <a:solidFill>
                  <a:prstClr val="black"/>
                </a:solidFill>
                <a:ea typeface="Calibri"/>
                <a:cs typeface="Times New Roman"/>
              </a:rPr>
              <a:t>Грегуару</a:t>
            </a:r>
            <a:r>
              <a:rPr lang="ru-RU" sz="2400" i="1" dirty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или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</a:pPr>
            <a:r>
              <a:rPr lang="ru-RU" sz="2400" i="1" dirty="0">
                <a:solidFill>
                  <a:prstClr val="black"/>
                </a:solidFill>
                <a:ea typeface="Calibri"/>
                <a:cs typeface="Times New Roman"/>
              </a:rPr>
              <a:t>Напишите от имени </a:t>
            </a:r>
            <a:r>
              <a:rPr lang="ru-RU" sz="2400" i="1" dirty="0" err="1">
                <a:solidFill>
                  <a:prstClr val="black"/>
                </a:solidFill>
                <a:ea typeface="Calibri"/>
                <a:cs typeface="Times New Roman"/>
              </a:rPr>
              <a:t>Грегуара</a:t>
            </a:r>
            <a:r>
              <a:rPr lang="ru-RU" sz="2400" i="1" dirty="0">
                <a:solidFill>
                  <a:prstClr val="black"/>
                </a:solidFill>
                <a:ea typeface="Calibri"/>
                <a:cs typeface="Times New Roman"/>
              </a:rPr>
              <a:t> рецепт преодоления сложных жизненных ситуаций.</a:t>
            </a:r>
          </a:p>
          <a:p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7F3603F-9FA7-4B35-8C6C-3372DB1DA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E8F277A-2FC4-47B1-B0E3-6A836E913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0C05D9A-760A-4411-B9F5-1FEC8EB534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1A0D2BE-34EC-46DD-BF46-3EAF5383B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66E473BA-FAB9-4F81-8950-96D4EB9686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73EEAAF-99B8-4D2B-A0D5-A6573F7254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300" y="2052839"/>
            <a:ext cx="3305175" cy="428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85" r="3285"/>
          <a:stretch>
            <a:fillRect/>
          </a:stretch>
        </p:blipFill>
        <p:spPr>
          <a:xfrm>
            <a:off x="1882880" y="672608"/>
            <a:ext cx="1029786" cy="1101552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233" r="3233"/>
          <a:stretch>
            <a:fillRect/>
          </a:stretch>
        </p:blipFill>
        <p:spPr>
          <a:xfrm>
            <a:off x="1777158" y="2292967"/>
            <a:ext cx="1029786" cy="1101552"/>
          </a:xfr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233" r="3233"/>
          <a:stretch>
            <a:fillRect/>
          </a:stretch>
        </p:blipFill>
        <p:spPr>
          <a:xfrm>
            <a:off x="1695097" y="3879722"/>
            <a:ext cx="1029786" cy="1101552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285" r="3285"/>
          <a:stretch>
            <a:fillRect/>
          </a:stretch>
        </p:blipFill>
        <p:spPr>
          <a:xfrm>
            <a:off x="1789096" y="5226392"/>
            <a:ext cx="1029786" cy="1101552"/>
          </a:xfrm>
        </p:spPr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xmlns="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89"/>
          </a:xfrm>
        </p:spPr>
        <p:txBody>
          <a:bodyPr/>
          <a:lstStyle/>
          <a:p>
            <a:pPr algn="ctr"/>
            <a:r>
              <a:rPr lang="ru-RU" sz="3200" spc="-100" dirty="0">
                <a:solidFill>
                  <a:srgbClr val="5A6378"/>
                </a:solidFill>
                <a:latin typeface="Cambria"/>
                <a:ea typeface="Calibri"/>
                <a:cs typeface="Times New Roman"/>
              </a:rPr>
              <a:t>Упражнение «Круг поддержки»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1348153"/>
            <a:ext cx="10879015" cy="5064369"/>
          </a:xfrm>
        </p:spPr>
        <p:txBody>
          <a:bodyPr>
            <a:normAutofit fontScale="92500" lnSpcReduction="20000"/>
          </a:bodyPr>
          <a:lstStyle/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2400" b="1" i="1" dirty="0">
                <a:solidFill>
                  <a:schemeClr val="tx2"/>
                </a:solidFill>
                <a:ea typeface="Calibri"/>
                <a:cs typeface="Times New Roman"/>
              </a:rPr>
              <a:t>Давайте вспомним финал фрагмента: </a:t>
            </a:r>
            <a:r>
              <a:rPr lang="ru-RU" sz="2400" b="1" i="1" dirty="0" smtClean="0">
                <a:solidFill>
                  <a:schemeClr val="tx2"/>
                </a:solidFill>
                <a:ea typeface="Calibri"/>
                <a:cs typeface="Times New Roman"/>
              </a:rPr>
              <a:t>«Я </a:t>
            </a:r>
            <a:r>
              <a:rPr lang="ru-RU" sz="2400" b="1" i="1" dirty="0">
                <a:solidFill>
                  <a:schemeClr val="tx2"/>
                </a:solidFill>
                <a:ea typeface="Calibri"/>
                <a:cs typeface="Times New Roman"/>
              </a:rPr>
              <a:t>соскользнул вниз как куль. </a:t>
            </a:r>
            <a:r>
              <a:rPr lang="ru-RU" sz="2400" b="1" i="1" dirty="0" err="1">
                <a:solidFill>
                  <a:schemeClr val="tx2"/>
                </a:solidFill>
                <a:ea typeface="Calibri"/>
                <a:cs typeface="Times New Roman"/>
              </a:rPr>
              <a:t>Момо</a:t>
            </a:r>
            <a:r>
              <a:rPr lang="ru-RU" sz="2400" b="1" i="1" dirty="0">
                <a:solidFill>
                  <a:schemeClr val="tx2"/>
                </a:solidFill>
                <a:ea typeface="Calibri"/>
                <a:cs typeface="Times New Roman"/>
              </a:rPr>
              <a:t> и Самюэль подхватили меня и стали </a:t>
            </a:r>
            <a:r>
              <a:rPr lang="ru-RU" sz="2400" b="1" i="1" dirty="0" smtClean="0">
                <a:solidFill>
                  <a:schemeClr val="tx2"/>
                </a:solidFill>
                <a:ea typeface="Calibri"/>
                <a:cs typeface="Times New Roman"/>
              </a:rPr>
              <a:t>качать». </a:t>
            </a:r>
            <a:r>
              <a:rPr lang="ru-RU" sz="2400" b="1" i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ea typeface="Calibri"/>
                <a:cs typeface="Times New Roman"/>
              </a:rPr>
              <a:t>Как </a:t>
            </a:r>
            <a:r>
              <a:rPr lang="ru-RU" sz="2400" b="1" i="1" dirty="0">
                <a:solidFill>
                  <a:schemeClr val="tx2"/>
                </a:solidFill>
                <a:ea typeface="Calibri"/>
                <a:cs typeface="Times New Roman"/>
              </a:rPr>
              <a:t>вы думаете, надеялся ли </a:t>
            </a:r>
            <a:r>
              <a:rPr lang="ru-RU" sz="2400" b="1" i="1" dirty="0" err="1">
                <a:solidFill>
                  <a:schemeClr val="tx2"/>
                </a:solidFill>
                <a:ea typeface="Calibri"/>
                <a:cs typeface="Times New Roman"/>
              </a:rPr>
              <a:t>Грегуар</a:t>
            </a:r>
            <a:r>
              <a:rPr lang="ru-RU" sz="2400" b="1" i="1" dirty="0">
                <a:solidFill>
                  <a:schemeClr val="tx2"/>
                </a:solidFill>
                <a:ea typeface="Calibri"/>
                <a:cs typeface="Times New Roman"/>
              </a:rPr>
              <a:t>, что одноклассники его поддержат?</a:t>
            </a:r>
          </a:p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Предлагаем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вам сейчас выполнить следующие  упражнение. Встанем все вместе в тесный круг. Кому-то самому отважному предлагаем занять место в центре круга. </a:t>
            </a:r>
          </a:p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Ученики образуют круг, после чего каждый из участников по очереди встаёт в центр круга с закрытыми глазами. Стоящие в кругу начинают мягко раскачивать стоящего в центре, подталкивая и ловя его. Задача стоящего в центре круга оставаться максимально расслабленным, “доверившись процессу раскачивания”. Задача стоящих в кругу – сделать процесс раскачивания как можно более плавным и комфортным для участника. Упражнение завершается, когда все ребята побывают в центре круга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Давайте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обсудим проведенное упражнение: </a:t>
            </a:r>
          </a:p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1. Страшно ли было довериться своим одноклассникам? </a:t>
            </a:r>
          </a:p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2.Что испытывали вы находясь в центре круга? В самом круге?</a:t>
            </a:r>
          </a:p>
          <a:p>
            <a:pPr lvl="0" indent="0">
              <a:lnSpc>
                <a:spcPct val="115000"/>
              </a:lnSpc>
              <a:spcBef>
                <a:spcPct val="20000"/>
              </a:spcBef>
              <a:buClr>
                <a:srgbClr val="F0AD00"/>
              </a:buClr>
              <a:buNone/>
            </a:pP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657</Words>
  <Application>Microsoft Office PowerPoint</Application>
  <PresentationFormat>Произвольный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Через чтение к развитию личности</vt:lpstr>
      <vt:lpstr>Метод литературно-художественного чтения</vt:lpstr>
      <vt:lpstr>Анна Гавальда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Творческое задание</vt:lpstr>
      <vt:lpstr>Упражнение «Круг поддержки»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</cp:lastModifiedBy>
  <cp:revision>11</cp:revision>
  <dcterms:created xsi:type="dcterms:W3CDTF">2021-12-09T11:10:51Z</dcterms:created>
  <dcterms:modified xsi:type="dcterms:W3CDTF">2023-08-26T05:06:06Z</dcterms:modified>
</cp:coreProperties>
</file>