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  <p:sldId id="261" r:id="rId4"/>
    <p:sldId id="264" r:id="rId5"/>
    <p:sldId id="267" r:id="rId6"/>
    <p:sldId id="270" r:id="rId7"/>
    <p:sldId id="269" r:id="rId8"/>
    <p:sldId id="262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79AF-5971-4981-A1B6-EFF528C4FF1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33E2-12AF-4D10-940B-E7F78BB324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79AF-5971-4981-A1B6-EFF528C4FF1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33E2-12AF-4D10-940B-E7F78BB324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79AF-5971-4981-A1B6-EFF528C4FF1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33E2-12AF-4D10-940B-E7F78BB324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79AF-5971-4981-A1B6-EFF528C4FF1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33E2-12AF-4D10-940B-E7F78BB324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79AF-5971-4981-A1B6-EFF528C4FF1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33E2-12AF-4D10-940B-E7F78BB324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79AF-5971-4981-A1B6-EFF528C4FF1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33E2-12AF-4D10-940B-E7F78BB324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79AF-5971-4981-A1B6-EFF528C4FF1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33E2-12AF-4D10-940B-E7F78BB324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79AF-5971-4981-A1B6-EFF528C4FF1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33E2-12AF-4D10-940B-E7F78BB324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79AF-5971-4981-A1B6-EFF528C4FF1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33E2-12AF-4D10-940B-E7F78BB324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79AF-5971-4981-A1B6-EFF528C4FF1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33E2-12AF-4D10-940B-E7F78BB324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79AF-5971-4981-A1B6-EFF528C4FF1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33E2-12AF-4D10-940B-E7F78BB324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879AF-5971-4981-A1B6-EFF528C4FF1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233E2-12AF-4D10-940B-E7F78BB3243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microsoft.com/office/2007/relationships/hdphoto" Target="../media/image7.wdp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jpeg"/><Relationship Id="rId8" Type="http://schemas.openxmlformats.org/officeDocument/2006/relationships/image" Target="../media/image15.jpeg"/><Relationship Id="rId7" Type="http://schemas.openxmlformats.org/officeDocument/2006/relationships/image" Target="../media/image14.jpe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8" Type="http://schemas.openxmlformats.org/officeDocument/2006/relationships/slideLayout" Target="../slideLayouts/slideLayout7.xml"/><Relationship Id="rId17" Type="http://schemas.openxmlformats.org/officeDocument/2006/relationships/image" Target="../media/image24.jpeg"/><Relationship Id="rId16" Type="http://schemas.openxmlformats.org/officeDocument/2006/relationships/image" Target="../media/image23.jpeg"/><Relationship Id="rId15" Type="http://schemas.openxmlformats.org/officeDocument/2006/relationships/image" Target="../media/image22.jpeg"/><Relationship Id="rId14" Type="http://schemas.openxmlformats.org/officeDocument/2006/relationships/image" Target="../media/image21.jpeg"/><Relationship Id="rId13" Type="http://schemas.openxmlformats.org/officeDocument/2006/relationships/image" Target="../media/image20.jpeg"/><Relationship Id="rId12" Type="http://schemas.openxmlformats.org/officeDocument/2006/relationships/image" Target="../media/image19.jpeg"/><Relationship Id="rId11" Type="http://schemas.openxmlformats.org/officeDocument/2006/relationships/image" Target="../media/image18.jpeg"/><Relationship Id="rId10" Type="http://schemas.openxmlformats.org/officeDocument/2006/relationships/image" Target="../media/image17.jpe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631" y="127730"/>
            <a:ext cx="8888738" cy="66025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02" y="-243201"/>
            <a:ext cx="10004403" cy="72853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0834" y="3645024"/>
            <a:ext cx="3810330" cy="2859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5156">
            <a:off x="7349866" y="1958372"/>
            <a:ext cx="1219306" cy="36571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5999" y="4885474"/>
            <a:ext cx="1140051" cy="11400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43306" y="571480"/>
            <a:ext cx="50006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Bookman Old Style" panose="02050604050505020204" pitchFamily="18" charset="0"/>
              </a:rPr>
              <a:t>            Речевой или  </a:t>
            </a:r>
            <a:endParaRPr lang="ru-RU" sz="3200" b="1" dirty="0" smtClean="0">
              <a:latin typeface="Bookman Old Style" panose="02050604050505020204" pitchFamily="18" charset="0"/>
            </a:endParaRPr>
          </a:p>
          <a:p>
            <a:r>
              <a:rPr lang="ru-RU" sz="3200" b="1" dirty="0" smtClean="0">
                <a:latin typeface="Bookman Old Style" panose="02050604050505020204" pitchFamily="18" charset="0"/>
              </a:rPr>
              <a:t>      театральный уголок.</a:t>
            </a:r>
            <a:endParaRPr lang="ru-RU" sz="3200" b="1" dirty="0" smtClean="0">
              <a:latin typeface="Bookman Old Style" panose="02050604050505020204" pitchFamily="18" charset="0"/>
            </a:endParaRPr>
          </a:p>
          <a:p>
            <a:r>
              <a:rPr lang="ru-RU" sz="3200" b="1" dirty="0" smtClean="0">
                <a:latin typeface="Bookman Old Style" panose="02050604050505020204" pitchFamily="18" charset="0"/>
              </a:rPr>
              <a:t>   Как  организовать   </a:t>
            </a:r>
            <a:endParaRPr lang="ru-RU" sz="3200" b="1" dirty="0" smtClean="0">
              <a:latin typeface="Bookman Old Style" panose="02050604050505020204" pitchFamily="18" charset="0"/>
            </a:endParaRPr>
          </a:p>
          <a:p>
            <a:r>
              <a:rPr lang="ru-RU" sz="3200" b="1" dirty="0" smtClean="0">
                <a:latin typeface="Bookman Old Style" panose="02050604050505020204" pitchFamily="18" charset="0"/>
              </a:rPr>
              <a:t>     театрально-речевую</a:t>
            </a:r>
            <a:endParaRPr lang="ru-RU" sz="3200" b="1" dirty="0" smtClean="0">
              <a:latin typeface="Bookman Old Style" panose="02050604050505020204" pitchFamily="18" charset="0"/>
            </a:endParaRPr>
          </a:p>
          <a:p>
            <a:r>
              <a:rPr lang="ru-RU" sz="3200" b="1" dirty="0" smtClean="0">
                <a:latin typeface="Bookman Old Style" panose="02050604050505020204" pitchFamily="18" charset="0"/>
              </a:rPr>
              <a:t>         среду.                                       </a:t>
            </a:r>
            <a:endParaRPr lang="ru-RU" sz="3200" b="1" dirty="0"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9864" y="4885474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Авторы: Сичкарь Наталья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Владимировна,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Акименко Людмила 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Геннадьевна.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142844" y="142852"/>
            <a:ext cx="8858312" cy="6572272"/>
          </a:xfrm>
          <a:prstGeom prst="frame">
            <a:avLst>
              <a:gd name="adj1" fmla="val 20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flipH="1">
            <a:off x="5143504" y="3786190"/>
            <a:ext cx="3810000" cy="2857500"/>
          </a:xfrm>
          <a:prstGeom prst="rect">
            <a:avLst/>
          </a:prstGeom>
          <a:noFill/>
        </p:spPr>
      </p:pic>
      <p:pic>
        <p:nvPicPr>
          <p:cNvPr id="6" name="Picture 2" descr="Картинки по запросу петрушка на сце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1143008" cy="1143008"/>
          </a:xfrm>
          <a:prstGeom prst="rect">
            <a:avLst/>
          </a:prstGeom>
          <a:noFill/>
        </p:spPr>
      </p:pic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79174" b="38108"/>
          <a:stretch>
            <a:fillRect/>
          </a:stretch>
        </p:blipFill>
        <p:spPr bwMode="auto">
          <a:xfrm rot="520108" flipH="1">
            <a:off x="8119185" y="4244783"/>
            <a:ext cx="519461" cy="160735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85853" y="571480"/>
            <a:ext cx="7715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Развитие речи детей</a:t>
            </a:r>
            <a:r>
              <a:rPr lang="ru-RU" sz="2000" dirty="0" smtClean="0"/>
              <a:t> – одна из основных задач образовательного процесса.</a:t>
            </a:r>
            <a:endParaRPr lang="ru-RU" sz="2000" dirty="0" smtClean="0"/>
          </a:p>
          <a:p>
            <a:r>
              <a:rPr lang="ru-RU" sz="2000" dirty="0" smtClean="0"/>
              <a:t>Для развития связной и выразительной речи детей дошкольного возраста необходимо создание условий, в которых каждый ребёнок мог бы передать свои эмоции, чувства, желания и взгляды, как в обычном разговоре, так и публично, не стесняясь слушателей.</a:t>
            </a:r>
            <a:endParaRPr lang="ru-RU" sz="20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85786" y="3929065"/>
            <a:ext cx="7143800" cy="163121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Театрализация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это в первую очередь игра, импровизация, оживление предметов и звуков.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Театрализованные игры помогают налаживать общение друг с другом. Общение в ходе игры позволяет проявить ребенку свою индивидуальность, показать свои возможности.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142844" y="142852"/>
            <a:ext cx="8858312" cy="6572272"/>
          </a:xfrm>
          <a:prstGeom prst="frame">
            <a:avLst>
              <a:gd name="adj1" fmla="val 20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Picture 2" descr="Картинки по запросу петрушка на сцене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28596" y="500042"/>
            <a:ext cx="1143008" cy="1143008"/>
          </a:xfrm>
          <a:prstGeom prst="rect">
            <a:avLst/>
          </a:prstGeom>
          <a:noFill/>
        </p:spPr>
      </p:pic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143504" y="3786190"/>
            <a:ext cx="3810000" cy="2857500"/>
          </a:xfrm>
          <a:prstGeom prst="rect">
            <a:avLst/>
          </a:prstGeom>
          <a:noFill/>
        </p:spPr>
      </p:pic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79174" b="38108"/>
          <a:stretch>
            <a:fillRect/>
          </a:stretch>
        </p:blipFill>
        <p:spPr bwMode="auto">
          <a:xfrm rot="520108" flipH="1">
            <a:off x="8418270" y="2532576"/>
            <a:ext cx="527882" cy="1633413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 rot="10800000" flipV="1">
            <a:off x="1428728" y="823170"/>
            <a:ext cx="6643734" cy="44012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речевой работы в театральной деятельности: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Развитие культуры речи: артикуляционной моторики, фонематического восприятия, речевого дыхания, правильного звукопроизношения.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Развитие общей и мелкой моторики: координации движений, мелкой моторики руки, снятие мышечного напряжения.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Развитие сценического мастерства и речевой   деятельности: развитие мимики, пантомимы, жестов, эмоционального восприятия, совершенствование грамматического строя речи, монологической и диалогической формы речи, игровых навыков и творческой самостоятельности.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142844" y="142852"/>
            <a:ext cx="8858312" cy="6572272"/>
          </a:xfrm>
          <a:prstGeom prst="frame">
            <a:avLst>
              <a:gd name="adj1" fmla="val 20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Picture 2" descr="Картинки по запросу петрушка на сцене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28596" y="500042"/>
            <a:ext cx="1143008" cy="1143008"/>
          </a:xfrm>
          <a:prstGeom prst="rect">
            <a:avLst/>
          </a:prstGeom>
          <a:noFill/>
        </p:spPr>
      </p:pic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143504" y="3786190"/>
            <a:ext cx="3810000" cy="2857500"/>
          </a:xfrm>
          <a:prstGeom prst="rect">
            <a:avLst/>
          </a:prstGeom>
          <a:noFill/>
        </p:spPr>
      </p:pic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79174" b="38108"/>
          <a:stretch>
            <a:fillRect/>
          </a:stretch>
        </p:blipFill>
        <p:spPr bwMode="auto">
          <a:xfrm rot="520108" flipH="1">
            <a:off x="8418270" y="2532576"/>
            <a:ext cx="527882" cy="1633413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500166" y="714356"/>
            <a:ext cx="6643734" cy="501675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Значение театрализованной деятельности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помогает усвоению богатства родного языка, его выразительных средств;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появляется живой интерес к самостоятельному познанию и размышлению;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совершенствует артикуляционный аппарат;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формируется диалогическая, эмоционально насыщенная речь;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улучшается усвоение содержания произведения, логика и последовательность событий;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 получают эмоциональный подъём;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способствует развитию элементов речевого общения: мимики, жестов, пантомимики, интонации, модуляции голоса;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позволяет формировать опыт социального поведения;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стимулирует активную речь.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142844" y="142852"/>
            <a:ext cx="8858312" cy="6572272"/>
          </a:xfrm>
          <a:prstGeom prst="frame">
            <a:avLst>
              <a:gd name="adj1" fmla="val 20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Picture 2" descr="Картинки по запросу петрушка на сцене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28596" y="500042"/>
            <a:ext cx="1143008" cy="1143008"/>
          </a:xfrm>
          <a:prstGeom prst="rect">
            <a:avLst/>
          </a:prstGeom>
          <a:noFill/>
        </p:spPr>
      </p:pic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143504" y="3786190"/>
            <a:ext cx="3810000" cy="2857500"/>
          </a:xfrm>
          <a:prstGeom prst="rect">
            <a:avLst/>
          </a:prstGeom>
          <a:noFill/>
        </p:spPr>
      </p:pic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79174" b="38108"/>
          <a:stretch>
            <a:fillRect/>
          </a:stretch>
        </p:blipFill>
        <p:spPr bwMode="auto">
          <a:xfrm rot="520108" flipH="1">
            <a:off x="8418270" y="2532576"/>
            <a:ext cx="527882" cy="163341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57290" y="714356"/>
            <a:ext cx="642942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Речевой уголок включает в себя  пособия для</a:t>
            </a:r>
            <a:endParaRPr lang="ru-RU" sz="2000" b="1" dirty="0" smtClean="0"/>
          </a:p>
          <a:p>
            <a:endParaRPr lang="ru-RU" sz="20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000" dirty="0" smtClean="0"/>
              <a:t>Обогащения активного словаря</a:t>
            </a:r>
            <a:endParaRPr lang="ru-RU" sz="20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000" dirty="0" smtClean="0"/>
              <a:t>Развития звуковой и интонационной культуры речи, фонематического слуха</a:t>
            </a:r>
            <a:endParaRPr lang="ru-RU" sz="20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000" dirty="0" smtClean="0"/>
              <a:t>Развития связной, грамматически правильной диалогической и монологической речи</a:t>
            </a:r>
            <a:endParaRPr lang="ru-RU" sz="20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000" dirty="0" smtClean="0"/>
              <a:t>Знакомства с книжной культурой, детской литературой, понимания на слух текстов различных жанров детской литературы</a:t>
            </a:r>
            <a:endParaRPr lang="ru-RU" sz="2000" dirty="0" smtClean="0"/>
          </a:p>
          <a:p>
            <a:pPr lvl="0"/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b="1" dirty="0" smtClean="0"/>
              <a:t>А в старшей и подготовительной группе добавляются</a:t>
            </a:r>
            <a:endParaRPr lang="ru-RU" sz="2000" b="1" dirty="0" smtClean="0"/>
          </a:p>
          <a:p>
            <a:pPr>
              <a:lnSpc>
                <a:spcPct val="150000"/>
              </a:lnSpc>
            </a:pPr>
            <a:endParaRPr lang="ru-RU" sz="2000" b="1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000" dirty="0" smtClean="0"/>
              <a:t>Формирование звуковой аналитико-синтетической активности как предпосылки обучения грамоте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142844" y="142852"/>
            <a:ext cx="8858312" cy="6572272"/>
          </a:xfrm>
          <a:prstGeom prst="frame">
            <a:avLst>
              <a:gd name="adj1" fmla="val 20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Picture 2" descr="Картинки по запросу петрушка на сцене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28596" y="500042"/>
            <a:ext cx="1143008" cy="1143008"/>
          </a:xfrm>
          <a:prstGeom prst="rect">
            <a:avLst/>
          </a:prstGeom>
          <a:noFill/>
        </p:spPr>
      </p:pic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143504" y="3786190"/>
            <a:ext cx="3810000" cy="2857500"/>
          </a:xfrm>
          <a:prstGeom prst="rect">
            <a:avLst/>
          </a:prstGeom>
          <a:noFill/>
        </p:spPr>
      </p:pic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79174" b="38108"/>
          <a:stretch>
            <a:fillRect/>
          </a:stretch>
        </p:blipFill>
        <p:spPr bwMode="auto">
          <a:xfrm rot="520108" flipH="1">
            <a:off x="8418270" y="2532576"/>
            <a:ext cx="527882" cy="163341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28728" y="357166"/>
            <a:ext cx="71438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/>
              <a:t>Театральная зона включает в себя:</a:t>
            </a:r>
            <a:endParaRPr lang="ru-RU" sz="20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000" b="1" dirty="0" smtClean="0"/>
              <a:t> </a:t>
            </a:r>
            <a:r>
              <a:rPr lang="ru-RU" sz="2000" dirty="0" smtClean="0"/>
              <a:t>Ширма</a:t>
            </a:r>
            <a:endParaRPr lang="ru-RU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Реквизит (в зависимости от возраста и сказок)</a:t>
            </a:r>
            <a:endParaRPr lang="ru-RU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Маски – шапочки</a:t>
            </a:r>
            <a:endParaRPr lang="ru-RU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Костюмы и элементы костюмов</a:t>
            </a:r>
            <a:endParaRPr lang="ru-RU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Фонотека с разнообразной музыкой</a:t>
            </a:r>
            <a:endParaRPr lang="ru-RU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Различные виды театра в соответствии с возрастом</a:t>
            </a:r>
            <a:endParaRPr lang="ru-RU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Афиши, билеты, </a:t>
            </a:r>
            <a:r>
              <a:rPr lang="ru-RU" sz="2000" dirty="0" smtClean="0"/>
              <a:t>программки</a:t>
            </a:r>
            <a:endParaRPr lang="ru-RU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Декорации.</a:t>
            </a:r>
            <a:endParaRPr lang="ru-RU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Картинки и игрушки с ярко выраженными эмоциональными состояниями (смеется – плачет) для развития эмоциональной отзывчивости детей</a:t>
            </a:r>
            <a:endParaRPr lang="ru-RU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Наборы мелких игрушек для элементарных режиссерских игр:</a:t>
            </a:r>
            <a:endParaRPr lang="ru-RU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142844" y="142852"/>
            <a:ext cx="8858312" cy="6572272"/>
          </a:xfrm>
          <a:prstGeom prst="frame">
            <a:avLst>
              <a:gd name="adj1" fmla="val 20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Picture 2" descr="Картинки по запросу петрушка на сцене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57158" y="500042"/>
            <a:ext cx="1143008" cy="1143008"/>
          </a:xfrm>
          <a:prstGeom prst="rect">
            <a:avLst/>
          </a:prstGeom>
          <a:noFill/>
        </p:spPr>
      </p:pic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259288" y="3857624"/>
            <a:ext cx="3810000" cy="2857500"/>
          </a:xfrm>
          <a:prstGeom prst="rect">
            <a:avLst/>
          </a:prstGeom>
          <a:noFill/>
        </p:spPr>
      </p:pic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79174" b="38108"/>
          <a:stretch>
            <a:fillRect/>
          </a:stretch>
        </p:blipFill>
        <p:spPr bwMode="auto">
          <a:xfrm rot="520108" flipH="1">
            <a:off x="8524588" y="2743729"/>
            <a:ext cx="504626" cy="156145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3108" y="1571612"/>
            <a:ext cx="511256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428604"/>
            <a:ext cx="692948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Оживит театрализованную деятельность, сделает ее более интересной и привлекательной наличие в театральных уголках всех групп:</a:t>
            </a:r>
            <a:endParaRPr lang="ru-RU" sz="20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Куклы-хранителя театрально-речевого уголка;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Волшебных вещей;</a:t>
            </a:r>
            <a:endParaRPr lang="ru-RU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ru-RU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Алгоритмов перевоплощения.</a:t>
            </a:r>
            <a:r>
              <a:rPr lang="ru-RU" sz="2000" b="1" dirty="0" smtClean="0"/>
              <a:t> </a:t>
            </a:r>
            <a:endParaRPr lang="ru-RU" sz="2000" b="1" dirty="0" smtClean="0"/>
          </a:p>
          <a:p>
            <a:endParaRPr lang="ru-RU" sz="2000" dirty="0" smtClean="0"/>
          </a:p>
          <a:p>
            <a:r>
              <a:rPr lang="ru-RU" sz="2000" dirty="0" smtClean="0"/>
              <a:t> </a:t>
            </a:r>
            <a:endParaRPr lang="ru-RU" sz="2000" dirty="0" smtClean="0"/>
          </a:p>
          <a:p>
            <a:r>
              <a:rPr lang="ru-RU" sz="2000" dirty="0" smtClean="0"/>
              <a:t> </a:t>
            </a:r>
            <a:endParaRPr lang="ru-RU" sz="2000" dirty="0" smtClean="0"/>
          </a:p>
          <a:p>
            <a:r>
              <a:rPr lang="ru-RU" sz="2000" dirty="0" smtClean="0"/>
              <a:t> </a:t>
            </a:r>
            <a:endParaRPr lang="ru-RU" sz="2000" dirty="0" smtClean="0"/>
          </a:p>
          <a:p>
            <a:r>
              <a:rPr lang="ru-RU" sz="2000" dirty="0" smtClean="0"/>
              <a:t> </a:t>
            </a:r>
            <a:endParaRPr lang="ru-RU" sz="2000" dirty="0" smtClean="0"/>
          </a:p>
          <a:p>
            <a:endParaRPr lang="ru-RU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ru-RU" sz="2000" b="1" dirty="0"/>
          </a:p>
        </p:txBody>
      </p:sp>
      <p:pic>
        <p:nvPicPr>
          <p:cNvPr id="10" name="Рисунок 9" descr="петрушка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66995">
            <a:off x="7000892" y="1214422"/>
            <a:ext cx="1145007" cy="1525480"/>
          </a:xfrm>
          <a:prstGeom prst="rect">
            <a:avLst/>
          </a:prstGeom>
        </p:spPr>
      </p:pic>
      <p:pic>
        <p:nvPicPr>
          <p:cNvPr id="11" name="Рисунок 10" descr="бабушк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628204">
            <a:off x="446199" y="1142984"/>
            <a:ext cx="1047788" cy="1681297"/>
          </a:xfrm>
          <a:prstGeom prst="rect">
            <a:avLst/>
          </a:prstGeom>
        </p:spPr>
      </p:pic>
      <p:pic>
        <p:nvPicPr>
          <p:cNvPr id="13" name="Рисунок 12" descr="палочк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488" y="2659756"/>
            <a:ext cx="2000232" cy="1333488"/>
          </a:xfrm>
          <a:prstGeom prst="rect">
            <a:avLst/>
          </a:prstGeom>
        </p:spPr>
      </p:pic>
      <p:pic>
        <p:nvPicPr>
          <p:cNvPr id="14" name="Рисунок 13" descr="волшебный колпачок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786" y="3000372"/>
            <a:ext cx="1036519" cy="1117800"/>
          </a:xfrm>
          <a:prstGeom prst="rect">
            <a:avLst/>
          </a:prstGeom>
        </p:spPr>
      </p:pic>
      <p:pic>
        <p:nvPicPr>
          <p:cNvPr id="15" name="Рисунок 14" descr="коробк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0694" y="2714620"/>
            <a:ext cx="1285884" cy="1285884"/>
          </a:xfrm>
          <a:prstGeom prst="rect">
            <a:avLst/>
          </a:prstGeom>
        </p:spPr>
      </p:pic>
      <p:pic>
        <p:nvPicPr>
          <p:cNvPr id="16" name="Рисунок 15" descr="девочка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58" y="4786322"/>
            <a:ext cx="745949" cy="1458082"/>
          </a:xfrm>
          <a:prstGeom prst="rect">
            <a:avLst/>
          </a:prstGeom>
        </p:spPr>
      </p:pic>
      <p:pic>
        <p:nvPicPr>
          <p:cNvPr id="17" name="Рисунок 16" descr="плюс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00100" y="5072074"/>
            <a:ext cx="824858" cy="637203"/>
          </a:xfrm>
          <a:prstGeom prst="rect">
            <a:avLst/>
          </a:prstGeom>
        </p:spPr>
      </p:pic>
      <p:pic>
        <p:nvPicPr>
          <p:cNvPr id="18" name="Рисунок 17" descr="шапочка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857356" y="5072074"/>
            <a:ext cx="1214446" cy="796226"/>
          </a:xfrm>
          <a:prstGeom prst="rect">
            <a:avLst/>
          </a:prstGeom>
        </p:spPr>
      </p:pic>
      <p:pic>
        <p:nvPicPr>
          <p:cNvPr id="19" name="Рисунок 18" descr="плюс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57488" y="5072074"/>
            <a:ext cx="836218" cy="645978"/>
          </a:xfrm>
          <a:prstGeom prst="rect">
            <a:avLst/>
          </a:prstGeom>
        </p:spPr>
      </p:pic>
      <p:pic>
        <p:nvPicPr>
          <p:cNvPr id="20" name="Рисунок 19" descr="корзинка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571868" y="5000636"/>
            <a:ext cx="857232" cy="857232"/>
          </a:xfrm>
          <a:prstGeom prst="rect">
            <a:avLst/>
          </a:prstGeom>
        </p:spPr>
      </p:pic>
      <p:pic>
        <p:nvPicPr>
          <p:cNvPr id="21" name="Рисунок 20" descr="плюс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357686" y="5214950"/>
            <a:ext cx="785818" cy="607044"/>
          </a:xfrm>
          <a:prstGeom prst="rect">
            <a:avLst/>
          </a:prstGeom>
        </p:spPr>
      </p:pic>
      <p:pic>
        <p:nvPicPr>
          <p:cNvPr id="22" name="Рисунок 21" descr="пирожки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072066" y="5165613"/>
            <a:ext cx="1000132" cy="654774"/>
          </a:xfrm>
          <a:prstGeom prst="rect">
            <a:avLst/>
          </a:prstGeom>
        </p:spPr>
      </p:pic>
      <p:pic>
        <p:nvPicPr>
          <p:cNvPr id="23" name="Рисунок 22" descr="равно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072198" y="5143512"/>
            <a:ext cx="890343" cy="555922"/>
          </a:xfrm>
          <a:prstGeom prst="rect">
            <a:avLst/>
          </a:prstGeom>
        </p:spPr>
      </p:pic>
      <p:pic>
        <p:nvPicPr>
          <p:cNvPr id="24" name="Рисунок 23" descr="красная шапочка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000892" y="4643446"/>
            <a:ext cx="1357322" cy="1760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142844" y="142852"/>
            <a:ext cx="8858312" cy="6572272"/>
          </a:xfrm>
          <a:prstGeom prst="frame">
            <a:avLst>
              <a:gd name="adj1" fmla="val 20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Picture 2" descr="Картинки по запросу петрушка на сцене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28596" y="500042"/>
            <a:ext cx="1143008" cy="1143008"/>
          </a:xfrm>
          <a:prstGeom prst="rect">
            <a:avLst/>
          </a:prstGeom>
          <a:noFill/>
        </p:spPr>
      </p:pic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143504" y="3786190"/>
            <a:ext cx="3810000" cy="2857500"/>
          </a:xfrm>
          <a:prstGeom prst="rect">
            <a:avLst/>
          </a:prstGeom>
          <a:noFill/>
        </p:spPr>
      </p:pic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79174" b="38108"/>
          <a:stretch>
            <a:fillRect/>
          </a:stretch>
        </p:blipFill>
        <p:spPr bwMode="auto">
          <a:xfrm rot="520108" flipH="1">
            <a:off x="8418270" y="2532576"/>
            <a:ext cx="527882" cy="163341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28728" y="357166"/>
            <a:ext cx="7358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>
              <a:buFont typeface="Wingdings" panose="05000000000000000000" pitchFamily="2" charset="2"/>
              <a:buChar char="§"/>
            </a:pPr>
            <a:endParaRPr lang="ru-RU" dirty="0" smtClean="0"/>
          </a:p>
          <a:p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71472" y="2428868"/>
            <a:ext cx="7929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Arial Narrow" panose="020B0606020202030204" pitchFamily="34" charset="0"/>
              </a:rPr>
              <a:t>Спасибо за внимание!</a:t>
            </a:r>
            <a:endParaRPr lang="ru-RU" sz="6000" b="1" dirty="0" smtClean="0">
              <a:latin typeface="Arial Narrow" panose="020B0606020202030204" pitchFamily="34" charset="0"/>
            </a:endParaRPr>
          </a:p>
          <a:p>
            <a:r>
              <a:rPr lang="ru-RU" sz="6000" b="1" dirty="0" smtClean="0">
                <a:latin typeface="Arial Narrow" panose="020B0606020202030204" pitchFamily="34" charset="0"/>
              </a:rPr>
              <a:t>Творческих успехов!</a:t>
            </a:r>
            <a:endParaRPr lang="ru-RU" sz="6000" b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0084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3061</Words>
  <Application>WPS Presentation</Application>
  <PresentationFormat>Экран (4:3)</PresentationFormat>
  <Paragraphs>85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Arial</vt:lpstr>
      <vt:lpstr>SimSun</vt:lpstr>
      <vt:lpstr>Wingdings</vt:lpstr>
      <vt:lpstr>Bookman Old Style</vt:lpstr>
      <vt:lpstr>Calibri</vt:lpstr>
      <vt:lpstr>Times New Roman</vt:lpstr>
      <vt:lpstr>Arial Narrow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User</cp:lastModifiedBy>
  <cp:revision>34</cp:revision>
  <dcterms:created xsi:type="dcterms:W3CDTF">2017-11-25T20:26:00Z</dcterms:created>
  <dcterms:modified xsi:type="dcterms:W3CDTF">2025-02-10T23:15:25Z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298A2CA99A6E4379A9C2D4CF436E33FB_12</vt:lpwstr>
  </property>
  <property fmtid="{D5CDD505-2E9C-101B-9397-08002B2CF9AE}" pid="3" name="KSOProductBuildVer">
    <vt:lpwstr>1049-12.2.0.19805</vt:lpwstr>
  </property>
</Properties>
</file>