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306" r:id="rId2"/>
    <p:sldId id="307" r:id="rId3"/>
    <p:sldId id="308" r:id="rId4"/>
    <p:sldId id="309" r:id="rId5"/>
    <p:sldId id="31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268" r:id="rId14"/>
    <p:sldId id="317" r:id="rId15"/>
    <p:sldId id="318" r:id="rId16"/>
    <p:sldId id="27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99"/>
    <a:srgbClr val="003366"/>
    <a:srgbClr val="679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0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11C99-782F-4F40-9190-7AB3B148AE3E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3C12F-35CC-4455-B51B-EE929A9DA6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6ADA-A896-439A-A5B6-8D829BDC1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9A9A-E9B2-409D-9657-79EB1714C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F7DD-10A9-43E2-AF23-B247C4396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9FDE-E715-48EF-BE41-38CF34A3A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A048-ECD9-4B23-B605-B2EDE75B42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C31F-3E6A-429C-B966-A0D54ADFA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ABE6-5817-45EE-97A3-F95E5D63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14C37-8BE7-44EA-89A1-61FDC790DA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03C-62CE-496B-BCAE-FBCDCC7997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AABE-8096-4F21-B1B3-DCD733DAF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009856-4AF2-4A69-A377-4A64317D5C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462EAE-BC36-43E6-AE00-BAB823CC1BB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0tsEntj6aw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9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024" y="692696"/>
            <a:ext cx="8820472" cy="1489116"/>
          </a:xfrm>
        </p:spPr>
        <p:txBody>
          <a:bodyPr>
            <a:noAutofit/>
          </a:bodyPr>
          <a:lstStyle/>
          <a:p>
            <a:r>
              <a:rPr lang="ru-RU" sz="9600" dirty="0" smtClean="0"/>
              <a:t>Страна Починки</a:t>
            </a:r>
            <a:endParaRPr lang="ru-RU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10" y="2420888"/>
            <a:ext cx="5143500" cy="3429000"/>
          </a:xfrm>
        </p:spPr>
      </p:pic>
    </p:spTree>
    <p:extLst>
      <p:ext uri="{BB962C8B-B14F-4D97-AF65-F5344CB8AC3E}">
        <p14:creationId xmlns:p14="http://schemas.microsoft.com/office/powerpoint/2010/main" val="30557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ДОМ №4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Замена вешалки</a:t>
            </a:r>
            <a:r>
              <a:rPr lang="ru-RU" sz="3600" b="1" dirty="0" smtClean="0"/>
              <a:t>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1640"/>
            <a:ext cx="8229600" cy="4389120"/>
          </a:xfrm>
        </p:spPr>
        <p:txBody>
          <a:bodyPr/>
          <a:lstStyle/>
          <a:p>
            <a:r>
              <a:rPr lang="ru-RU" dirty="0"/>
              <a:t>Вешалка служит для того, чтобы за неё было удобно вешать пальто, халат, полотенце и другие вещи. Вешалку изготавливают из ткани изделия или другого материала цвет ткани (например, из узкой тесьмы, ленты, тонкого шнура).</a:t>
            </a:r>
          </a:p>
          <a:p>
            <a:r>
              <a:rPr lang="ru-RU" dirty="0"/>
              <a:t>Пришивают вешалку косыми стежками швейными нитками в цвет ткани изделия.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13509"/>
              </p:ext>
            </p:extLst>
          </p:nvPr>
        </p:nvGraphicFramePr>
        <p:xfrm>
          <a:off x="678396" y="4365104"/>
          <a:ext cx="7787208" cy="2411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4826">
                  <a:extLst>
                    <a:ext uri="{9D8B030D-6E8A-4147-A177-3AD203B41FA5}">
                      <a16:colId xmlns:a16="http://schemas.microsoft.com/office/drawing/2014/main" val="2120111823"/>
                    </a:ext>
                  </a:extLst>
                </a:gridCol>
                <a:gridCol w="1870917">
                  <a:extLst>
                    <a:ext uri="{9D8B030D-6E8A-4147-A177-3AD203B41FA5}">
                      <a16:colId xmlns:a16="http://schemas.microsoft.com/office/drawing/2014/main" val="1745432910"/>
                    </a:ext>
                  </a:extLst>
                </a:gridCol>
                <a:gridCol w="4291465">
                  <a:extLst>
                    <a:ext uri="{9D8B030D-6E8A-4147-A177-3AD203B41FA5}">
                      <a16:colId xmlns:a16="http://schemas.microsoft.com/office/drawing/2014/main" val="335533417"/>
                    </a:ext>
                  </a:extLst>
                </a:gridCol>
              </a:tblGrid>
              <a:tr h="4349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Место ремонта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ремонта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Схема ремонта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0421601"/>
                  </a:ext>
                </a:extLst>
              </a:tr>
              <a:tr h="1976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Обрыв вешалки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Замена вешалки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1747530"/>
                  </a:ext>
                </a:extLst>
              </a:tr>
            </a:tbl>
          </a:graphicData>
        </a:graphic>
      </p:graphicFrame>
      <p:pic>
        <p:nvPicPr>
          <p:cNvPr id="7170" name="Рисунок 2" descr="https://tdsm63.ru/wp-content/uploads/veshalka-na-kurt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969" y="4950493"/>
            <a:ext cx="1961821" cy="178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3" descr="https://tdsm63.ru/wp-content/uploads/dsc_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48" y="5018379"/>
            <a:ext cx="1866897" cy="165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30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ДОМ №5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Дом отдыха» </a:t>
            </a:r>
            <a:endParaRPr lang="ru-RU" sz="3600" dirty="0"/>
          </a:p>
        </p:txBody>
      </p:sp>
      <p:pic>
        <p:nvPicPr>
          <p:cNvPr id="8194" name="Picture 2" descr="https://www.culture.ru/storage/images/fefd56566804a5153f877f8e6fcae4b8/88bb9e23b2ad896182229a02a7a03a0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065"/>
            <a:ext cx="2071191" cy="128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10.userapi.com/impg/mFtaW2OPA2PJZEQbmUVuombvY-WWVdQGm6aLFA/3O1zvdPZJMw.jpg?size=960x720&amp;quality=96&amp;sign=1a1f5071a221231335ae3703637449d8&amp;c_uniq_tag=hvV7ESGcExkXxV1EGs7t6IiKNR4iwkODo8_mDLRxvZI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5506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D0tsEntj6a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46381" y="1682806"/>
            <a:ext cx="8051237" cy="452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2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898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ДОМ №6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Пришивание пуговиц</a:t>
            </a:r>
            <a:r>
              <a:rPr lang="ru-RU" sz="3600" b="1" dirty="0" smtClean="0"/>
              <a:t>»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0291" y="1126273"/>
            <a:ext cx="8229600" cy="4389120"/>
          </a:xfrm>
        </p:spPr>
        <p:txBody>
          <a:bodyPr>
            <a:normAutofit/>
          </a:bodyPr>
          <a:lstStyle/>
          <a:p>
            <a:r>
              <a:rPr lang="ru-RU" sz="1800" dirty="0"/>
              <a:t>Пуговицы в одежде служат для застёгивания и отделки. Они бывают разных цветов и размеров. Обычно пуговицы подбирают в цвет основной ткани изделия. Если пуговицы являются отделкой, они могут быть другого цвета, отличного от цвета ткани одежды.</a:t>
            </a:r>
          </a:p>
          <a:p>
            <a:r>
              <a:rPr lang="ru-RU" sz="1800" dirty="0"/>
              <a:t>По форме пуговицы бывают круглые, овальные, квадратные, треугольные.</a:t>
            </a:r>
          </a:p>
          <a:p>
            <a:r>
              <a:rPr lang="ru-RU" sz="1800" dirty="0"/>
              <a:t>Пуговицы изготавливают из разных материалов, и поэтому они могут быть деревянные, пластмассовые, стеклянные, металлические, обтяжные из ткани, кожи.</a:t>
            </a:r>
          </a:p>
          <a:p>
            <a:r>
              <a:rPr lang="ru-RU" sz="1800" dirty="0"/>
              <a:t>По назначению пуговицы бывают плательные, пальтовые, костюмные, брючные, форменные, детские. Для разных видов одежды используют различные пуговицы.</a:t>
            </a:r>
          </a:p>
          <a:p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31095"/>
              </p:ext>
            </p:extLst>
          </p:nvPr>
        </p:nvGraphicFramePr>
        <p:xfrm>
          <a:off x="651487" y="4417679"/>
          <a:ext cx="7787208" cy="2195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4826">
                  <a:extLst>
                    <a:ext uri="{9D8B030D-6E8A-4147-A177-3AD203B41FA5}">
                      <a16:colId xmlns:a16="http://schemas.microsoft.com/office/drawing/2014/main" val="2120111823"/>
                    </a:ext>
                  </a:extLst>
                </a:gridCol>
                <a:gridCol w="1870917">
                  <a:extLst>
                    <a:ext uri="{9D8B030D-6E8A-4147-A177-3AD203B41FA5}">
                      <a16:colId xmlns:a16="http://schemas.microsoft.com/office/drawing/2014/main" val="1745432910"/>
                    </a:ext>
                  </a:extLst>
                </a:gridCol>
                <a:gridCol w="4291465">
                  <a:extLst>
                    <a:ext uri="{9D8B030D-6E8A-4147-A177-3AD203B41FA5}">
                      <a16:colId xmlns:a16="http://schemas.microsoft.com/office/drawing/2014/main" val="335533417"/>
                    </a:ext>
                  </a:extLst>
                </a:gridCol>
              </a:tblGrid>
              <a:tr h="3960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Место ремонта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ремонта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Схема ремонта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0421601"/>
                  </a:ext>
                </a:extLst>
              </a:tr>
              <a:tr h="17994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Обрыв пуговицы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Пришивание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пуговицы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1747530"/>
                  </a:ext>
                </a:extLst>
              </a:tr>
            </a:tbl>
          </a:graphicData>
        </a:graphic>
      </p:graphicFrame>
      <p:pic>
        <p:nvPicPr>
          <p:cNvPr id="9218" name="Picture 2" descr="DSC02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r="4254" b="2269"/>
          <a:stretch>
            <a:fillRect/>
          </a:stretch>
        </p:blipFill>
        <p:spPr bwMode="auto">
          <a:xfrm>
            <a:off x="4644008" y="4941168"/>
            <a:ext cx="15811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ena\Рабочий стол\урок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6"/>
            <a:ext cx="8229600" cy="1785950"/>
          </a:xfrm>
          <a:solidFill>
            <a:schemeClr val="accent2"/>
          </a:solidFill>
        </p:spPr>
        <p:txBody>
          <a:bodyPr/>
          <a:lstStyle/>
          <a:p>
            <a:pPr algn="l"/>
            <a:r>
              <a:rPr lang="uk-UA" sz="5400" b="1" dirty="0" smtClean="0">
                <a:solidFill>
                  <a:schemeClr val="bg1"/>
                </a:solidFill>
                <a:latin typeface="Comic Sans MS" pitchFamily="66" charset="0"/>
              </a:rPr>
              <a:t>  ПРАКТИЧЕСКАЯ   </a:t>
            </a:r>
            <a:br>
              <a:rPr lang="uk-UA" sz="54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5400" b="1" dirty="0" smtClean="0">
                <a:solidFill>
                  <a:schemeClr val="bg1"/>
                </a:solidFill>
                <a:latin typeface="Comic Sans MS" pitchFamily="66" charset="0"/>
              </a:rPr>
              <a:t>                </a:t>
            </a:r>
            <a:r>
              <a:rPr lang="uk-UA" sz="5400" dirty="0" smtClean="0">
                <a:solidFill>
                  <a:schemeClr val="bg1"/>
                </a:solidFill>
                <a:latin typeface="Comic Sans MS" pitchFamily="66" charset="0"/>
              </a:rPr>
              <a:t>РАБОТА</a:t>
            </a:r>
            <a:r>
              <a:rPr lang="uk-UA" sz="3600" dirty="0" smtClean="0">
                <a:solidFill>
                  <a:schemeClr val="bg1"/>
                </a:solidFill>
                <a:latin typeface="Tahoma" charset="0"/>
              </a:rPr>
              <a:t> </a:t>
            </a:r>
            <a:endParaRPr lang="uk-UA" sz="3600" dirty="0">
              <a:solidFill>
                <a:schemeClr val="bg1"/>
              </a:solidFill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ДОМ №7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Мастерская</a:t>
            </a:r>
            <a:r>
              <a:rPr lang="ru-RU" sz="3600" b="1" dirty="0" smtClean="0"/>
              <a:t>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592" y="1326311"/>
            <a:ext cx="8229600" cy="4389120"/>
          </a:xfrm>
        </p:spPr>
        <p:txBody>
          <a:bodyPr/>
          <a:lstStyle/>
          <a:p>
            <a:r>
              <a:rPr lang="ru-RU" dirty="0"/>
              <a:t>Нарисовать способы пришивания пуговиц с четырьмя отверстиями.</a:t>
            </a:r>
          </a:p>
          <a:p>
            <a:r>
              <a:rPr lang="ru-RU" dirty="0"/>
              <a:t>Показать на образце способ пришивания пуговицы.</a:t>
            </a:r>
          </a:p>
          <a:p>
            <a:r>
              <a:rPr lang="ru-RU" dirty="0"/>
              <a:t>На образце определить правильность пришивания пуговиц.</a:t>
            </a:r>
          </a:p>
          <a:p>
            <a:r>
              <a:rPr lang="ru-RU" dirty="0"/>
              <a:t>На что похожи способы пришивания пуговиц.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DSC02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r="4254" b="2269"/>
          <a:stretch>
            <a:fillRect/>
          </a:stretch>
        </p:blipFill>
        <p:spPr bwMode="auto">
          <a:xfrm>
            <a:off x="2915816" y="4447929"/>
            <a:ext cx="2805286" cy="239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9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626" y="86424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Рефлексия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013875"/>
              </p:ext>
            </p:extLst>
          </p:nvPr>
        </p:nvGraphicFramePr>
        <p:xfrm>
          <a:off x="395536" y="828591"/>
          <a:ext cx="8229600" cy="5768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53">
                  <a:extLst>
                    <a:ext uri="{9D8B030D-6E8A-4147-A177-3AD203B41FA5}">
                      <a16:colId xmlns:a16="http://schemas.microsoft.com/office/drawing/2014/main" val="259408616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872625508"/>
                    </a:ext>
                  </a:extLst>
                </a:gridCol>
                <a:gridCol w="4766047">
                  <a:extLst>
                    <a:ext uri="{9D8B030D-6E8A-4147-A177-3AD203B41FA5}">
                      <a16:colId xmlns:a16="http://schemas.microsoft.com/office/drawing/2014/main" val="1047040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Место ремонта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 ремонта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Схема ремонта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862051"/>
                  </a:ext>
                </a:extLst>
              </a:tr>
              <a:tr h="10696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Распоровшему шву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Стачной шов ручной или на швейной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машине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272657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Разрыв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ткани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Частые косые стежки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520205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Разрыв ткани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Наложение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заплаты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80616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Обрыв вешалки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Замена вешалки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8364697"/>
                  </a:ext>
                </a:extLst>
              </a:tr>
              <a:tr h="12319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Обрыв пуговицы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Пришивание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пуговицы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1158487"/>
                  </a:ext>
                </a:extLst>
              </a:tr>
            </a:tbl>
          </a:graphicData>
        </a:graphic>
      </p:graphicFrame>
      <p:pic>
        <p:nvPicPr>
          <p:cNvPr id="10242" name="Рисунок 1" descr="разр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76" y="1280870"/>
            <a:ext cx="13620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1" descr="разр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283" y="1276395"/>
            <a:ext cx="1323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10" descr="разр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13" y="1252071"/>
            <a:ext cx="1485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mg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0"/>
          <a:stretch>
            <a:fillRect/>
          </a:stretch>
        </p:blipFill>
        <p:spPr bwMode="auto">
          <a:xfrm>
            <a:off x="4033514" y="2270356"/>
            <a:ext cx="1501573" cy="94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43119e48f88a2628aa8c338111047bb3-800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48" y="2331513"/>
            <a:ext cx="1239232" cy="87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img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22" y="3381545"/>
            <a:ext cx="1165652" cy="91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origin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981" y="3364149"/>
            <a:ext cx="1168166" cy="93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2" descr="https://tdsm63.ru/wp-content/uploads/veshalka-na-kurtku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85" y="4432179"/>
            <a:ext cx="1288698" cy="91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3" descr="https://tdsm63.ru/wp-content/uploads/dsc_000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87" y="4476114"/>
            <a:ext cx="1131692" cy="82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DSC0219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r="4254" b="2269"/>
          <a:stretch>
            <a:fillRect/>
          </a:stretch>
        </p:blipFill>
        <p:spPr bwMode="auto">
          <a:xfrm>
            <a:off x="5308701" y="5444476"/>
            <a:ext cx="1181544" cy="101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85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/>
              <a:t>Спасибо  за  урок !</a:t>
            </a:r>
            <a:endParaRPr lang="ru-RU" sz="6000" b="1" dirty="0"/>
          </a:p>
        </p:txBody>
      </p:sp>
      <p:pic>
        <p:nvPicPr>
          <p:cNvPr id="1026" name="Picture 2" descr="C:\Users\1\Pictures\слоник ха-х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84076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28580"/>
            <a:ext cx="3466728" cy="1143000"/>
          </a:xfrm>
        </p:spPr>
        <p:txBody>
          <a:bodyPr>
            <a:noAutofit/>
          </a:bodyPr>
          <a:lstStyle/>
          <a:p>
            <a:r>
              <a:rPr lang="ru-RU" sz="9600" b="1" dirty="0"/>
              <a:t>МОСТ 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Назовите рабочие инструменты швейных работ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иглы и ножницы)</a:t>
            </a:r>
          </a:p>
          <a:p>
            <a:pPr lvl="0"/>
            <a:r>
              <a:rPr lang="ru-RU" dirty="0"/>
              <a:t>Назовите материалы швейных работ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различные виды бумаг, картон, ткань, нитки)</a:t>
            </a:r>
          </a:p>
          <a:p>
            <a:pPr lvl="0"/>
            <a:r>
              <a:rPr lang="ru-RU" dirty="0"/>
              <a:t>Назовите приспособления для швейных работ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булавки и наперсток)</a:t>
            </a:r>
          </a:p>
          <a:p>
            <a:pPr lvl="0"/>
            <a:r>
              <a:rPr lang="ru-RU" dirty="0"/>
              <a:t>Назовите виды ручных стежков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прямые, косые, крестообразные, петельные, петлеобразные)</a:t>
            </a:r>
          </a:p>
          <a:p>
            <a:pPr lvl="0"/>
            <a:r>
              <a:rPr lang="ru-RU" dirty="0"/>
              <a:t>Назовите отделочные ручные стежки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dirty="0">
                <a:solidFill>
                  <a:srgbClr val="FF0000"/>
                </a:solidFill>
              </a:rPr>
              <a:t>вперед иголку, назад иголку, тамбурные, стебельчатые, петельные, крестообразные)</a:t>
            </a:r>
          </a:p>
          <a:p>
            <a:endParaRPr lang="ru-RU" dirty="0"/>
          </a:p>
        </p:txBody>
      </p:sp>
      <p:pic>
        <p:nvPicPr>
          <p:cNvPr id="2050" name="Picture 2" descr="https://i.pinimg.com/originals/00/24/51/0024518ecdb171a96e464f008ea14d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890434" cy="12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6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b="1" dirty="0" smtClean="0"/>
              <a:t>ВОРОТА</a:t>
            </a:r>
            <a:endParaRPr lang="ru-RU" sz="9600" b="1" dirty="0"/>
          </a:p>
        </p:txBody>
      </p:sp>
      <p:pic>
        <p:nvPicPr>
          <p:cNvPr id="3074" name="Picture 2" descr="https://podlinnik.org/img/news/n11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97" y="1772816"/>
            <a:ext cx="644720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4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«1. Одежда имеет большое значение в жизни человека. Она согревает его, скрывает недостатки фигуры, украшает.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Представить человека без одежды невозможно, в ней он учится, работает, занимается спортом, отдыхает.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Для того чтобы вещи, которые мы носим, служили дольше, за ними нужно правильно ухаживать.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Одежда никогда не будет аккуратной, если на ней не достает пуговиц и другой фурнитуры.</a:t>
            </a:r>
          </a:p>
          <a:p>
            <a:pPr lvl="0"/>
            <a:r>
              <a:rPr lang="ru-RU" dirty="0" smtClean="0"/>
              <a:t>5. Долговечность </a:t>
            </a:r>
            <a:r>
              <a:rPr lang="ru-RU" dirty="0"/>
              <a:t>одежды во многом зависит от опрятности человека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 6. За </a:t>
            </a:r>
            <a:r>
              <a:rPr lang="ru-RU" dirty="0"/>
              <a:t>своей одеждой надо следить ежедневно. Аккуратным людям вещи служат дольше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7. Но как бы ни был он аккуратен, одежда может распороться по шву, порваться или протереться. </a:t>
            </a:r>
            <a:endParaRPr lang="ru-RU" dirty="0" smtClean="0"/>
          </a:p>
          <a:p>
            <a:pPr lvl="0"/>
            <a:r>
              <a:rPr lang="ru-RU" dirty="0" smtClean="0"/>
              <a:t>8</a:t>
            </a:r>
            <a:r>
              <a:rPr lang="ru-RU" dirty="0"/>
              <a:t>. Нужно уметь устранить эти недостатки, чтобы изделие и после ремонта было пригодно для использования. Одежда и белье, приготовленное для ремонта, должны быть выстираны и отутюжены»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5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w7.pngwing.com/pngs/779/401/png-transparent-skeleton-key-gold-key-material-metal-istock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52736"/>
            <a:ext cx="8763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0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49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599" y="1556792"/>
            <a:ext cx="8229600" cy="4389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9600" dirty="0">
                <a:solidFill>
                  <a:srgbClr val="FF0000"/>
                </a:solidFill>
              </a:rPr>
              <a:t>Ремонт одежды и белья</a:t>
            </a:r>
          </a:p>
        </p:txBody>
      </p:sp>
    </p:spTree>
    <p:extLst>
      <p:ext uri="{BB962C8B-B14F-4D97-AF65-F5344CB8AC3E}">
        <p14:creationId xmlns:p14="http://schemas.microsoft.com/office/powerpoint/2010/main" val="350201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342" y="167204"/>
            <a:ext cx="8229600" cy="135892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Дом №1</a:t>
            </a:r>
            <a:br>
              <a:rPr lang="ru-RU" sz="4000" b="1" dirty="0" smtClean="0"/>
            </a:br>
            <a:r>
              <a:rPr lang="ru-RU" sz="3600" b="1" dirty="0"/>
              <a:t>Ремонт одежды по распоровшемуся шву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97" y="1526133"/>
            <a:ext cx="8229600" cy="4389120"/>
          </a:xfrm>
        </p:spPr>
        <p:txBody>
          <a:bodyPr/>
          <a:lstStyle/>
          <a:p>
            <a:r>
              <a:rPr lang="ru-RU" dirty="0"/>
              <a:t>Одежда рвется по шву. Это случается при резких движениях, быстрой ходьбе, из-за износа ниток, которыми шили одежду.</a:t>
            </a:r>
          </a:p>
          <a:p>
            <a:r>
              <a:rPr lang="ru-RU" dirty="0"/>
              <a:t>Ремонт одежды можно выполнить стачным швом вручную или на швейной машине нитками в цвет ткани.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36827"/>
              </p:ext>
            </p:extLst>
          </p:nvPr>
        </p:nvGraphicFramePr>
        <p:xfrm>
          <a:off x="899592" y="4005064"/>
          <a:ext cx="7787208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4826">
                  <a:extLst>
                    <a:ext uri="{9D8B030D-6E8A-4147-A177-3AD203B41FA5}">
                      <a16:colId xmlns:a16="http://schemas.microsoft.com/office/drawing/2014/main" val="2120111823"/>
                    </a:ext>
                  </a:extLst>
                </a:gridCol>
                <a:gridCol w="1870917">
                  <a:extLst>
                    <a:ext uri="{9D8B030D-6E8A-4147-A177-3AD203B41FA5}">
                      <a16:colId xmlns:a16="http://schemas.microsoft.com/office/drawing/2014/main" val="1745432910"/>
                    </a:ext>
                  </a:extLst>
                </a:gridCol>
                <a:gridCol w="4291465">
                  <a:extLst>
                    <a:ext uri="{9D8B030D-6E8A-4147-A177-3AD203B41FA5}">
                      <a16:colId xmlns:a16="http://schemas.microsoft.com/office/drawing/2014/main" val="335533417"/>
                    </a:ext>
                  </a:extLst>
                </a:gridCol>
              </a:tblGrid>
              <a:tr h="493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Место ремонта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ремонта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Схема ремонта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0421601"/>
                  </a:ext>
                </a:extLst>
              </a:tr>
              <a:tr h="2242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Распоровшему шву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Стачной шов ручной или на швейной </a:t>
                      </a:r>
                      <a:endParaRPr lang="ru-RU" sz="1200" dirty="0">
                        <a:effectLst/>
                      </a:endParaRPr>
                    </a:p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машине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1747530"/>
                  </a:ext>
                </a:extLst>
              </a:tr>
            </a:tbl>
          </a:graphicData>
        </a:graphic>
      </p:graphicFrame>
      <p:pic>
        <p:nvPicPr>
          <p:cNvPr id="4102" name="Рисунок 1" descr="разр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95" y="4500042"/>
            <a:ext cx="1059181" cy="102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Рисунок 8" descr="разр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689" y="4552982"/>
            <a:ext cx="1108502" cy="94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11" descr="разр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183" y="5488190"/>
            <a:ext cx="1104318" cy="119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Рисунок 10" descr="разр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53" y="5523434"/>
            <a:ext cx="1246247" cy="11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7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9675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ДОМ №2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Ремонт в месте разрыва ткани</a:t>
            </a:r>
            <a:r>
              <a:rPr lang="ru-RU" sz="3200" b="1" dirty="0" smtClean="0"/>
              <a:t>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39381"/>
            <a:ext cx="8229600" cy="4389120"/>
          </a:xfrm>
        </p:spPr>
        <p:txBody>
          <a:bodyPr/>
          <a:lstStyle/>
          <a:p>
            <a:r>
              <a:rPr lang="ru-RU" dirty="0"/>
              <a:t>Иногда одежда и бельё рвутся от неаккуратного обращения с ними.</a:t>
            </a:r>
          </a:p>
          <a:p>
            <a:r>
              <a:rPr lang="ru-RU" dirty="0"/>
              <a:t>Ремонт одежды в этом случае выполняют частыми косыми стежками нитками в цвет ткани. Номер ниток зависит от толщины ткани.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54168"/>
              </p:ext>
            </p:extLst>
          </p:nvPr>
        </p:nvGraphicFramePr>
        <p:xfrm>
          <a:off x="678396" y="3789040"/>
          <a:ext cx="7787208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4826">
                  <a:extLst>
                    <a:ext uri="{9D8B030D-6E8A-4147-A177-3AD203B41FA5}">
                      <a16:colId xmlns:a16="http://schemas.microsoft.com/office/drawing/2014/main" val="2120111823"/>
                    </a:ext>
                  </a:extLst>
                </a:gridCol>
                <a:gridCol w="1870917">
                  <a:extLst>
                    <a:ext uri="{9D8B030D-6E8A-4147-A177-3AD203B41FA5}">
                      <a16:colId xmlns:a16="http://schemas.microsoft.com/office/drawing/2014/main" val="1745432910"/>
                    </a:ext>
                  </a:extLst>
                </a:gridCol>
                <a:gridCol w="4291465">
                  <a:extLst>
                    <a:ext uri="{9D8B030D-6E8A-4147-A177-3AD203B41FA5}">
                      <a16:colId xmlns:a16="http://schemas.microsoft.com/office/drawing/2014/main" val="335533417"/>
                    </a:ext>
                  </a:extLst>
                </a:gridCol>
              </a:tblGrid>
              <a:tr h="493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Место ремонта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ремонта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Схема ремонта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0421601"/>
                  </a:ext>
                </a:extLst>
              </a:tr>
              <a:tr h="2242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Разрыв ткани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Частые косые стежки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1747530"/>
                  </a:ext>
                </a:extLst>
              </a:tr>
            </a:tbl>
          </a:graphicData>
        </a:graphic>
      </p:graphicFrame>
      <p:pic>
        <p:nvPicPr>
          <p:cNvPr id="5126" name="Picture 6" descr="img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0"/>
          <a:stretch>
            <a:fillRect/>
          </a:stretch>
        </p:blipFill>
        <p:spPr bwMode="auto">
          <a:xfrm>
            <a:off x="4239763" y="4559273"/>
            <a:ext cx="1823955" cy="166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43119e48f88a2628aa8c338111047bb3-800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17" y="4559273"/>
            <a:ext cx="2016688" cy="166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72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ДОМ №3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Наложение заплаты</a:t>
            </a:r>
            <a:r>
              <a:rPr lang="ru-RU" sz="3600" b="1" dirty="0" smtClean="0"/>
              <a:t>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08369"/>
            <a:ext cx="8229600" cy="4389120"/>
          </a:xfrm>
        </p:spPr>
        <p:txBody>
          <a:bodyPr>
            <a:normAutofit/>
          </a:bodyPr>
          <a:lstStyle/>
          <a:p>
            <a:r>
              <a:rPr lang="ru-RU" sz="1800" dirty="0"/>
              <a:t>Иногда ткань одежды получает повреждение или изнашивается так, что ремонт необходимо выполнить наложением заплаты на место повреждения. Заплата может быть декоративной, в виде аппликации. Для такой заплаты подойдет любая плотная ткань, мягкая кожа или клеёнка.</a:t>
            </a:r>
          </a:p>
          <a:p>
            <a:r>
              <a:rPr lang="ru-RU" sz="1800" dirty="0"/>
              <a:t>По форме заплата-аппликация может быть круглая, овальная, прямоугольная, квадратная, в виде цветка, листочка, фигурки животного.</a:t>
            </a:r>
          </a:p>
          <a:p>
            <a:r>
              <a:rPr lang="ru-RU" sz="1800" dirty="0"/>
              <a:t>Материал для заплаты-аппликации подбирают контрастного цвета или в цвет изделия.</a:t>
            </a:r>
          </a:p>
          <a:p>
            <a:r>
              <a:rPr lang="ru-RU" sz="1800" dirty="0"/>
              <a:t>Готовую аппликацию прикрепляют с лицевой стороны изделия ручными стежками (косыми, петельными) или машинной строчкой.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797031"/>
              </p:ext>
            </p:extLst>
          </p:nvPr>
        </p:nvGraphicFramePr>
        <p:xfrm>
          <a:off x="678396" y="4221088"/>
          <a:ext cx="7787208" cy="2411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4826">
                  <a:extLst>
                    <a:ext uri="{9D8B030D-6E8A-4147-A177-3AD203B41FA5}">
                      <a16:colId xmlns:a16="http://schemas.microsoft.com/office/drawing/2014/main" val="2120111823"/>
                    </a:ext>
                  </a:extLst>
                </a:gridCol>
                <a:gridCol w="1870917">
                  <a:extLst>
                    <a:ext uri="{9D8B030D-6E8A-4147-A177-3AD203B41FA5}">
                      <a16:colId xmlns:a16="http://schemas.microsoft.com/office/drawing/2014/main" val="1745432910"/>
                    </a:ext>
                  </a:extLst>
                </a:gridCol>
                <a:gridCol w="4291465">
                  <a:extLst>
                    <a:ext uri="{9D8B030D-6E8A-4147-A177-3AD203B41FA5}">
                      <a16:colId xmlns:a16="http://schemas.microsoft.com/office/drawing/2014/main" val="335533417"/>
                    </a:ext>
                  </a:extLst>
                </a:gridCol>
              </a:tblGrid>
              <a:tr h="4349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Место ремонта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Вид ремонта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Схема ремонта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0421601"/>
                  </a:ext>
                </a:extLst>
              </a:tr>
              <a:tr h="1976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Разрыв ткани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Наложение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9271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заплаты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R="196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1747530"/>
                  </a:ext>
                </a:extLst>
              </a:tr>
            </a:tbl>
          </a:graphicData>
        </a:graphic>
      </p:graphicFrame>
      <p:pic>
        <p:nvPicPr>
          <p:cNvPr id="6147" name="Picture 3" descr="img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43591"/>
            <a:ext cx="1903587" cy="18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orig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51" y="4763063"/>
            <a:ext cx="2116067" cy="184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8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1392</TotalTime>
  <Words>703</Words>
  <Application>Microsoft Office PowerPoint</Application>
  <PresentationFormat>Экран (4:3)</PresentationFormat>
  <Paragraphs>120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Comic Sans MS</vt:lpstr>
      <vt:lpstr>Constantia</vt:lpstr>
      <vt:lpstr>Tahoma</vt:lpstr>
      <vt:lpstr>Times New Roman</vt:lpstr>
      <vt:lpstr>Wingdings 2</vt:lpstr>
      <vt:lpstr>Поток</vt:lpstr>
      <vt:lpstr>Страна Починки</vt:lpstr>
      <vt:lpstr>МОСТ </vt:lpstr>
      <vt:lpstr>ВОРОТА</vt:lpstr>
      <vt:lpstr>Презентация PowerPoint</vt:lpstr>
      <vt:lpstr>Презентация PowerPoint</vt:lpstr>
      <vt:lpstr>Тема урока:</vt:lpstr>
      <vt:lpstr>Дом №1 Ремонт одежды по распоровшемуся шву</vt:lpstr>
      <vt:lpstr>ДОМ №2  «Ремонт в месте разрыва ткани»</vt:lpstr>
      <vt:lpstr>ДОМ №3  «Наложение заплаты»</vt:lpstr>
      <vt:lpstr>ДОМ №4  «Замена вешалки»</vt:lpstr>
      <vt:lpstr>ДОМ №5  «Дом отдыха» </vt:lpstr>
      <vt:lpstr>ДОМ №6  «Пришивание пуговиц»</vt:lpstr>
      <vt:lpstr>  ПРАКТИЧЕСКАЯ                    РАБОТА </vt:lpstr>
      <vt:lpstr>ДОМ №7  «Мастерская»</vt:lpstr>
      <vt:lpstr>Рефлексия </vt:lpstr>
      <vt:lpstr>Спасибо  за  урок 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Монгуш Аржаана</cp:lastModifiedBy>
  <cp:revision>149</cp:revision>
  <dcterms:created xsi:type="dcterms:W3CDTF">2010-01-31T09:11:01Z</dcterms:created>
  <dcterms:modified xsi:type="dcterms:W3CDTF">2021-12-15T03:57:04Z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448428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