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6" r:id="rId3"/>
    <p:sldId id="269" r:id="rId4"/>
    <p:sldId id="268" r:id="rId5"/>
    <p:sldId id="270" r:id="rId6"/>
    <p:sldId id="257" r:id="rId7"/>
    <p:sldId id="271" r:id="rId8"/>
    <p:sldId id="267" r:id="rId9"/>
    <p:sldId id="272" r:id="rId10"/>
    <p:sldId id="258" r:id="rId11"/>
    <p:sldId id="273" r:id="rId12"/>
    <p:sldId id="274" r:id="rId13"/>
    <p:sldId id="259" r:id="rId14"/>
    <p:sldId id="275" r:id="rId15"/>
    <p:sldId id="260" r:id="rId16"/>
    <p:sldId id="276" r:id="rId17"/>
    <p:sldId id="277" r:id="rId18"/>
    <p:sldId id="261" r:id="rId19"/>
    <p:sldId id="282" r:id="rId20"/>
    <p:sldId id="278" r:id="rId21"/>
    <p:sldId id="262" r:id="rId22"/>
    <p:sldId id="279" r:id="rId23"/>
    <p:sldId id="263" r:id="rId24"/>
    <p:sldId id="280" r:id="rId25"/>
    <p:sldId id="264"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8" d="100"/>
          <a:sy n="38" d="100"/>
        </p:scale>
        <p:origin x="-75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725C68B6-61C2-468F-89AB-4B9F7531AA6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pPr/>
              <a:t>02.02.2025</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8800" dirty="0" smtClean="0">
                <a:latin typeface="Times New Roman" pitchFamily="18" charset="0"/>
                <a:cs typeface="Times New Roman" pitchFamily="18" charset="0"/>
              </a:rPr>
              <a:t>Виды бега.</a:t>
            </a:r>
            <a:endParaRPr lang="ru-RU" sz="8800"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normAutofit/>
          </a:bodyPr>
          <a:lstStyle/>
          <a:p>
            <a:r>
              <a:rPr lang="ru-RU" sz="2800" b="1" dirty="0" err="1" smtClean="0">
                <a:solidFill>
                  <a:schemeClr val="tx1"/>
                </a:solidFill>
                <a:latin typeface="Times New Roman" pitchFamily="18" charset="0"/>
                <a:cs typeface="Times New Roman" pitchFamily="18" charset="0"/>
              </a:rPr>
              <a:t>Чигирева</a:t>
            </a:r>
            <a:r>
              <a:rPr lang="ru-RU" sz="2800" b="1" dirty="0" smtClean="0">
                <a:solidFill>
                  <a:schemeClr val="tx1"/>
                </a:solidFill>
                <a:latin typeface="Times New Roman" pitchFamily="18" charset="0"/>
                <a:cs typeface="Times New Roman" pitchFamily="18" charset="0"/>
              </a:rPr>
              <a:t> Т.Г. учитель физической культуры  МОУ «СОШ 8»</a:t>
            </a:r>
          </a:p>
          <a:p>
            <a:r>
              <a:rPr lang="ru-RU" sz="2800" b="1" dirty="0" smtClean="0">
                <a:solidFill>
                  <a:schemeClr val="tx1"/>
                </a:solidFill>
                <a:latin typeface="Times New Roman" pitchFamily="18" charset="0"/>
                <a:cs typeface="Times New Roman" pitchFamily="18" charset="0"/>
              </a:rPr>
              <a:t> г. Магнитогорск</a:t>
            </a:r>
            <a:endParaRPr lang="ru-RU" sz="2800" b="1" dirty="0">
              <a:solidFill>
                <a:schemeClr val="tx1"/>
              </a:solidFill>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0034" y="500042"/>
            <a:ext cx="8286808" cy="1143008"/>
          </a:xfrm>
        </p:spPr>
        <p:txBody>
          <a:bodyPr>
            <a:normAutofit/>
          </a:bodyPr>
          <a:lstStyle/>
          <a:p>
            <a:r>
              <a:rPr lang="ru-RU" sz="6000" dirty="0" smtClean="0">
                <a:latin typeface="Times New Roman" pitchFamily="18" charset="0"/>
                <a:cs typeface="Times New Roman" pitchFamily="18" charset="0"/>
              </a:rPr>
              <a:t>С препятствиями. </a:t>
            </a:r>
            <a:endParaRPr lang="ru-RU" sz="60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71472" y="1714488"/>
            <a:ext cx="8072494" cy="4786346"/>
          </a:xfrm>
        </p:spPr>
        <p:txBody>
          <a:bodyPr>
            <a:normAutofit lnSpcReduction="10000"/>
          </a:bodyPr>
          <a:lstStyle/>
          <a:p>
            <a:r>
              <a:rPr lang="ru-RU" sz="3600" dirty="0" smtClean="0"/>
              <a:t>Бег с препятствиями или стипль-чез (англ. </a:t>
            </a:r>
            <a:r>
              <a:rPr lang="ru-RU" sz="3600" dirty="0" err="1" smtClean="0"/>
              <a:t>steeple-chase</a:t>
            </a:r>
            <a:r>
              <a:rPr lang="ru-RU" sz="3600" dirty="0" smtClean="0"/>
              <a:t> «гонка за шпилем») является одним из олимпийских видов спорта. Он включает в себя всевозможные преграды, в их числе есть и водная яма. Безусловно, тренироваться в этом виде бега можно лишь на специально оборудованных летних стадионах.</a:t>
            </a:r>
          </a:p>
          <a:p>
            <a:endParaRPr lang="ru-RU" dirty="0"/>
          </a:p>
        </p:txBody>
      </p:sp>
    </p:spTree>
  </p:cSld>
  <p:clrMapOvr>
    <a:masterClrMapping/>
  </p:clrMapOvr>
  <p:transition>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1043608" y="404664"/>
            <a:ext cx="6953250" cy="64533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p:cNvPicPr>
            <a:picLocks noGrp="1" noChangeAspect="1" noChangeArrowheads="1"/>
          </p:cNvPicPr>
          <p:nvPr>
            <p:ph idx="1"/>
          </p:nvPr>
        </p:nvPicPr>
        <p:blipFill>
          <a:blip r:embed="rId2" cstate="print"/>
          <a:srcRect/>
          <a:stretch>
            <a:fillRect/>
          </a:stretch>
        </p:blipFill>
        <p:spPr bwMode="auto">
          <a:xfrm>
            <a:off x="467544" y="404664"/>
            <a:ext cx="8208912" cy="61206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214290"/>
            <a:ext cx="8229600" cy="1271598"/>
          </a:xfrm>
        </p:spPr>
        <p:txBody>
          <a:bodyPr>
            <a:normAutofit/>
          </a:bodyPr>
          <a:lstStyle/>
          <a:p>
            <a:r>
              <a:rPr lang="ru-RU" sz="6000" dirty="0" smtClean="0">
                <a:latin typeface="Times New Roman" pitchFamily="18" charset="0"/>
                <a:cs typeface="Times New Roman" pitchFamily="18" charset="0"/>
              </a:rPr>
              <a:t>челночный</a:t>
            </a:r>
            <a:endParaRPr lang="ru-RU" sz="60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28596" y="1714488"/>
            <a:ext cx="8215370" cy="4714908"/>
          </a:xfrm>
        </p:spPr>
        <p:txBody>
          <a:bodyPr>
            <a:normAutofit/>
          </a:bodyPr>
          <a:lstStyle/>
          <a:p>
            <a:r>
              <a:rPr lang="ru-RU" sz="3600" dirty="0" smtClean="0"/>
              <a:t> В челночном беге скорость играет большую роль, тренируется, в основном, ловкость. Для челночного бега характерен быстрый старт и резкие повороты, поэтому травмы не являются редкостью. Чтобы заниматься им, необходимо иметь хорошую физическую подготовку.</a:t>
            </a:r>
          </a:p>
          <a:p>
            <a:endParaRPr lang="ru-RU" dirty="0"/>
          </a:p>
        </p:txBody>
      </p:sp>
    </p:spTree>
  </p:cSld>
  <p:clrMapOvr>
    <a:masterClrMapping/>
  </p:clrMapOvr>
  <p:transition>
    <p:pull dir="l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3"/>
          <p:cNvPicPr>
            <a:picLocks noGrp="1" noChangeAspect="1" noChangeArrowheads="1"/>
          </p:cNvPicPr>
          <p:nvPr>
            <p:ph idx="1"/>
          </p:nvPr>
        </p:nvPicPr>
        <p:blipFill>
          <a:blip r:embed="rId2" cstate="print"/>
          <a:srcRect/>
          <a:stretch>
            <a:fillRect/>
          </a:stretch>
        </p:blipFill>
        <p:spPr bwMode="auto">
          <a:xfrm>
            <a:off x="1" y="1556792"/>
            <a:ext cx="4139952" cy="470852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211960" y="620688"/>
            <a:ext cx="4932040" cy="454820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0034" y="214290"/>
            <a:ext cx="8229600" cy="1200160"/>
          </a:xfrm>
        </p:spPr>
        <p:txBody>
          <a:bodyPr/>
          <a:lstStyle/>
          <a:p>
            <a:r>
              <a:rPr lang="ru-RU" sz="6000" dirty="0" smtClean="0">
                <a:latin typeface="Times New Roman" pitchFamily="18" charset="0"/>
                <a:cs typeface="Times New Roman" pitchFamily="18" charset="0"/>
              </a:rPr>
              <a:t>Эстафета</a:t>
            </a:r>
            <a:r>
              <a:rPr lang="ru-RU" dirty="0" smtClean="0"/>
              <a:t> </a:t>
            </a:r>
            <a:endParaRPr lang="ru-RU" dirty="0"/>
          </a:p>
        </p:txBody>
      </p:sp>
      <p:sp>
        <p:nvSpPr>
          <p:cNvPr id="3" name="Подзаголовок 2"/>
          <p:cNvSpPr>
            <a:spLocks noGrp="1"/>
          </p:cNvSpPr>
          <p:nvPr>
            <p:ph type="subTitle" idx="1"/>
          </p:nvPr>
        </p:nvSpPr>
        <p:spPr>
          <a:xfrm>
            <a:off x="500034" y="1285860"/>
            <a:ext cx="8286808" cy="5214974"/>
          </a:xfrm>
        </p:spPr>
        <p:txBody>
          <a:bodyPr>
            <a:normAutofit fontScale="92500" lnSpcReduction="10000"/>
          </a:bodyPr>
          <a:lstStyle/>
          <a:p>
            <a:r>
              <a:rPr lang="ru-RU" sz="3200" dirty="0" smtClean="0"/>
              <a:t>Эстафета — командный вид бега. При этом может участвовать неограниченное количество людей. Классическая эстафета проходит на стадионе, один спортсмен должен пробежать расстояние от 100 до 400 метров. Интересно, что в смешанных эстафетах в команде могут быть как мужчины, так и женщины. В общем случае эстафетой можно назвать любое спортивное мероприятие, где участники передают другу </a:t>
            </a:r>
            <a:r>
              <a:rPr lang="ru-RU" sz="3200" dirty="0" err="1" smtClean="0"/>
              <a:t>другу</a:t>
            </a:r>
            <a:r>
              <a:rPr lang="ru-RU" sz="3200" dirty="0" smtClean="0"/>
              <a:t> эстафетную палочку или предмет, ее заменяющий. Она может проводиться как на стадионе, так и на улицах города.</a:t>
            </a:r>
          </a:p>
          <a:p>
            <a:endParaRPr lang="ru-RU" dirty="0"/>
          </a:p>
        </p:txBody>
      </p:sp>
    </p:spTree>
  </p:cSld>
  <p:clrMapOvr>
    <a:masterClrMapping/>
  </p:clrMapOvr>
  <p:transition>
    <p:split orient="ver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p:cNvPicPr>
            <a:picLocks noGrp="1" noChangeAspect="1" noChangeArrowheads="1"/>
          </p:cNvPicPr>
          <p:nvPr>
            <p:ph idx="1"/>
          </p:nvPr>
        </p:nvPicPr>
        <p:blipFill>
          <a:blip r:embed="rId2" cstate="print"/>
          <a:srcRect/>
          <a:stretch>
            <a:fillRect/>
          </a:stretch>
        </p:blipFill>
        <p:spPr bwMode="auto">
          <a:xfrm>
            <a:off x="0" y="404664"/>
            <a:ext cx="9144000" cy="64533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332656"/>
            <a:ext cx="9144000" cy="65253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1143008"/>
          </a:xfrm>
        </p:spPr>
        <p:txBody>
          <a:bodyPr>
            <a:noAutofit/>
          </a:bodyPr>
          <a:lstStyle/>
          <a:p>
            <a:r>
              <a:rPr lang="ru-RU" dirty="0" smtClean="0">
                <a:latin typeface="Times New Roman" pitchFamily="18" charset="0"/>
                <a:cs typeface="Times New Roman" pitchFamily="18" charset="0"/>
              </a:rPr>
              <a:t>На средние дистанции</a:t>
            </a:r>
            <a:endParaRPr lang="ru-RU"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85720" y="2000240"/>
            <a:ext cx="8358246" cy="4572032"/>
          </a:xfrm>
        </p:spPr>
        <p:txBody>
          <a:bodyPr>
            <a:normAutofit/>
          </a:bodyPr>
          <a:lstStyle/>
          <a:p>
            <a:r>
              <a:rPr lang="ru-RU" sz="4400" dirty="0" smtClean="0"/>
              <a:t>.</a:t>
            </a:r>
          </a:p>
          <a:p>
            <a:r>
              <a:rPr lang="ru-RU" sz="3600" dirty="0" smtClean="0"/>
              <a:t>В профессиональном спорте средней дистанцией считается расстояние от 800 метров до 2 миль. Темп остается достаточно быстрый, поэтому новички редко берутся за такие тренировки</a:t>
            </a:r>
            <a:endParaRPr lang="ru-RU" sz="3600" dirty="0"/>
          </a:p>
        </p:txBody>
      </p:sp>
    </p:spTree>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cstate="print"/>
          <a:srcRect/>
          <a:stretch>
            <a:fillRect/>
          </a:stretch>
        </p:blipFill>
        <p:spPr bwMode="auto">
          <a:xfrm>
            <a:off x="539552" y="332656"/>
            <a:ext cx="8052048" cy="57054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0" y="428604"/>
            <a:ext cx="8229600" cy="1828800"/>
          </a:xfrm>
        </p:spPr>
        <p:txBody>
          <a:bodyPr>
            <a:normAutofit fontScale="90000"/>
          </a:bodyPr>
          <a:lstStyle/>
          <a:p>
            <a:r>
              <a:rPr lang="ru-RU" sz="5300" dirty="0" smtClean="0">
                <a:effectLst/>
                <a:latin typeface="Times New Roman" pitchFamily="18" charset="0"/>
                <a:cs typeface="Times New Roman" pitchFamily="18" charset="0"/>
              </a:rPr>
              <a:t>Анаэробный и аэробный бег</a:t>
            </a:r>
            <a:r>
              <a:rPr lang="ru-RU" sz="4000" dirty="0" smtClean="0">
                <a:latin typeface="Times New Roman" pitchFamily="18" charset="0"/>
                <a:cs typeface="Times New Roman" pitchFamily="18" charset="0"/>
              </a:rPr>
              <a:t/>
            </a:r>
            <a:br>
              <a:rPr lang="ru-RU" sz="4000" dirty="0" smtClean="0">
                <a:latin typeface="Times New Roman" pitchFamily="18" charset="0"/>
                <a:cs typeface="Times New Roman" pitchFamily="18" charset="0"/>
              </a:rPr>
            </a:br>
            <a:endParaRPr lang="ru-RU" sz="40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71472" y="1857364"/>
            <a:ext cx="8001056" cy="4643470"/>
          </a:xfrm>
        </p:spPr>
        <p:txBody>
          <a:bodyPr/>
          <a:lstStyle/>
          <a:p>
            <a:r>
              <a:rPr lang="ru-RU" sz="4000" dirty="0" smtClean="0"/>
              <a:t>Анаэробный бег больше характерен для профессионального спорта. В условиях жестких нагрузок можно пробежать лишь небольшую дистанцию. Как правило, это забег на 800 метров.</a:t>
            </a:r>
          </a:p>
          <a:p>
            <a:endParaRPr lang="ru-RU" dirty="0"/>
          </a:p>
        </p:txBody>
      </p:sp>
    </p:spTree>
  </p:cSld>
  <p:clrMapOvr>
    <a:masterClrMapping/>
  </p:clrMapOvr>
  <p:transition>
    <p:wheel spokes="3"/>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3"/>
          <p:cNvPicPr>
            <a:picLocks noChangeAspect="1" noChangeArrowheads="1"/>
          </p:cNvPicPr>
          <p:nvPr/>
        </p:nvPicPr>
        <p:blipFill>
          <a:blip r:embed="rId2" cstate="print"/>
          <a:srcRect/>
          <a:stretch>
            <a:fillRect/>
          </a:stretch>
        </p:blipFill>
        <p:spPr bwMode="auto">
          <a:xfrm>
            <a:off x="539552" y="332656"/>
            <a:ext cx="8280920" cy="615562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4282" y="214290"/>
            <a:ext cx="8437348" cy="1200160"/>
          </a:xfrm>
        </p:spPr>
        <p:txBody>
          <a:bodyPr>
            <a:normAutofit/>
          </a:bodyPr>
          <a:lstStyle/>
          <a:p>
            <a:r>
              <a:rPr lang="ru-RU" sz="4400" dirty="0" smtClean="0">
                <a:latin typeface="Times New Roman" pitchFamily="18" charset="0"/>
                <a:cs typeface="Times New Roman" pitchFamily="18" charset="0"/>
              </a:rPr>
              <a:t>На длинные дистанции</a:t>
            </a:r>
            <a:endParaRPr lang="ru-RU" sz="44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57158" y="1714488"/>
            <a:ext cx="8501122" cy="4857784"/>
          </a:xfrm>
        </p:spPr>
        <p:txBody>
          <a:bodyPr>
            <a:normAutofit fontScale="92500"/>
          </a:bodyPr>
          <a:lstStyle/>
          <a:p>
            <a:r>
              <a:rPr lang="ru-RU" sz="3200" dirty="0" smtClean="0"/>
              <a:t>Такие нагрузки являются колоссальными для организма, поэтому на длинные дистанции бегают лишь профессиональные спортсмены. Расстояние начинается от 3000 км. и теоретически ограничено только человеческими возможностями. Существует огромное количество правил техники бега, которых необходимо придерживаться на протяжении всего забега. В таких забегах лидерами являются кенийские и эфиопские спортсмены.</a:t>
            </a:r>
          </a:p>
          <a:p>
            <a:endParaRPr lang="ru-RU" dirty="0"/>
          </a:p>
        </p:txBody>
      </p:sp>
    </p:spTree>
  </p:cSld>
  <p:clrMapOvr>
    <a:masterClrMapping/>
  </p:clrMapOvr>
  <p:transition>
    <p:strips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332656"/>
            <a:ext cx="8820472" cy="65253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0" y="357166"/>
            <a:ext cx="8229600" cy="1057284"/>
          </a:xfrm>
        </p:spPr>
        <p:txBody>
          <a:bodyPr>
            <a:normAutofit/>
          </a:bodyPr>
          <a:lstStyle/>
          <a:p>
            <a:r>
              <a:rPr lang="ru-RU" sz="6600" dirty="0" smtClean="0">
                <a:latin typeface="Times New Roman" pitchFamily="18" charset="0"/>
                <a:cs typeface="Times New Roman" pitchFamily="18" charset="0"/>
              </a:rPr>
              <a:t>марафон</a:t>
            </a:r>
            <a:endParaRPr lang="ru-RU" sz="66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00034" y="1428736"/>
            <a:ext cx="8286808" cy="5143536"/>
          </a:xfrm>
        </p:spPr>
        <p:txBody>
          <a:bodyPr/>
          <a:lstStyle/>
          <a:p>
            <a:r>
              <a:rPr lang="ru-RU" sz="3600" dirty="0" smtClean="0"/>
              <a:t>Марафон является самым сложным из видов бега. Это забег на дистанцию от 40 км. Пробежать марафон могут лишь хорошо подготовленные спортсмены. Среди марафонов наиболее известными являются </a:t>
            </a:r>
            <a:r>
              <a:rPr lang="ru-RU" sz="3600" dirty="0" err="1" smtClean="0"/>
              <a:t>Кошицкий</a:t>
            </a:r>
            <a:r>
              <a:rPr lang="ru-RU" sz="3600" dirty="0" smtClean="0"/>
              <a:t> (Словакия), Бостонский (США) и Берлинский (Германия).</a:t>
            </a:r>
          </a:p>
          <a:p>
            <a:endParaRPr lang="ru-RU" dirty="0"/>
          </a:p>
        </p:txBody>
      </p:sp>
    </p:spTree>
  </p:cSld>
  <p:clrMapOvr>
    <a:masterClrMapping/>
  </p:clrMapOvr>
  <p:transition>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683568" y="332656"/>
            <a:ext cx="7452320" cy="556490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0034" y="285728"/>
            <a:ext cx="8229600" cy="914408"/>
          </a:xfrm>
        </p:spPr>
        <p:txBody>
          <a:bodyPr>
            <a:normAutofit/>
          </a:bodyPr>
          <a:lstStyle/>
          <a:p>
            <a:r>
              <a:rPr lang="ru-RU" dirty="0" smtClean="0">
                <a:latin typeface="Times New Roman" pitchFamily="18" charset="0"/>
                <a:cs typeface="Times New Roman" pitchFamily="18" charset="0"/>
              </a:rPr>
              <a:t>Спасибо за внимание!</a:t>
            </a:r>
            <a:endParaRPr lang="ru-RU"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11266" name="Picture 2"/>
          <p:cNvPicPr>
            <a:picLocks noChangeAspect="1" noChangeArrowheads="1"/>
          </p:cNvPicPr>
          <p:nvPr/>
        </p:nvPicPr>
        <p:blipFill>
          <a:blip r:embed="rId2" cstate="print"/>
          <a:srcRect/>
          <a:stretch>
            <a:fillRect/>
          </a:stretch>
        </p:blipFill>
        <p:spPr bwMode="auto">
          <a:xfrm>
            <a:off x="1428728" y="1357274"/>
            <a:ext cx="6286544" cy="5500726"/>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26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404664"/>
            <a:ext cx="9144000" cy="64533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7158" y="500042"/>
            <a:ext cx="8229600" cy="1828800"/>
          </a:xfrm>
        </p:spPr>
        <p:txBody>
          <a:bodyPr>
            <a:normAutofit fontScale="90000"/>
          </a:bodyPr>
          <a:lstStyle/>
          <a:p>
            <a:r>
              <a:rPr lang="ru-RU" sz="6000" dirty="0" smtClean="0">
                <a:effectLst/>
                <a:latin typeface="Times New Roman" pitchFamily="18" charset="0"/>
                <a:cs typeface="Times New Roman" pitchFamily="18" charset="0"/>
              </a:rPr>
              <a:t>Анаэробный и аэробный бег</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endParaRPr lang="ru-RU" dirty="0"/>
          </a:p>
        </p:txBody>
      </p:sp>
      <p:sp>
        <p:nvSpPr>
          <p:cNvPr id="3" name="Подзаголовок 2"/>
          <p:cNvSpPr>
            <a:spLocks noGrp="1"/>
          </p:cNvSpPr>
          <p:nvPr>
            <p:ph type="subTitle" idx="1"/>
          </p:nvPr>
        </p:nvSpPr>
        <p:spPr>
          <a:xfrm>
            <a:off x="642910" y="1714488"/>
            <a:ext cx="7929618" cy="4786346"/>
          </a:xfrm>
        </p:spPr>
        <p:txBody>
          <a:bodyPr>
            <a:noAutofit/>
          </a:bodyPr>
          <a:lstStyle/>
          <a:p>
            <a:r>
              <a:rPr lang="ru-RU" sz="3600" dirty="0" smtClean="0"/>
              <a:t>Аэробный бег — это бег на грани максимально устойчивого состояния, когда спортсмен может полностью обеспечить кислородом работу своего организма на этом уровне нагрузок. Как только появляется кислородный долг, бег сразу переходит в формат анаэробного (то есть без участия кислорода).</a:t>
            </a:r>
            <a:endParaRPr lang="ru-RU" sz="3600" dirty="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0" y="3209925"/>
            <a:ext cx="4762500" cy="3648075"/>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572000" y="0"/>
            <a:ext cx="4572000" cy="376238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85852" y="357166"/>
            <a:ext cx="6357982" cy="1143008"/>
          </a:xfrm>
        </p:spPr>
        <p:txBody>
          <a:bodyPr>
            <a:normAutofit/>
          </a:bodyPr>
          <a:lstStyle/>
          <a:p>
            <a:r>
              <a:rPr lang="ru-RU" sz="5400" dirty="0" err="1" smtClean="0">
                <a:latin typeface="Times New Roman" pitchFamily="18" charset="0"/>
                <a:cs typeface="Times New Roman" pitchFamily="18" charset="0"/>
              </a:rPr>
              <a:t>джоггинг</a:t>
            </a:r>
            <a:endParaRPr lang="ru-RU" sz="54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785786" y="1857364"/>
            <a:ext cx="7929618" cy="4786346"/>
          </a:xfrm>
        </p:spPr>
        <p:txBody>
          <a:bodyPr>
            <a:normAutofit fontScale="92500" lnSpcReduction="20000"/>
          </a:bodyPr>
          <a:lstStyle/>
          <a:p>
            <a:r>
              <a:rPr lang="ru-RU" sz="3200" dirty="0" smtClean="0"/>
              <a:t>Он же бег трусцой или шаркающий бег.  Пожалуй самый популярный вид бега среди всех категорий бегунов. Популярность обусловлена тем, что это вид бега подходит людям совершенно разного уровня физической подготовки — начинающие бегуны могут тренироваться с помощью </a:t>
            </a:r>
            <a:r>
              <a:rPr lang="ru-RU" sz="3200" dirty="0" err="1" smtClean="0"/>
              <a:t>джоггинга</a:t>
            </a:r>
            <a:r>
              <a:rPr lang="ru-RU" sz="3200" dirty="0" smtClean="0"/>
              <a:t>, а продвинутые бегуны часто включают его в восстановительные тренировки.</a:t>
            </a:r>
          </a:p>
          <a:p>
            <a:endParaRPr lang="ru-RU" sz="3200" dirty="0" smtClean="0"/>
          </a:p>
          <a:p>
            <a:r>
              <a:rPr lang="ru-RU" sz="3200" dirty="0" smtClean="0"/>
              <a:t>Отличительной особенностью данного вида бега является скорость 7-9 км/ч</a:t>
            </a:r>
            <a:endParaRPr lang="ru-RU" sz="3200" dirty="0"/>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395536" y="1772816"/>
            <a:ext cx="3999984" cy="4708525"/>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4499992" y="692696"/>
            <a:ext cx="4024314" cy="5573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00100" y="0"/>
            <a:ext cx="6578862" cy="1271598"/>
          </a:xfrm>
        </p:spPr>
        <p:txBody>
          <a:bodyPr/>
          <a:lstStyle/>
          <a:p>
            <a:r>
              <a:rPr lang="ru-RU" sz="6000" dirty="0" smtClean="0">
                <a:latin typeface="Times New Roman" pitchFamily="18" charset="0"/>
                <a:cs typeface="Times New Roman" pitchFamily="18" charset="0"/>
              </a:rPr>
              <a:t>Быстрый</a:t>
            </a:r>
            <a:endParaRPr lang="ru-RU" sz="60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71472" y="1500174"/>
            <a:ext cx="7858180" cy="4214842"/>
          </a:xfrm>
        </p:spPr>
        <p:txBody>
          <a:bodyPr>
            <a:noAutofit/>
          </a:bodyPr>
          <a:lstStyle/>
          <a:p>
            <a:r>
              <a:rPr lang="ru-RU" sz="3600" dirty="0" smtClean="0"/>
              <a:t>Быстрый бег относится к анаэробным нагрузкам. Забеги осуществляются исключительно на короткие дистанции, которые спортсмен должен пробежать за минимальное количество времени. Не смотря на небольшую длину дистанции, организм быстро устает, поэтому этот вид используется только на соревнованиях. </a:t>
            </a:r>
            <a:endParaRPr lang="ru-RU" sz="3600" dirty="0"/>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p:cNvPicPr>
            <a:picLocks noChangeAspect="1" noChangeArrowheads="1"/>
          </p:cNvPicPr>
          <p:nvPr/>
        </p:nvPicPr>
        <p:blipFill>
          <a:blip r:embed="rId2" cstate="print"/>
          <a:srcRect/>
          <a:stretch>
            <a:fillRect/>
          </a:stretch>
        </p:blipFill>
        <p:spPr bwMode="auto">
          <a:xfrm>
            <a:off x="642910" y="571480"/>
            <a:ext cx="8184133" cy="543084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76</TotalTime>
  <Words>518</Words>
  <Application>Microsoft Office PowerPoint</Application>
  <PresentationFormat>Экран (4:3)</PresentationFormat>
  <Paragraphs>27</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Апекс</vt:lpstr>
      <vt:lpstr>Виды бега.</vt:lpstr>
      <vt:lpstr>Анаэробный и аэробный бег </vt:lpstr>
      <vt:lpstr>Слайд 3</vt:lpstr>
      <vt:lpstr>Анаэробный и аэробный бег </vt:lpstr>
      <vt:lpstr>Слайд 5</vt:lpstr>
      <vt:lpstr>джоггинг</vt:lpstr>
      <vt:lpstr>Слайд 7</vt:lpstr>
      <vt:lpstr>Быстрый</vt:lpstr>
      <vt:lpstr>Слайд 9</vt:lpstr>
      <vt:lpstr>С препятствиями. </vt:lpstr>
      <vt:lpstr>Слайд 11</vt:lpstr>
      <vt:lpstr>Слайд 12</vt:lpstr>
      <vt:lpstr>челночный</vt:lpstr>
      <vt:lpstr>Слайд 14</vt:lpstr>
      <vt:lpstr>Эстафета </vt:lpstr>
      <vt:lpstr>Слайд 16</vt:lpstr>
      <vt:lpstr>Слайд 17</vt:lpstr>
      <vt:lpstr>На средние дистанции</vt:lpstr>
      <vt:lpstr>Слайд 19</vt:lpstr>
      <vt:lpstr>Слайд 20</vt:lpstr>
      <vt:lpstr>На длинные дистанции</vt:lpstr>
      <vt:lpstr>Слайд 22</vt:lpstr>
      <vt:lpstr>марафон</vt:lpstr>
      <vt:lpstr>Слайд 24</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Виды бега.</dc:title>
  <cp:lastModifiedBy>user</cp:lastModifiedBy>
  <cp:revision>11</cp:revision>
  <dcterms:modified xsi:type="dcterms:W3CDTF">2025-02-02T16:08:18Z</dcterms:modified>
</cp:coreProperties>
</file>