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harts/chart1.xml" ContentType="application/vnd.openxmlformats-officedocument.drawingml.chart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31"/>
  <c:chart>
    <c:autoTitleDeleted val="1"/>
    <c:plotArea>
      <c:layout>
        <c:manualLayout>
          <c:layoutTarget val="inner"/>
          <c:xMode val="edge"/>
          <c:yMode val="edge"/>
          <c:x val="0.06904884873952173"/>
          <c:y val="0.11609845891560956"/>
          <c:w val="0.533403531583769"/>
          <c:h val="0.753887543084544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Координация общей и мелкой моторики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Лист1!$A$2:$A$3</c:f>
              <c:strCache>
                <c:ptCount val="2"/>
                <c:pt idx="0">
                  <c:v>2019 г</c:v>
                </c:pt>
                <c:pt idx="1">
                  <c:v>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20.0</c:v>
                </c:pt>
                <c:pt idx="1">
                  <c:v>40.0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Внимание, усидчивость, самоконтроль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Лист1!$A$2:$A$3</c:f>
              <c:strCache>
                <c:ptCount val="2"/>
                <c:pt idx="0">
                  <c:v>2019 г</c:v>
                </c:pt>
                <c:pt idx="1">
                  <c:v>2021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30.0</c:v>
                </c:pt>
                <c:pt idx="1">
                  <c:v>50.0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Познавательно-речевые процессы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Лист1!$A$2:$A$3</c:f>
              <c:strCache>
                <c:ptCount val="2"/>
                <c:pt idx="0">
                  <c:v>2019 г</c:v>
                </c:pt>
                <c:pt idx="1">
                  <c:v>2021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45.0</c:v>
                </c:pt>
                <c:pt idx="1">
                  <c:v>70.0</c:v>
                </c:pt>
              </c:numCache>
            </c:numRef>
          </c:val>
        </c:ser>
        <c:axId val="149409152"/>
        <c:axId val="153638016"/>
      </c:barChart>
      <c:catAx>
        <c:axId val="149409152"/>
        <c:scaling>
          <c:orientation val="minMax"/>
        </c:scaling>
        <c:axPos val="b"/>
        <c:majorTickMark val="none"/>
        <c:tickLblPos val="nextTo"/>
        <c:crossAx val="153638016"/>
        <c:crosses val="autoZero"/>
        <c:auto val="1"/>
        <c:lblAlgn val="ctr"/>
        <c:lblOffset val="100"/>
      </c:catAx>
      <c:valAx>
        <c:axId val="153638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940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5364043896916"/>
          <c:y val="0.315789283758922"/>
          <c:w val="0.3389617526702224"/>
          <c:h val="0.49498341692273884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bg>
      <p:bgRef idx="1002">
        <a:schemeClr val="bg2"/>
      </p:bgRef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19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4862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2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39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4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4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2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6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58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58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bg>
      <p:bgRef idx="1002">
        <a:schemeClr val="bg2"/>
      </p:bgRef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44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4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4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4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0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5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 tIns="45720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55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56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57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6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9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59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0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6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6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6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6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Рисунок с подписью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29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31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3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63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35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dirty="0" kumimoji="0" lang="en-US"/>
          </a:p>
        </p:txBody>
      </p:sp>
      <p:sp>
        <p:nvSpPr>
          <p:cNvPr id="1048636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7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79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ru-RU" smtClean="0"/>
              <a:t>Образец текста</a:t>
            </a:r>
          </a:p>
          <a:p>
            <a:pPr eaLnBrk="1" hangingPunct="1" latinLnBrk="0" lvl="1"/>
            <a:r>
              <a:rPr kumimoji="0" lang="ru-RU" smtClean="0"/>
              <a:t>Второй уровень</a:t>
            </a:r>
          </a:p>
          <a:p>
            <a:pPr eaLnBrk="1" hangingPunct="1" latinLnBrk="0" lvl="2"/>
            <a:r>
              <a:rPr kumimoji="0" lang="ru-RU" smtClean="0"/>
              <a:t>Третий уровень</a:t>
            </a:r>
          </a:p>
          <a:p>
            <a:pPr eaLnBrk="1" hangingPunct="1" latinLnBrk="0" lvl="3"/>
            <a:r>
              <a:rPr kumimoji="0" lang="ru-RU" smtClean="0"/>
              <a:t>Четвертый уровень</a:t>
            </a:r>
          </a:p>
          <a:p>
            <a:pPr eaLnBrk="1" hangingPunct="1" latinLnBrk="0" lvl="4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4858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1048581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2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grpSp>
        <p:nvGrpSpPr>
          <p:cNvPr id="1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1400" lang="ru-RU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дошкольное  образовательное учреждение детский сад №23 «Золотой ключик» </a:t>
            </a:r>
            <a:br>
              <a:rPr dirty="0" sz="1400" lang="ru-RU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dirty="0" sz="1400" lang="ru-RU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dirty="0" sz="1400" lang="ru-RU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вида с приоритетным осуществлением деятельности по художественно-эстетическому направлению  развития воспитанников</a:t>
            </a:r>
            <a:endParaRPr dirty="0" sz="1400" lang="ru-RU">
              <a:solidFill>
                <a:schemeClr val="bg1"/>
              </a:solidFill>
              <a:effectLst/>
            </a:endParaRPr>
          </a:p>
        </p:txBody>
      </p:sp>
      <p:sp>
        <p:nvSpPr>
          <p:cNvPr id="1048591" name="Прямоугольник 5"/>
          <p:cNvSpPr/>
          <p:nvPr/>
        </p:nvSpPr>
        <p:spPr>
          <a:xfrm>
            <a:off x="449782" y="1275587"/>
            <a:ext cx="8237017" cy="2580640"/>
          </a:xfrm>
          <a:prstGeom prst="rect"/>
        </p:spPr>
        <p:txBody>
          <a:bodyPr wrap="square">
            <a:spAutoFit/>
          </a:bodyPr>
          <a:p>
            <a:pPr algn="ctr"/>
            <a:r>
              <a:rPr b="1" dirty="0" sz="240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endParaRPr b="1" dirty="0" sz="2400" lang="ru-RU" smtClean="0"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b="1" dirty="0" sz="240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 «Развитие межполушарного взаимодействия у детей дошкольного возраста»</a:t>
            </a:r>
          </a:p>
          <a:p>
            <a:pPr algn="ctr"/>
            <a:r>
              <a:rPr b="1" dirty="0" sz="240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b="1" dirty="0" sz="2400" lang="ru-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r"/>
            <a:r>
              <a:rPr altLang="en-US" b="1" dirty="0" sz="2400" lang="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Иваненко</a:t>
            </a:r>
            <a:r>
              <a:rPr altLang="ru" b="1" dirty="0" sz="2400" lang="en-US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ru" b="1" dirty="0" sz="2400" lang="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Екатерина</a:t>
            </a:r>
            <a:r>
              <a:rPr altLang="ru" b="1" dirty="0" sz="2400" lang="en-US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ru" b="1" dirty="0" sz="2400" lang="ru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Александровна</a:t>
            </a:r>
            <a:r>
              <a:rPr altLang="ru" b="1" dirty="0" sz="2400" lang="en-US" smtClean="0">
                <a:solidFill>
                  <a:srgbClr val="00206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altLang="en-US" lang="zh-CN"/>
          </a:p>
        </p:txBody>
      </p:sp>
      <p:pic>
        <p:nvPicPr>
          <p:cNvPr id="2097152" name="Рисунок 7" descr="290866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85786" y="4286256"/>
            <a:ext cx="2831483" cy="207170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725440"/>
          </a:xfrm>
        </p:spPr>
        <p:txBody>
          <a:bodyPr>
            <a:noAutofit/>
          </a:bodyPr>
          <a:p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проекта</a:t>
            </a:r>
            <a:r>
              <a:rPr b="1"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Практико-ориентированный.</a:t>
            </a:r>
            <a:b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b="1" dirty="0" sz="2800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b="1"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дети, родители, педагоги  </a:t>
            </a:r>
            <a:b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 реализации:</a:t>
            </a:r>
            <a:r>
              <a:rPr b="1" dirty="0" sz="2800" i="1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долгосрочный (20</a:t>
            </a:r>
            <a:r>
              <a:rPr altLang="ru" dirty="0" sz="28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altLang="ru" dirty="0" sz="28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-202</a:t>
            </a:r>
            <a:r>
              <a:rPr altLang="ru" dirty="0" sz="28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проекта: 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старшей и подготовительной группы</a:t>
            </a:r>
            <a:b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r>
              <a:rPr b="1" dirty="0" sz="2800" i="1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Межполушарное взаимодействие- 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особый механизм объединения левого и правого полушария в единую интегрированную целостно работающую систему, формирующейся под влиянием как генетических, так средовых факторов. Чем лучше будут развиты межполушарные связи, тем выше у ребёнка будет интеллектуальное развитие, память, внимание, речь, мышление и восприятие пространственных представлений.</a:t>
            </a:r>
            <a:r>
              <a:rPr dirty="0" sz="3200" lang="ru-RU" smtClean="0"/>
              <a:t/>
            </a:r>
            <a:br>
              <a:rPr dirty="0" sz="3200" lang="ru-RU" smtClean="0"/>
            </a:br>
            <a:r>
              <a:rPr dirty="0" sz="32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dirty="0" sz="32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dirty="0" sz="3200"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Autofit/>
          </a:bodyPr>
          <a:p>
            <a:pPr algn="just"/>
            <a:r>
              <a:rPr b="1" dirty="0" sz="28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Современное  поколения детей - это дети, которые не представляют жизни без </a:t>
            </a:r>
            <a:r>
              <a:rPr dirty="0" sz="2800" lang="ru-RU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интернета. Зачастую, взрослые создают  ограниченную, с точки зрения развития, развивающую среду. Приобретая игровой материал, родители выбирают </a:t>
            </a:r>
            <a:r>
              <a:rPr dirty="0" sz="2800" lang="ru-RU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гаджеты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электронные игры, а также </a:t>
            </a:r>
            <a:r>
              <a:rPr dirty="0" sz="2800" lang="ru-RU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малофункциональные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игрушки со строго заданными функциями. Все это ведет к тому, что с каждым годом все больше  физически и  соматически ослабленных детей.  Отмечается моторная  неловкость, нарушение функций мелкой моторики рук, нарушения коммуникаций и речи, снижение устойчивости внимания. </a:t>
            </a:r>
            <a:endParaRPr dirty="0" sz="2800" lang="ru-RU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05800" cy="4857784"/>
          </a:xfrm>
        </p:spPr>
        <p:txBody>
          <a:bodyPr>
            <a:noAutofit/>
          </a:bodyPr>
          <a:p>
            <a:r>
              <a:rPr b="1" dirty="0" sz="2800" i="1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8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 эффективности  применения в образовательной деятельности  с детьми дошкольного возраста дидактических пособий, игр и упражнений для развития межполушарного взаимодействия, способствующего активизации мыслительной деятельности и познавательно - речевых процессов у детей дошкольного возраста </a:t>
            </a:r>
            <a:r>
              <a:rPr dirty="0" sz="32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dirty="0" sz="32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dirty="0" sz="3200" lang="ru-RU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Autofit/>
          </a:bodyPr>
          <a:p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1.Провести анализ литературы, теоретического материала и ознакомление с педагогическим опытом по данной теме. 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Проанализировать и актуализировать нормативно-правовое обеспечение проекта. 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Провести  отбор средств, методов и приемов, способствующих развитию у дошкольников межполушарного взаимодействия.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Создать, апробировать и включить в образовательную деятельность с детьми дошкольного возраста кейс дидактических пособий, игр  и упражнений по развитию межполушарного взаимодействия у детей дошкольного возраста.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5.Осуществить педагогическое просвещение родителей в вопросах организации условий для гармоничного развития  детей дома.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Подвести итоги и выводы наблюдений и диагностики результатов по развитию   детей. 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dirty="0" sz="2400" lang="ru-RU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548718" cy="6725440"/>
          </a:xfrm>
        </p:spPr>
        <p:txBody>
          <a:bodyPr>
            <a:noAutofit/>
          </a:bodyPr>
          <a:p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400" i="1" lang="ru-RU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1.Проанализирован и отобран теоретический материал , опыт других педагогов по данной теме 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Сформирована нормативно-правовая база в соответствии с ФГОС по данной теме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 детей наблюдается положительная динамика в: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координации общей и мелкой моторике рук и кистевого </a:t>
            </a:r>
            <a:r>
              <a:rPr dirty="0" sz="2400" lang="ru-RU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ориентировки в пространстве относительно своего тела, закрепление понятия «право»  и «лево»;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активизации интеллектуальных и  познавательно- речевых процессов;</a:t>
            </a:r>
            <a:r>
              <a:rPr dirty="0" sz="2400" lang="ru-RU" smtClean="0">
                <a:solidFill>
                  <a:srgbClr val="002060"/>
                </a:solidFill>
              </a:rPr>
              <a:t/>
            </a:r>
            <a:br>
              <a:rPr dirty="0" sz="2400" lang="ru-RU" smtClean="0">
                <a:solidFill>
                  <a:srgbClr val="002060"/>
                </a:solidFill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повышении  устойчивости внимания, усидчивости, умении быстро переключаться с одной деятельности на другую, 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работоспособности;</a:t>
            </a:r>
            <a:b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Формируются предпосылки к  учебной деятельности: самоконтроля, самооценки.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dirty="0" sz="2400" lang="ru-RU" smtClean="0">
                <a:latin typeface="Times New Roman" pitchFamily="18" charset="0"/>
                <a:cs typeface="Times New Roman" pitchFamily="18" charset="0"/>
              </a:rPr>
            </a:br>
            <a:r>
              <a:rPr dirty="0" sz="2400" lang="ru-RU" smtClean="0"/>
              <a:t/>
            </a:r>
            <a:br>
              <a:rPr dirty="0" sz="2400" lang="ru-RU" smtClean="0"/>
            </a:br>
            <a:endParaRPr dirty="0" sz="2400"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Диаграмма 1"/>
          <p:cNvGraphicFramePr>
            <a:graphicFrameLocks/>
          </p:cNvGraphicFramePr>
          <p:nvPr/>
        </p:nvGraphicFramePr>
        <p:xfrm>
          <a:off x="642910" y="1571612"/>
          <a:ext cx="8103075" cy="498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48604" name="Скругленный прямоугольник 2"/>
          <p:cNvSpPr/>
          <p:nvPr/>
        </p:nvSpPr>
        <p:spPr>
          <a:xfrm>
            <a:off x="928662" y="285728"/>
            <a:ext cx="7929618" cy="1414466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32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работы по развитию межполушарного взаимодействия у детей</a:t>
            </a:r>
            <a:endParaRPr b="1" dirty="0" sz="320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Скругленный прямоугольник 2"/>
          <p:cNvSpPr/>
          <p:nvPr/>
        </p:nvSpPr>
        <p:spPr>
          <a:xfrm>
            <a:off x="285720" y="785794"/>
            <a:ext cx="8429684" cy="5643602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400" i="1" lang="ru-RU" smtClean="0">
                <a:latin typeface="Times New Roman" pitchFamily="18" charset="0"/>
                <a:cs typeface="Times New Roman" pitchFamily="18" charset="0"/>
              </a:rPr>
              <a:t>Кейс дидактических пособий и игр</a:t>
            </a:r>
          </a:p>
          <a:p>
            <a:pPr algn="ctr"/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В «Кейс дидактических пособий для развития межполушарного взаимодействия» входят следующие дидактические разработки: 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«Раскраски с заданиями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Зеркальный </a:t>
            </a:r>
            <a:r>
              <a:rPr dirty="0" sz="2400" lang="ru-RU" err="1" smtClean="0">
                <a:latin typeface="Times New Roman" pitchFamily="18" charset="0"/>
                <a:cs typeface="Times New Roman" pitchFamily="18" charset="0"/>
              </a:rPr>
              <a:t>гердероб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»,  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Межполушарные доски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Лабиринты, балансиры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Прозрачный мольберт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b="1"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Нейродинамическая гимнастика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»,</a:t>
            </a:r>
            <a:endParaRPr dirty="0" sz="2400" lang="ru-RU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«Схемы 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dirty="0" sz="2400" lang="ru-RU" err="1" smtClean="0">
                <a:latin typeface="Times New Roman" pitchFamily="18" charset="0"/>
                <a:cs typeface="Times New Roman" pitchFamily="18" charset="0"/>
              </a:rPr>
              <a:t>нейродорожки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«Зеркальное рисование</a:t>
            </a:r>
            <a:r>
              <a:rPr dirty="0" sz="24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ru-RU" smtClean="0">
                <a:latin typeface="Times New Roman" pitchFamily="18" charset="0"/>
                <a:cs typeface="Times New Roman" pitchFamily="18" charset="0"/>
              </a:rPr>
              <a:t>Дидактические пособия и игры направлены на развитие межполушарного взаимодействия путем выполнения разных движений левой и правой рукой одновременно.</a:t>
            </a:r>
            <a:endParaRPr dirty="0" sz="2400"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Скругленный прямоугольник 1"/>
          <p:cNvSpPr/>
          <p:nvPr/>
        </p:nvSpPr>
        <p:spPr>
          <a:xfrm>
            <a:off x="285720" y="1643050"/>
            <a:ext cx="3960440" cy="792088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Психомоторный блок</a:t>
            </a:r>
          </a:p>
        </p:txBody>
      </p:sp>
      <p:sp>
        <p:nvSpPr>
          <p:cNvPr id="1048607" name="Скругленный прямоугольник 2"/>
          <p:cNvSpPr/>
          <p:nvPr/>
        </p:nvSpPr>
        <p:spPr>
          <a:xfrm>
            <a:off x="4429124" y="1643050"/>
            <a:ext cx="4248472" cy="792088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Мануальный блок</a:t>
            </a:r>
          </a:p>
          <a:p>
            <a:pPr algn="ctr"/>
            <a:r>
              <a:rPr b="1" dirty="0" sz="20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(ручной)</a:t>
            </a:r>
            <a:endParaRPr b="1" dirty="0" sz="200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8" name="Скругленный прямоугольник 3"/>
          <p:cNvSpPr/>
          <p:nvPr/>
        </p:nvSpPr>
        <p:spPr>
          <a:xfrm>
            <a:off x="642910" y="2714620"/>
            <a:ext cx="2357454" cy="571504"/>
          </a:xfrm>
          <a:prstGeom prst="roundRect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lang="ru-RU" smtClean="0"/>
              <a:t>«</a:t>
            </a:r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Зеркальный гардероб</a:t>
            </a:r>
            <a:r>
              <a:rPr dirty="0" lang="ru-RU" smtClean="0"/>
              <a:t>»</a:t>
            </a:r>
            <a:endParaRPr dirty="0" lang="ru-RU"/>
          </a:p>
        </p:txBody>
      </p:sp>
      <p:sp>
        <p:nvSpPr>
          <p:cNvPr id="1048609" name="Скругленный прямоугольник 4"/>
          <p:cNvSpPr/>
          <p:nvPr/>
        </p:nvSpPr>
        <p:spPr>
          <a:xfrm>
            <a:off x="3643306" y="2786058"/>
            <a:ext cx="2223128" cy="57150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«Прозрачный мольберт»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0" name="Скругленный прямоугольник 5"/>
          <p:cNvSpPr/>
          <p:nvPr/>
        </p:nvSpPr>
        <p:spPr>
          <a:xfrm>
            <a:off x="571472" y="3429000"/>
            <a:ext cx="2500330" cy="642942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«Лабиринты, балансиры»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Скругленный прямоугольник 6"/>
          <p:cNvSpPr/>
          <p:nvPr/>
        </p:nvSpPr>
        <p:spPr>
          <a:xfrm>
            <a:off x="6572264" y="2786058"/>
            <a:ext cx="2357454" cy="569794"/>
          </a:xfrm>
          <a:prstGeom prst="roundRect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b="1" dirty="0" lang="ru-RU" err="1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Нейротренажеры</a:t>
            </a:r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2" name="Скругленный прямоугольник 7"/>
          <p:cNvSpPr/>
          <p:nvPr/>
        </p:nvSpPr>
        <p:spPr>
          <a:xfrm>
            <a:off x="3643306" y="3571876"/>
            <a:ext cx="2214578" cy="571504"/>
          </a:xfrm>
          <a:prstGeom prst="roundRect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«Межполушарные доски»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3" name="Скругленный прямоугольник 8"/>
          <p:cNvSpPr/>
          <p:nvPr/>
        </p:nvSpPr>
        <p:spPr>
          <a:xfrm>
            <a:off x="6572264" y="3571876"/>
            <a:ext cx="2342634" cy="57150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«Зеркальное рисование»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4" name="Скругленный прямоугольник 9"/>
          <p:cNvSpPr/>
          <p:nvPr/>
        </p:nvSpPr>
        <p:spPr>
          <a:xfrm>
            <a:off x="642910" y="4357694"/>
            <a:ext cx="2500330" cy="785818"/>
          </a:xfrm>
          <a:prstGeom prst="roundRect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«Раскраски с заданиями»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5" name="Скругленный прямоугольник 10"/>
          <p:cNvSpPr/>
          <p:nvPr/>
        </p:nvSpPr>
        <p:spPr>
          <a:xfrm>
            <a:off x="3571868" y="4429132"/>
            <a:ext cx="2232248" cy="785818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«Нейродинамическая гимнастика»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6" name="Скругленный прямоугольник 11"/>
          <p:cNvSpPr/>
          <p:nvPr/>
        </p:nvSpPr>
        <p:spPr>
          <a:xfrm>
            <a:off x="6572264" y="4500570"/>
            <a:ext cx="2304256" cy="792088"/>
          </a:xfrm>
          <a:prstGeom prst="roundRect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«Схемы, </a:t>
            </a:r>
            <a:r>
              <a:rPr b="1" dirty="0" lang="ru-RU" err="1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нейродорожки</a:t>
            </a:r>
            <a:r>
              <a:rPr b="1"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b="1" dirty="0" lang="ru-RU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7" name="Скругленный прямоугольник 12"/>
          <p:cNvSpPr/>
          <p:nvPr/>
        </p:nvSpPr>
        <p:spPr>
          <a:xfrm>
            <a:off x="285720" y="428604"/>
            <a:ext cx="8429684" cy="914400"/>
          </a:xfrm>
          <a:prstGeom prst="roundRect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360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Кейс дидактических пособий </a:t>
            </a:r>
            <a:endParaRPr b="1" dirty="0" sz="3600"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Муниципальное автономное дошкольное  образовательное учреждение детский сад №23 «Золотой ключик»  общеразвивающего вида с приоритетным осуществлением деятельности по художественно-эстетическому направлению  развития воспитанников</dc:title>
  <dc:creator>Алёна</dc:creator>
  <cp:lastModifiedBy>Алёна</cp:lastModifiedBy>
  <dcterms:created xsi:type="dcterms:W3CDTF">2021-11-14T02:17:04Z</dcterms:created>
  <dcterms:modified xsi:type="dcterms:W3CDTF">2025-01-27T15:12:46Z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c6e24fc5d33845b4b2808f7bcec23a35</vt:lpwstr>
  </property>
</Properties>
</file>