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Lst>
  <p:notesMasterIdLst>
    <p:notesMasterId r:id="rId13"/>
  </p:notesMasterIdLst>
  <p:sldIdLst>
    <p:sldId id="257" r:id="rId2"/>
    <p:sldId id="258" r:id="rId3"/>
    <p:sldId id="266" r:id="rId4"/>
    <p:sldId id="265" r:id="rId5"/>
    <p:sldId id="264" r:id="rId6"/>
    <p:sldId id="267" r:id="rId7"/>
    <p:sldId id="263" r:id="rId8"/>
    <p:sldId id="268" r:id="rId9"/>
    <p:sldId id="270" r:id="rId10"/>
    <p:sldId id="269" r:id="rId11"/>
    <p:sldId id="271" r:id="rId12"/>
  </p:sldIdLst>
  <p:sldSz cx="18972213" cy="10691813"/>
  <p:notesSz cx="6858000" cy="9144000"/>
  <p:embeddedFontLst>
    <p:embeddedFont>
      <p:font typeface="Proxima Nova Rg" charset="0"/>
      <p:regular r:id="rId14"/>
      <p:italic r:id="rId15"/>
    </p:embeddedFont>
    <p:embeddedFont>
      <p:font typeface="Tahoma" pitchFamily="34" charset="0"/>
      <p:regular r:id="rId16"/>
      <p:bold r:id="rId17"/>
    </p:embeddedFont>
    <p:embeddedFont>
      <p:font typeface="Calibri" pitchFamily="34" charset="0"/>
      <p:regular r:id="rId18"/>
      <p:bold r:id="rId19"/>
      <p:italic r:id="rId20"/>
      <p:boldItalic r:id="rId21"/>
    </p:embeddedFont>
    <p:embeddedFont>
      <p:font typeface="Georgia" pitchFamily="18" charset="0"/>
      <p:regular r:id="rId22"/>
      <p:bold r:id="rId23"/>
      <p:italic r:id="rId24"/>
      <p:boldItalic r:id="rId25"/>
    </p:embeddedFont>
    <p:embeddedFont>
      <p:font typeface="Wingdings 2" pitchFamily="18" charset="2"/>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266" userDrawn="1">
          <p15:clr>
            <a:srgbClr val="A4A3A4"/>
          </p15:clr>
        </p15:guide>
        <p15:guide id="2" pos="1069"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14KWEQAwqBeKW3ZawvbmYUjr6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65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8"/>
  </p:normalViewPr>
  <p:slideViewPr>
    <p:cSldViewPr snapToGrid="0">
      <p:cViewPr>
        <p:scale>
          <a:sx n="75" d="100"/>
          <a:sy n="75" d="100"/>
        </p:scale>
        <p:origin x="-312" y="192"/>
      </p:cViewPr>
      <p:guideLst>
        <p:guide orient="horz" pos="1266"/>
        <p:guide pos="106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7350" y="685800"/>
            <a:ext cx="6083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3685080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7350" y="685800"/>
            <a:ext cx="6083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pPr marL="0" lvl="0" indent="0" algn="r" rtl="0">
                <a:lnSpc>
                  <a:spcPct val="100000"/>
                </a:lnSpc>
                <a:spcBef>
                  <a:spcPts val="0"/>
                </a:spcBef>
                <a:spcAft>
                  <a:spcPts val="0"/>
                </a:spcAft>
                <a:buSzPts val="1400"/>
                <a:buNone/>
              </a:pPr>
              <a:t>1</a:t>
            </a:fld>
            <a:endParaRPr/>
          </a:p>
        </p:txBody>
      </p:sp>
    </p:spTree>
    <p:extLst>
      <p:ext uri="{BB962C8B-B14F-4D97-AF65-F5344CB8AC3E}">
        <p14:creationId xmlns="" xmlns:p14="http://schemas.microsoft.com/office/powerpoint/2010/main" val="257752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387350" y="685800"/>
            <a:ext cx="6083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97041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10454217"/>
            <a:ext cx="18972213" cy="2375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9" name="Прямоугольник 18"/>
          <p:cNvSpPr>
            <a:spLocks noChangeArrowheads="1"/>
          </p:cNvSpPr>
          <p:nvPr/>
        </p:nvSpPr>
        <p:spPr bwMode="white">
          <a:xfrm>
            <a:off x="18656009" y="4752"/>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8" name="Прямоугольник 17"/>
          <p:cNvSpPr>
            <a:spLocks noChangeArrowheads="1"/>
          </p:cNvSpPr>
          <p:nvPr/>
        </p:nvSpPr>
        <p:spPr bwMode="white">
          <a:xfrm>
            <a:off x="0"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6" name="Прямоугольник 15"/>
          <p:cNvSpPr>
            <a:spLocks noChangeArrowheads="1"/>
          </p:cNvSpPr>
          <p:nvPr/>
        </p:nvSpPr>
        <p:spPr bwMode="white">
          <a:xfrm>
            <a:off x="0" y="0"/>
            <a:ext cx="18972213" cy="39203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2" name="Прямоугольник 11"/>
          <p:cNvSpPr>
            <a:spLocks noChangeArrowheads="1"/>
          </p:cNvSpPr>
          <p:nvPr/>
        </p:nvSpPr>
        <p:spPr bwMode="auto">
          <a:xfrm>
            <a:off x="303555" y="9964771"/>
            <a:ext cx="18327158" cy="4826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9" name="Подзаголовок 8"/>
          <p:cNvSpPr>
            <a:spLocks noGrp="1"/>
          </p:cNvSpPr>
          <p:nvPr>
            <p:ph type="subTitle" idx="1"/>
          </p:nvPr>
        </p:nvSpPr>
        <p:spPr>
          <a:xfrm>
            <a:off x="2845832" y="4395523"/>
            <a:ext cx="13280549" cy="2732352"/>
          </a:xfrm>
        </p:spPr>
        <p:txBody>
          <a:bodyPr/>
          <a:lstStyle>
            <a:lvl1pPr marL="0" indent="0" algn="ctr">
              <a:buNone/>
              <a:defRPr sz="3000" b="1" cap="all" spc="463" baseline="0">
                <a:solidFill>
                  <a:schemeClr val="tx2"/>
                </a:solidFill>
              </a:defRPr>
            </a:lvl1pPr>
            <a:lvl2pPr marL="847512" indent="0" algn="ctr">
              <a:buNone/>
            </a:lvl2pPr>
            <a:lvl3pPr marL="1695023" indent="0" algn="ctr">
              <a:buNone/>
            </a:lvl3pPr>
            <a:lvl4pPr marL="2542535" indent="0" algn="ctr">
              <a:buNone/>
            </a:lvl4pPr>
            <a:lvl5pPr marL="3390047" indent="0" algn="ctr">
              <a:buNone/>
            </a:lvl5pPr>
            <a:lvl6pPr marL="4237558" indent="0" algn="ctr">
              <a:buNone/>
            </a:lvl6pPr>
            <a:lvl7pPr marL="5085070" indent="0" algn="ctr">
              <a:buNone/>
            </a:lvl7pPr>
            <a:lvl8pPr marL="5932581" indent="0" algn="ctr">
              <a:buNone/>
            </a:lvl8pPr>
            <a:lvl9pPr marL="6780093"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322528" y="3773022"/>
            <a:ext cx="1832715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69502" tIns="84751" rIns="169502" bIns="84751" anchor="ctr" compatLnSpc="1"/>
          <a:lstStyle/>
          <a:p>
            <a:endParaRPr kumimoji="0" lang="en-US"/>
          </a:p>
        </p:txBody>
      </p:sp>
      <p:sp>
        <p:nvSpPr>
          <p:cNvPr id="10" name="Прямоугольник 9"/>
          <p:cNvSpPr>
            <a:spLocks noChangeArrowheads="1"/>
          </p:cNvSpPr>
          <p:nvPr/>
        </p:nvSpPr>
        <p:spPr bwMode="auto">
          <a:xfrm>
            <a:off x="316203" y="237596"/>
            <a:ext cx="18327158" cy="1020711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69502" tIns="84751" rIns="169502" bIns="84751" anchor="ctr" compatLnSpc="1"/>
          <a:lstStyle/>
          <a:p>
            <a:endParaRPr kumimoji="0" lang="en-US" dirty="0"/>
          </a:p>
        </p:txBody>
      </p:sp>
      <p:sp>
        <p:nvSpPr>
          <p:cNvPr id="13" name="Овал 12"/>
          <p:cNvSpPr/>
          <p:nvPr/>
        </p:nvSpPr>
        <p:spPr>
          <a:xfrm>
            <a:off x="8853700" y="3297831"/>
            <a:ext cx="1264814" cy="95038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14" name="Овал 13"/>
          <p:cNvSpPr/>
          <p:nvPr/>
        </p:nvSpPr>
        <p:spPr>
          <a:xfrm>
            <a:off x="9049746" y="3445140"/>
            <a:ext cx="872722" cy="65576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29" name="Номер слайда 28"/>
          <p:cNvSpPr>
            <a:spLocks noGrp="1"/>
          </p:cNvSpPr>
          <p:nvPr>
            <p:ph type="sldNum" sz="quarter" idx="12"/>
          </p:nvPr>
        </p:nvSpPr>
        <p:spPr>
          <a:xfrm>
            <a:off x="9011801" y="3429005"/>
            <a:ext cx="948611" cy="688038"/>
          </a:xfrm>
        </p:spPr>
        <p:txBody>
          <a:bodyPr/>
          <a:lstStyle>
            <a:lvl1pPr>
              <a:defRPr>
                <a:solidFill>
                  <a:schemeClr val="accent3">
                    <a:shade val="75000"/>
                  </a:schemeClr>
                </a:solidFill>
              </a:defRPr>
            </a:lvl1pPr>
          </a:lstStyle>
          <a:p>
            <a:fld id="{00000000-1234-1234-1234-123412341234}" type="slidenum">
              <a:rPr lang="ru-RU" smtClean="0"/>
              <a:pPr/>
              <a:t>‹#›</a:t>
            </a:fld>
            <a:endParaRPr lang="ru-RU"/>
          </a:p>
        </p:txBody>
      </p:sp>
      <p:sp>
        <p:nvSpPr>
          <p:cNvPr id="8" name="Заголовок 7"/>
          <p:cNvSpPr>
            <a:spLocks noGrp="1"/>
          </p:cNvSpPr>
          <p:nvPr>
            <p:ph type="ctrTitle"/>
          </p:nvPr>
        </p:nvSpPr>
        <p:spPr>
          <a:xfrm>
            <a:off x="1422916" y="593990"/>
            <a:ext cx="16126381" cy="2732352"/>
          </a:xfrm>
        </p:spPr>
        <p:txBody>
          <a:bodyPr anchor="b"/>
          <a:lstStyle>
            <a:lvl1pPr>
              <a:defRPr sz="78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000000-1234-1234-1234-12341234123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10454217"/>
            <a:ext cx="18972213" cy="2375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8" name="Прямоугольник 7"/>
          <p:cNvSpPr>
            <a:spLocks noChangeArrowheads="1"/>
          </p:cNvSpPr>
          <p:nvPr/>
        </p:nvSpPr>
        <p:spPr bwMode="white">
          <a:xfrm>
            <a:off x="14545363" y="0"/>
            <a:ext cx="4426850"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9" name="Прямоугольник 8"/>
          <p:cNvSpPr>
            <a:spLocks noChangeArrowheads="1"/>
          </p:cNvSpPr>
          <p:nvPr/>
        </p:nvSpPr>
        <p:spPr bwMode="white">
          <a:xfrm>
            <a:off x="0" y="0"/>
            <a:ext cx="18972213" cy="2423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0" name="Прямоугольник 9"/>
          <p:cNvSpPr>
            <a:spLocks noChangeArrowheads="1"/>
          </p:cNvSpPr>
          <p:nvPr/>
        </p:nvSpPr>
        <p:spPr bwMode="white">
          <a:xfrm>
            <a:off x="0"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1" name="Прямоугольник 10"/>
          <p:cNvSpPr>
            <a:spLocks noChangeArrowheads="1"/>
          </p:cNvSpPr>
          <p:nvPr/>
        </p:nvSpPr>
        <p:spPr bwMode="auto">
          <a:xfrm>
            <a:off x="303555" y="9964771"/>
            <a:ext cx="18327158" cy="4826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2" name="Прямоугольник 11"/>
          <p:cNvSpPr>
            <a:spLocks noChangeArrowheads="1"/>
          </p:cNvSpPr>
          <p:nvPr/>
        </p:nvSpPr>
        <p:spPr bwMode="auto">
          <a:xfrm>
            <a:off x="316203" y="242348"/>
            <a:ext cx="18327158" cy="1020711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69502" tIns="84751" rIns="169502" bIns="84751" anchor="ctr" compatLnSpc="1"/>
          <a:lstStyle/>
          <a:p>
            <a:endParaRPr kumimoji="0" lang="en-US" dirty="0"/>
          </a:p>
        </p:txBody>
      </p:sp>
      <p:sp>
        <p:nvSpPr>
          <p:cNvPr id="13" name="Прямая соединительная линия 12"/>
          <p:cNvSpPr>
            <a:spLocks noChangeShapeType="1"/>
          </p:cNvSpPr>
          <p:nvPr/>
        </p:nvSpPr>
        <p:spPr bwMode="auto">
          <a:xfrm rot="5400000">
            <a:off x="9955283" y="5110687"/>
            <a:ext cx="973667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69502" tIns="84751" rIns="169502" bIns="84751" anchor="ctr" compatLnSpc="1"/>
          <a:lstStyle/>
          <a:p>
            <a:endParaRPr kumimoji="0" lang="en-US"/>
          </a:p>
        </p:txBody>
      </p:sp>
      <p:sp>
        <p:nvSpPr>
          <p:cNvPr id="14" name="Овал 13"/>
          <p:cNvSpPr/>
          <p:nvPr/>
        </p:nvSpPr>
        <p:spPr>
          <a:xfrm>
            <a:off x="14191215" y="4561346"/>
            <a:ext cx="1264814" cy="95038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15" name="Овал 14"/>
          <p:cNvSpPr/>
          <p:nvPr/>
        </p:nvSpPr>
        <p:spPr>
          <a:xfrm>
            <a:off x="14387261" y="4708655"/>
            <a:ext cx="872722" cy="65576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6" name="Номер слайда 5"/>
          <p:cNvSpPr>
            <a:spLocks noGrp="1"/>
          </p:cNvSpPr>
          <p:nvPr>
            <p:ph type="sldNum" sz="quarter" idx="12"/>
          </p:nvPr>
        </p:nvSpPr>
        <p:spPr>
          <a:xfrm>
            <a:off x="14349317" y="4692520"/>
            <a:ext cx="948611" cy="688038"/>
          </a:xfrm>
        </p:spPr>
        <p:txBody>
          <a:bodyPr/>
          <a:lstStyle/>
          <a:p>
            <a:fld id="{00000000-1234-1234-1234-123412341234}" type="slidenum">
              <a:rPr lang="ru-RU" smtClean="0"/>
              <a:pPr/>
              <a:t>‹#›</a:t>
            </a:fld>
            <a:endParaRPr lang="ru-RU"/>
          </a:p>
        </p:txBody>
      </p:sp>
      <p:sp>
        <p:nvSpPr>
          <p:cNvPr id="3" name="Вертикальный текст 2"/>
          <p:cNvSpPr>
            <a:spLocks noGrp="1"/>
          </p:cNvSpPr>
          <p:nvPr>
            <p:ph type="body" orient="vert" idx="1"/>
          </p:nvPr>
        </p:nvSpPr>
        <p:spPr>
          <a:xfrm>
            <a:off x="632407" y="475192"/>
            <a:ext cx="13596753" cy="907567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15335872" y="475194"/>
            <a:ext cx="3003934" cy="9122690"/>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Пользовательский мак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1245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раздела"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92163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63952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368409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31463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444552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412454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9049745" y="1600143"/>
            <a:ext cx="948611" cy="688038"/>
          </a:xfrm>
        </p:spPr>
        <p:txBody>
          <a:bodyPr/>
          <a:lstStyle/>
          <a:p>
            <a:fld id="{00000000-1234-1234-1234-123412341234}" type="slidenum">
              <a:rPr lang="ru-RU" smtClean="0"/>
              <a:pPr/>
              <a:t>‹#›</a:t>
            </a:fld>
            <a:endParaRPr lang="ru-RU"/>
          </a:p>
        </p:txBody>
      </p:sp>
      <p:sp>
        <p:nvSpPr>
          <p:cNvPr id="8" name="Содержимое 7"/>
          <p:cNvSpPr>
            <a:spLocks noGrp="1"/>
          </p:cNvSpPr>
          <p:nvPr>
            <p:ph sz="quarter" idx="1"/>
          </p:nvPr>
        </p:nvSpPr>
        <p:spPr>
          <a:xfrm>
            <a:off x="626083" y="2380711"/>
            <a:ext cx="17644158" cy="7127875"/>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2857050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181901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5" name="Прямоугольник 14"/>
          <p:cNvSpPr>
            <a:spLocks noChangeArrowheads="1"/>
          </p:cNvSpPr>
          <p:nvPr/>
        </p:nvSpPr>
        <p:spPr bwMode="white">
          <a:xfrm>
            <a:off x="0" y="10454217"/>
            <a:ext cx="18972213" cy="2375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6" name="Прямоугольник 15"/>
          <p:cNvSpPr>
            <a:spLocks noChangeArrowheads="1"/>
          </p:cNvSpPr>
          <p:nvPr/>
        </p:nvSpPr>
        <p:spPr bwMode="white">
          <a:xfrm>
            <a:off x="0" y="0"/>
            <a:ext cx="18972213" cy="2375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8" name="Прямоугольник 17"/>
          <p:cNvSpPr>
            <a:spLocks noChangeArrowheads="1"/>
          </p:cNvSpPr>
          <p:nvPr/>
        </p:nvSpPr>
        <p:spPr bwMode="white">
          <a:xfrm>
            <a:off x="18656009" y="29699"/>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9" name="Прямоугольник 18"/>
          <p:cNvSpPr>
            <a:spLocks noChangeArrowheads="1"/>
          </p:cNvSpPr>
          <p:nvPr/>
        </p:nvSpPr>
        <p:spPr bwMode="white">
          <a:xfrm>
            <a:off x="316203" y="3563938"/>
            <a:ext cx="18327158" cy="47519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2" name="Прямоугольник 11"/>
          <p:cNvSpPr>
            <a:spLocks noChangeArrowheads="1"/>
          </p:cNvSpPr>
          <p:nvPr/>
        </p:nvSpPr>
        <p:spPr bwMode="auto">
          <a:xfrm>
            <a:off x="322528" y="221931"/>
            <a:ext cx="18327158" cy="333584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3" name="Текст 2"/>
          <p:cNvSpPr>
            <a:spLocks noGrp="1"/>
          </p:cNvSpPr>
          <p:nvPr>
            <p:ph type="body" idx="1"/>
          </p:nvPr>
        </p:nvSpPr>
        <p:spPr>
          <a:xfrm>
            <a:off x="2839247" y="4276726"/>
            <a:ext cx="13445236" cy="2608604"/>
          </a:xfrm>
        </p:spPr>
        <p:txBody>
          <a:bodyPr anchor="t"/>
          <a:lstStyle>
            <a:lvl1pPr marL="0" indent="0" algn="ctr">
              <a:buNone/>
              <a:defRPr sz="3000" b="1" cap="all" spc="463" baseline="0">
                <a:solidFill>
                  <a:schemeClr val="tx2"/>
                </a:solidFill>
              </a:defRPr>
            </a:lvl1pPr>
            <a:lvl2pPr>
              <a:buNone/>
              <a:defRPr sz="3300">
                <a:solidFill>
                  <a:schemeClr val="tx1">
                    <a:tint val="75000"/>
                  </a:schemeClr>
                </a:solidFill>
              </a:defRPr>
            </a:lvl2pPr>
            <a:lvl3pPr>
              <a:buNone/>
              <a:defRPr sz="3000">
                <a:solidFill>
                  <a:schemeClr val="tx1">
                    <a:tint val="75000"/>
                  </a:schemeClr>
                </a:solidFill>
              </a:defRPr>
            </a:lvl3pPr>
            <a:lvl4pPr>
              <a:buNone/>
              <a:defRPr sz="2600">
                <a:solidFill>
                  <a:schemeClr val="tx1">
                    <a:tint val="75000"/>
                  </a:schemeClr>
                </a:solidFill>
              </a:defRPr>
            </a:lvl4pPr>
            <a:lvl5pPr>
              <a:buNone/>
              <a:defRPr sz="26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303555" y="9964771"/>
            <a:ext cx="18327158" cy="4826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4" name="Прямоугольник 13"/>
          <p:cNvSpPr>
            <a:spLocks noChangeArrowheads="1"/>
          </p:cNvSpPr>
          <p:nvPr/>
        </p:nvSpPr>
        <p:spPr bwMode="auto">
          <a:xfrm>
            <a:off x="316203" y="237596"/>
            <a:ext cx="18327158" cy="1020711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69502" tIns="84751" rIns="169502" bIns="84751"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endParaRPr lang="ru-RU"/>
          </a:p>
        </p:txBody>
      </p:sp>
      <p:sp>
        <p:nvSpPr>
          <p:cNvPr id="8" name="Прямая соединительная линия 7"/>
          <p:cNvSpPr>
            <a:spLocks noChangeShapeType="1"/>
          </p:cNvSpPr>
          <p:nvPr/>
        </p:nvSpPr>
        <p:spPr bwMode="auto">
          <a:xfrm>
            <a:off x="316203" y="3801534"/>
            <a:ext cx="1832715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69502" tIns="84751" rIns="169502" bIns="84751" anchor="ctr" compatLnSpc="1"/>
          <a:lstStyle/>
          <a:p>
            <a:endParaRPr kumimoji="0" lang="en-US"/>
          </a:p>
        </p:txBody>
      </p:sp>
      <p:sp>
        <p:nvSpPr>
          <p:cNvPr id="10" name="Овал 9"/>
          <p:cNvSpPr/>
          <p:nvPr/>
        </p:nvSpPr>
        <p:spPr>
          <a:xfrm>
            <a:off x="8853700" y="3297831"/>
            <a:ext cx="1264814" cy="95038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11" name="Овал 10"/>
          <p:cNvSpPr/>
          <p:nvPr/>
        </p:nvSpPr>
        <p:spPr>
          <a:xfrm>
            <a:off x="9049746" y="3445140"/>
            <a:ext cx="872722" cy="65576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6" name="Номер слайда 5"/>
          <p:cNvSpPr>
            <a:spLocks noGrp="1"/>
          </p:cNvSpPr>
          <p:nvPr>
            <p:ph type="sldNum" sz="quarter" idx="12"/>
          </p:nvPr>
        </p:nvSpPr>
        <p:spPr>
          <a:xfrm>
            <a:off x="9011801" y="3429005"/>
            <a:ext cx="948611" cy="688038"/>
          </a:xfrm>
        </p:spPr>
        <p:txBody>
          <a:bodyPr/>
          <a:lstStyle>
            <a:lvl1pPr>
              <a:defRPr>
                <a:solidFill>
                  <a:schemeClr val="accent3">
                    <a:shade val="75000"/>
                  </a:schemeClr>
                </a:solidFill>
              </a:defRPr>
            </a:lvl1pPr>
          </a:lstStyle>
          <a:p>
            <a:fld id="{00000000-1234-1234-1234-123412341234}" type="slidenum">
              <a:rPr lang="ru-RU" smtClean="0"/>
              <a:pPr/>
              <a:t>‹#›</a:t>
            </a:fld>
            <a:endParaRPr lang="ru-RU"/>
          </a:p>
        </p:txBody>
      </p:sp>
      <p:sp>
        <p:nvSpPr>
          <p:cNvPr id="2" name="Заголовок 1"/>
          <p:cNvSpPr>
            <a:spLocks noGrp="1"/>
          </p:cNvSpPr>
          <p:nvPr>
            <p:ph type="title"/>
          </p:nvPr>
        </p:nvSpPr>
        <p:spPr>
          <a:xfrm>
            <a:off x="1498674" y="831586"/>
            <a:ext cx="16126381" cy="2375958"/>
          </a:xfrm>
        </p:spPr>
        <p:txBody>
          <a:bodyPr anchor="b"/>
          <a:lstStyle>
            <a:lvl1pPr algn="ctr">
              <a:buNone/>
              <a:defRPr sz="78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6083" y="356394"/>
            <a:ext cx="17707399" cy="1183227"/>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12015735" y="9993281"/>
            <a:ext cx="6317747" cy="570230"/>
          </a:xfrm>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000000-1234-1234-1234-123412341234}" type="slidenum">
              <a:rPr lang="ru-RU" smtClean="0"/>
              <a:pPr/>
              <a:t>‹#›</a:t>
            </a:fld>
            <a:endParaRPr lang="ru-RU"/>
          </a:p>
        </p:txBody>
      </p:sp>
      <p:sp>
        <p:nvSpPr>
          <p:cNvPr id="8" name="Прямая соединительная линия 7"/>
          <p:cNvSpPr>
            <a:spLocks noChangeShapeType="1"/>
          </p:cNvSpPr>
          <p:nvPr/>
        </p:nvSpPr>
        <p:spPr bwMode="auto">
          <a:xfrm flipV="1">
            <a:off x="9467600" y="2456486"/>
            <a:ext cx="18510" cy="7513824"/>
          </a:xfrm>
          <a:prstGeom prst="line">
            <a:avLst/>
          </a:prstGeom>
          <a:noFill/>
          <a:ln w="9525" cap="flat" cmpd="sng" algn="ctr">
            <a:solidFill>
              <a:schemeClr val="tx2"/>
            </a:solidFill>
            <a:prstDash val="sysDash"/>
            <a:round/>
            <a:headEnd type="none" w="med" len="med"/>
            <a:tailEnd type="none" w="med" len="med"/>
          </a:ln>
          <a:effectLst/>
        </p:spPr>
        <p:txBody>
          <a:bodyPr vert="horz" wrap="none" lIns="169502" tIns="84751" rIns="169502" bIns="84751" anchor="ctr" compatLnSpc="1"/>
          <a:lstStyle/>
          <a:p>
            <a:endParaRPr kumimoji="0" lang="en-US"/>
          </a:p>
        </p:txBody>
      </p:sp>
      <p:sp>
        <p:nvSpPr>
          <p:cNvPr id="10" name="Содержимое 9"/>
          <p:cNvSpPr>
            <a:spLocks noGrp="1"/>
          </p:cNvSpPr>
          <p:nvPr>
            <p:ph sz="half" idx="1"/>
          </p:nvPr>
        </p:nvSpPr>
        <p:spPr>
          <a:xfrm>
            <a:off x="626083" y="2138363"/>
            <a:ext cx="8379394" cy="7298944"/>
          </a:xfrm>
        </p:spPr>
        <p:txBody>
          <a:bodyPr/>
          <a:lstStyle>
            <a:lvl1pPr>
              <a:defRPr sz="46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9960412" y="2138363"/>
            <a:ext cx="8379394" cy="7298944"/>
          </a:xfrm>
        </p:spPr>
        <p:txBody>
          <a:bodyPr/>
          <a:lstStyle>
            <a:lvl1pPr>
              <a:defRPr sz="46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9486107" y="3430290"/>
            <a:ext cx="0" cy="6529134"/>
          </a:xfrm>
          <a:prstGeom prst="line">
            <a:avLst/>
          </a:prstGeom>
          <a:noFill/>
          <a:ln w="9525" cap="flat" cmpd="sng" algn="ctr">
            <a:solidFill>
              <a:schemeClr val="tx2"/>
            </a:solidFill>
            <a:prstDash val="sysDash"/>
            <a:round/>
            <a:headEnd type="none" w="med" len="med"/>
            <a:tailEnd type="none" w="med" len="med"/>
          </a:ln>
          <a:effectLst/>
        </p:spPr>
        <p:txBody>
          <a:bodyPr vert="horz" wrap="none" lIns="169502" tIns="84751" rIns="169502" bIns="84751" anchor="ctr" compatLnSpc="1"/>
          <a:lstStyle/>
          <a:p>
            <a:endParaRPr kumimoji="0" lang="en-US"/>
          </a:p>
        </p:txBody>
      </p:sp>
      <p:sp>
        <p:nvSpPr>
          <p:cNvPr id="20" name="Прямоугольник 19"/>
          <p:cNvSpPr>
            <a:spLocks noChangeArrowheads="1"/>
          </p:cNvSpPr>
          <p:nvPr/>
        </p:nvSpPr>
        <p:spPr bwMode="white">
          <a:xfrm>
            <a:off x="0" y="0"/>
            <a:ext cx="18972213" cy="225716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9" name="Прямоугольник 18"/>
          <p:cNvSpPr>
            <a:spLocks noChangeArrowheads="1"/>
          </p:cNvSpPr>
          <p:nvPr/>
        </p:nvSpPr>
        <p:spPr bwMode="white">
          <a:xfrm>
            <a:off x="0" y="10454217"/>
            <a:ext cx="18972213" cy="2375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21" name="Прямоугольник 20"/>
          <p:cNvSpPr>
            <a:spLocks noChangeArrowheads="1"/>
          </p:cNvSpPr>
          <p:nvPr/>
        </p:nvSpPr>
        <p:spPr bwMode="white">
          <a:xfrm>
            <a:off x="0"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22" name="Прямоугольник 21"/>
          <p:cNvSpPr>
            <a:spLocks noChangeArrowheads="1"/>
          </p:cNvSpPr>
          <p:nvPr/>
        </p:nvSpPr>
        <p:spPr bwMode="white">
          <a:xfrm>
            <a:off x="18656009"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1" name="Прямоугольник 10"/>
          <p:cNvSpPr/>
          <p:nvPr/>
        </p:nvSpPr>
        <p:spPr>
          <a:xfrm>
            <a:off x="316203" y="2138363"/>
            <a:ext cx="18327158" cy="14255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13" name="Прямоугольник 12"/>
          <p:cNvSpPr>
            <a:spLocks noChangeArrowheads="1"/>
          </p:cNvSpPr>
          <p:nvPr/>
        </p:nvSpPr>
        <p:spPr bwMode="auto">
          <a:xfrm>
            <a:off x="302765" y="9964769"/>
            <a:ext cx="18327158" cy="4846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3" name="Текст 2"/>
          <p:cNvSpPr>
            <a:spLocks noGrp="1"/>
          </p:cNvSpPr>
          <p:nvPr>
            <p:ph type="body" idx="1"/>
          </p:nvPr>
        </p:nvSpPr>
        <p:spPr>
          <a:xfrm>
            <a:off x="626083" y="2375958"/>
            <a:ext cx="8382689" cy="1142727"/>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4100" b="1" dirty="0" smtClean="0">
                <a:solidFill>
                  <a:srgbClr val="FFFFFF"/>
                </a:solidFill>
              </a:defRPr>
            </a:lvl1pPr>
            <a:lvl2pPr>
              <a:buNone/>
              <a:defRPr sz="3700" b="1"/>
            </a:lvl2pPr>
            <a:lvl3pPr>
              <a:buNone/>
              <a:defRPr sz="3300" b="1"/>
            </a:lvl3pPr>
            <a:lvl4pPr>
              <a:buNone/>
              <a:defRPr sz="3000" b="1"/>
            </a:lvl4pPr>
            <a:lvl5pPr>
              <a:buNone/>
              <a:defRPr sz="30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9941179" y="2375958"/>
            <a:ext cx="8385982" cy="114046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4100" b="1"/>
            </a:lvl1pPr>
            <a:lvl2pPr>
              <a:buNone/>
              <a:defRPr sz="3700" b="1"/>
            </a:lvl2pPr>
            <a:lvl3pPr>
              <a:buNone/>
              <a:defRPr sz="3300" b="1"/>
            </a:lvl3pPr>
            <a:lvl4pPr>
              <a:buNone/>
              <a:defRPr sz="3000" b="1"/>
            </a:lvl4pPr>
            <a:lvl5pPr>
              <a:buNone/>
              <a:defRPr sz="30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a:xfrm>
            <a:off x="632407" y="9993281"/>
            <a:ext cx="7430783" cy="570230"/>
          </a:xfrm>
        </p:spPr>
        <p:txBody>
          <a:bodyPr/>
          <a:lstStyle/>
          <a:p>
            <a:endParaRPr lang="ru-RU"/>
          </a:p>
        </p:txBody>
      </p:sp>
      <p:sp>
        <p:nvSpPr>
          <p:cNvPr id="15" name="Прямая соединительная линия 14"/>
          <p:cNvSpPr>
            <a:spLocks noChangeShapeType="1"/>
          </p:cNvSpPr>
          <p:nvPr/>
        </p:nvSpPr>
        <p:spPr bwMode="auto">
          <a:xfrm>
            <a:off x="316203" y="1995805"/>
            <a:ext cx="1832715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69502" tIns="84751" rIns="169502" bIns="84751" anchor="ctr" compatLnSpc="1"/>
          <a:lstStyle/>
          <a:p>
            <a:endParaRPr kumimoji="0" lang="en-US"/>
          </a:p>
        </p:txBody>
      </p:sp>
      <p:sp>
        <p:nvSpPr>
          <p:cNvPr id="18" name="Прямоугольник 17"/>
          <p:cNvSpPr>
            <a:spLocks noChangeArrowheads="1"/>
          </p:cNvSpPr>
          <p:nvPr/>
        </p:nvSpPr>
        <p:spPr bwMode="auto">
          <a:xfrm>
            <a:off x="316203" y="242348"/>
            <a:ext cx="18327158" cy="1020711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69502" tIns="84751" rIns="169502" bIns="84751" anchor="ctr" compatLnSpc="1"/>
          <a:lstStyle/>
          <a:p>
            <a:endParaRPr kumimoji="0" lang="en-US" dirty="0"/>
          </a:p>
        </p:txBody>
      </p:sp>
      <p:sp>
        <p:nvSpPr>
          <p:cNvPr id="24" name="Содержимое 23"/>
          <p:cNvSpPr>
            <a:spLocks noGrp="1"/>
          </p:cNvSpPr>
          <p:nvPr>
            <p:ph sz="quarter" idx="2"/>
          </p:nvPr>
        </p:nvSpPr>
        <p:spPr>
          <a:xfrm>
            <a:off x="626083" y="3852955"/>
            <a:ext cx="8385718" cy="595299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9960412" y="3852955"/>
            <a:ext cx="8379394" cy="59589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8853700" y="1490487"/>
            <a:ext cx="1264814" cy="95038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27" name="Овал 26"/>
          <p:cNvSpPr/>
          <p:nvPr/>
        </p:nvSpPr>
        <p:spPr>
          <a:xfrm>
            <a:off x="9049746" y="1637796"/>
            <a:ext cx="872722" cy="65576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9" name="Номер слайда 8"/>
          <p:cNvSpPr>
            <a:spLocks noGrp="1"/>
          </p:cNvSpPr>
          <p:nvPr>
            <p:ph type="sldNum" sz="quarter" idx="12"/>
          </p:nvPr>
        </p:nvSpPr>
        <p:spPr>
          <a:xfrm>
            <a:off x="9011801" y="1625156"/>
            <a:ext cx="948611" cy="688038"/>
          </a:xfrm>
        </p:spPr>
        <p:txBody>
          <a:bodyPr/>
          <a:lstStyle>
            <a:lvl1pPr algn="ctr">
              <a:defRPr/>
            </a:lvl1pPr>
          </a:lstStyle>
          <a:p>
            <a:fld id="{00000000-1234-1234-1234-123412341234}"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9011801" y="1615185"/>
            <a:ext cx="948611" cy="688038"/>
          </a:xfrm>
        </p:spPr>
        <p:txBody>
          <a:bodyPr/>
          <a:lstStyle/>
          <a:p>
            <a:fld id="{00000000-1234-1234-1234-123412341234}" type="slidenum">
              <a:rPr lang="ru-RU" smtClean="0"/>
              <a:pPr/>
              <a:t>‹#›</a:t>
            </a:fld>
            <a:endParaRPr lang="ru-RU"/>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10454217"/>
            <a:ext cx="18972213" cy="2375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8" name="Прямоугольник 7"/>
          <p:cNvSpPr>
            <a:spLocks noChangeArrowheads="1"/>
          </p:cNvSpPr>
          <p:nvPr/>
        </p:nvSpPr>
        <p:spPr bwMode="white">
          <a:xfrm>
            <a:off x="0" y="0"/>
            <a:ext cx="18972213" cy="2423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0" name="Прямоугольник 9"/>
          <p:cNvSpPr>
            <a:spLocks noChangeArrowheads="1"/>
          </p:cNvSpPr>
          <p:nvPr/>
        </p:nvSpPr>
        <p:spPr bwMode="white">
          <a:xfrm>
            <a:off x="18656009"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9" name="Прямоугольник 8"/>
          <p:cNvSpPr>
            <a:spLocks noChangeArrowheads="1"/>
          </p:cNvSpPr>
          <p:nvPr/>
        </p:nvSpPr>
        <p:spPr bwMode="white">
          <a:xfrm>
            <a:off x="0"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5" name="Прямоугольник 4"/>
          <p:cNvSpPr>
            <a:spLocks noChangeArrowheads="1"/>
          </p:cNvSpPr>
          <p:nvPr/>
        </p:nvSpPr>
        <p:spPr bwMode="auto">
          <a:xfrm>
            <a:off x="303555" y="9964771"/>
            <a:ext cx="18327158" cy="4826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6" name="Прямоугольник 5"/>
          <p:cNvSpPr>
            <a:spLocks noChangeArrowheads="1"/>
          </p:cNvSpPr>
          <p:nvPr/>
        </p:nvSpPr>
        <p:spPr bwMode="auto">
          <a:xfrm>
            <a:off x="316203" y="247100"/>
            <a:ext cx="18327158" cy="1020711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69502" tIns="84751" rIns="169502" bIns="84751" anchor="ctr" compatLnSpc="1"/>
          <a:lstStyle/>
          <a:p>
            <a:endParaRPr kumimoji="0" lang="en-US" dirty="0"/>
          </a:p>
        </p:txBody>
      </p:sp>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8853700" y="9860228"/>
            <a:ext cx="1264814" cy="688036"/>
          </a:xfrm>
        </p:spPr>
        <p:txBody>
          <a:bodyPr/>
          <a:lstStyle>
            <a:lvl1pPr>
              <a:defRPr>
                <a:solidFill>
                  <a:srgbClr val="FFFFFF"/>
                </a:solidFill>
              </a:defRPr>
            </a:lvl1pPr>
          </a:lstStyle>
          <a:p>
            <a:fld id="{00000000-1234-1234-1234-12341234123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316203" y="237596"/>
            <a:ext cx="18327158" cy="47519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5" name="Прямоугольник 14"/>
          <p:cNvSpPr>
            <a:spLocks noChangeArrowheads="1"/>
          </p:cNvSpPr>
          <p:nvPr/>
        </p:nvSpPr>
        <p:spPr bwMode="white">
          <a:xfrm>
            <a:off x="0" y="10454217"/>
            <a:ext cx="18972213" cy="2375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8" name="Прямоугольник 17"/>
          <p:cNvSpPr>
            <a:spLocks noChangeArrowheads="1"/>
          </p:cNvSpPr>
          <p:nvPr/>
        </p:nvSpPr>
        <p:spPr bwMode="white">
          <a:xfrm>
            <a:off x="18656009"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6" name="Прямоугольник 15"/>
          <p:cNvSpPr>
            <a:spLocks noChangeArrowheads="1"/>
          </p:cNvSpPr>
          <p:nvPr/>
        </p:nvSpPr>
        <p:spPr bwMode="white">
          <a:xfrm>
            <a:off x="0" y="0"/>
            <a:ext cx="18972213" cy="18532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7" name="Прямоугольник 16"/>
          <p:cNvSpPr>
            <a:spLocks noChangeArrowheads="1"/>
          </p:cNvSpPr>
          <p:nvPr/>
        </p:nvSpPr>
        <p:spPr bwMode="white">
          <a:xfrm>
            <a:off x="0"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3" name="Прямоугольник 12"/>
          <p:cNvSpPr/>
          <p:nvPr/>
        </p:nvSpPr>
        <p:spPr>
          <a:xfrm>
            <a:off x="316204" y="950383"/>
            <a:ext cx="5691664" cy="914744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2" name="Заголовок 1"/>
          <p:cNvSpPr>
            <a:spLocks noGrp="1"/>
          </p:cNvSpPr>
          <p:nvPr>
            <p:ph type="title"/>
          </p:nvPr>
        </p:nvSpPr>
        <p:spPr>
          <a:xfrm>
            <a:off x="790509" y="1425575"/>
            <a:ext cx="4901155" cy="1544373"/>
          </a:xfrm>
        </p:spPr>
        <p:txBody>
          <a:bodyPr anchor="b">
            <a:noAutofit/>
          </a:bodyPr>
          <a:lstStyle>
            <a:lvl1pPr algn="l">
              <a:buNone/>
              <a:defRPr sz="41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790509" y="3088747"/>
            <a:ext cx="4901155" cy="6462113"/>
          </a:xfrm>
        </p:spPr>
        <p:txBody>
          <a:bodyPr/>
          <a:lstStyle>
            <a:lvl1pPr marL="0" indent="0">
              <a:spcAft>
                <a:spcPts val="1854"/>
              </a:spcAft>
              <a:buNone/>
              <a:defRPr sz="3000">
                <a:solidFill>
                  <a:srgbClr val="FFFFFF"/>
                </a:solidFill>
              </a:defRPr>
            </a:lvl1pPr>
            <a:lvl2pPr>
              <a:buNone/>
              <a:defRPr sz="2200"/>
            </a:lvl2pPr>
            <a:lvl3pPr>
              <a:buNone/>
              <a:defRPr sz="1900"/>
            </a:lvl3pPr>
            <a:lvl4pPr>
              <a:buNone/>
              <a:defRPr sz="1700"/>
            </a:lvl4pPr>
            <a:lvl5pPr>
              <a:buNone/>
              <a:defRPr sz="17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316203" y="237596"/>
            <a:ext cx="18327158" cy="1020711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69502" tIns="84751" rIns="169502" bIns="84751" anchor="ctr" compatLnSpc="1"/>
          <a:lstStyle/>
          <a:p>
            <a:endParaRPr kumimoji="0" lang="en-US" dirty="0"/>
          </a:p>
        </p:txBody>
      </p:sp>
      <p:sp>
        <p:nvSpPr>
          <p:cNvPr id="9" name="Прямая соединительная линия 8"/>
          <p:cNvSpPr>
            <a:spLocks noChangeShapeType="1"/>
          </p:cNvSpPr>
          <p:nvPr/>
        </p:nvSpPr>
        <p:spPr bwMode="auto">
          <a:xfrm>
            <a:off x="316203" y="831585"/>
            <a:ext cx="1832715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69502" tIns="84751" rIns="169502" bIns="84751" anchor="ctr" compatLnSpc="1"/>
          <a:lstStyle/>
          <a:p>
            <a:endParaRPr kumimoji="0" lang="en-US"/>
          </a:p>
        </p:txBody>
      </p:sp>
      <p:sp>
        <p:nvSpPr>
          <p:cNvPr id="20" name="Содержимое 19"/>
          <p:cNvSpPr>
            <a:spLocks noGrp="1"/>
          </p:cNvSpPr>
          <p:nvPr>
            <p:ph sz="quarter" idx="1"/>
          </p:nvPr>
        </p:nvSpPr>
        <p:spPr>
          <a:xfrm>
            <a:off x="6482173" y="1069182"/>
            <a:ext cx="11699531" cy="84346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2687730" y="356394"/>
            <a:ext cx="1264814" cy="95038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11" name="Овал 10"/>
          <p:cNvSpPr/>
          <p:nvPr/>
        </p:nvSpPr>
        <p:spPr>
          <a:xfrm>
            <a:off x="2883776" y="503703"/>
            <a:ext cx="872722" cy="65576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7" name="Номер слайда 6"/>
          <p:cNvSpPr>
            <a:spLocks noGrp="1"/>
          </p:cNvSpPr>
          <p:nvPr>
            <p:ph type="sldNum" sz="quarter" idx="12"/>
          </p:nvPr>
        </p:nvSpPr>
        <p:spPr>
          <a:xfrm>
            <a:off x="2845832" y="487568"/>
            <a:ext cx="948611" cy="688038"/>
          </a:xfrm>
        </p:spPr>
        <p:txBody>
          <a:bodyPr/>
          <a:lstStyle>
            <a:lvl1pPr>
              <a:defRPr>
                <a:solidFill>
                  <a:schemeClr val="accent3">
                    <a:shade val="75000"/>
                  </a:schemeClr>
                </a:solidFill>
              </a:defRPr>
            </a:lvl1pPr>
          </a:lstStyle>
          <a:p>
            <a:fld id="{00000000-1234-1234-1234-123412341234}" type="slidenum">
              <a:rPr lang="ru-RU" smtClean="0"/>
              <a:pPr/>
              <a:t>‹#›</a:t>
            </a:fld>
            <a:endParaRPr lang="ru-RU"/>
          </a:p>
        </p:txBody>
      </p:sp>
      <p:sp>
        <p:nvSpPr>
          <p:cNvPr id="21" name="Прямоугольник 20"/>
          <p:cNvSpPr>
            <a:spLocks noChangeArrowheads="1"/>
          </p:cNvSpPr>
          <p:nvPr/>
        </p:nvSpPr>
        <p:spPr bwMode="auto">
          <a:xfrm>
            <a:off x="309879" y="9959671"/>
            <a:ext cx="18327158" cy="4826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a:xfrm>
            <a:off x="626083" y="9994691"/>
            <a:ext cx="7019719" cy="57023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316203" y="831585"/>
            <a:ext cx="1832715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69502" tIns="84751" rIns="169502" bIns="84751" anchor="ctr" compatLnSpc="1"/>
          <a:lstStyle/>
          <a:p>
            <a:endParaRPr kumimoji="0" lang="en-US"/>
          </a:p>
        </p:txBody>
      </p:sp>
      <p:sp>
        <p:nvSpPr>
          <p:cNvPr id="19" name="Прямоугольник 18"/>
          <p:cNvSpPr>
            <a:spLocks noChangeArrowheads="1"/>
          </p:cNvSpPr>
          <p:nvPr/>
        </p:nvSpPr>
        <p:spPr bwMode="white">
          <a:xfrm>
            <a:off x="0" y="10454217"/>
            <a:ext cx="18972213" cy="2375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6" name="Прямоугольник 15"/>
          <p:cNvSpPr>
            <a:spLocks noChangeArrowheads="1"/>
          </p:cNvSpPr>
          <p:nvPr/>
        </p:nvSpPr>
        <p:spPr bwMode="white">
          <a:xfrm>
            <a:off x="18656009"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7" name="Прямоугольник 16"/>
          <p:cNvSpPr>
            <a:spLocks noChangeArrowheads="1"/>
          </p:cNvSpPr>
          <p:nvPr/>
        </p:nvSpPr>
        <p:spPr bwMode="white">
          <a:xfrm>
            <a:off x="0" y="0"/>
            <a:ext cx="18972213" cy="2375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8" name="Прямоугольник 17"/>
          <p:cNvSpPr>
            <a:spLocks noChangeArrowheads="1"/>
          </p:cNvSpPr>
          <p:nvPr/>
        </p:nvSpPr>
        <p:spPr bwMode="white">
          <a:xfrm>
            <a:off x="0"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dirty="0"/>
          </a:p>
        </p:txBody>
      </p:sp>
      <p:sp>
        <p:nvSpPr>
          <p:cNvPr id="20" name="Прямоугольник 19"/>
          <p:cNvSpPr>
            <a:spLocks noChangeArrowheads="1"/>
          </p:cNvSpPr>
          <p:nvPr/>
        </p:nvSpPr>
        <p:spPr bwMode="auto">
          <a:xfrm>
            <a:off x="316203" y="237596"/>
            <a:ext cx="18327158" cy="47044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8" name="Прямоугольник 7"/>
          <p:cNvSpPr/>
          <p:nvPr/>
        </p:nvSpPr>
        <p:spPr>
          <a:xfrm>
            <a:off x="316204" y="950383"/>
            <a:ext cx="5691664" cy="914744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15" name="Прямоугольник 14"/>
          <p:cNvSpPr>
            <a:spLocks noChangeArrowheads="1"/>
          </p:cNvSpPr>
          <p:nvPr/>
        </p:nvSpPr>
        <p:spPr bwMode="auto">
          <a:xfrm>
            <a:off x="316203" y="242348"/>
            <a:ext cx="18327158" cy="1020711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69502" tIns="84751" rIns="169502" bIns="84751" anchor="ctr" compatLnSpc="1"/>
          <a:lstStyle/>
          <a:p>
            <a:endParaRPr kumimoji="0" lang="en-US" dirty="0"/>
          </a:p>
        </p:txBody>
      </p:sp>
      <p:sp>
        <p:nvSpPr>
          <p:cNvPr id="12" name="Овал 11"/>
          <p:cNvSpPr/>
          <p:nvPr/>
        </p:nvSpPr>
        <p:spPr>
          <a:xfrm>
            <a:off x="2687730" y="356394"/>
            <a:ext cx="1264814" cy="95038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13" name="Овал 12"/>
          <p:cNvSpPr/>
          <p:nvPr/>
        </p:nvSpPr>
        <p:spPr>
          <a:xfrm>
            <a:off x="2883776" y="503703"/>
            <a:ext cx="872722" cy="65576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7" name="Номер слайда 6"/>
          <p:cNvSpPr>
            <a:spLocks noGrp="1"/>
          </p:cNvSpPr>
          <p:nvPr>
            <p:ph type="sldNum" sz="quarter" idx="12"/>
          </p:nvPr>
        </p:nvSpPr>
        <p:spPr>
          <a:xfrm>
            <a:off x="2845832" y="487568"/>
            <a:ext cx="948611" cy="688038"/>
          </a:xfrm>
        </p:spPr>
        <p:txBody>
          <a:bodyPr/>
          <a:lstStyle/>
          <a:p>
            <a:fld id="{00000000-1234-1234-1234-123412341234}" type="slidenum">
              <a:rPr lang="ru-RU" smtClean="0"/>
              <a:pPr/>
              <a:t>‹#›</a:t>
            </a:fld>
            <a:endParaRPr lang="ru-RU"/>
          </a:p>
        </p:txBody>
      </p:sp>
      <p:sp>
        <p:nvSpPr>
          <p:cNvPr id="2" name="Заголовок 1"/>
          <p:cNvSpPr>
            <a:spLocks noGrp="1"/>
          </p:cNvSpPr>
          <p:nvPr>
            <p:ph type="title"/>
          </p:nvPr>
        </p:nvSpPr>
        <p:spPr>
          <a:xfrm>
            <a:off x="6225257" y="7840663"/>
            <a:ext cx="12173837" cy="1900767"/>
          </a:xfrm>
        </p:spPr>
        <p:txBody>
          <a:bodyPr anchor="t">
            <a:noAutofit/>
          </a:bodyPr>
          <a:lstStyle>
            <a:lvl1pPr algn="l">
              <a:buNone/>
              <a:defRPr sz="4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6225257" y="950383"/>
            <a:ext cx="12173837" cy="6652684"/>
          </a:xfrm>
        </p:spPr>
        <p:txBody>
          <a:bodyPr/>
          <a:lstStyle>
            <a:lvl1pPr marL="0" indent="0">
              <a:buNone/>
              <a:defRPr sz="59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790509" y="1544373"/>
            <a:ext cx="5059257" cy="8197057"/>
          </a:xfrm>
        </p:spPr>
        <p:txBody>
          <a:bodyPr/>
          <a:lstStyle>
            <a:lvl1pPr marL="0" indent="0">
              <a:spcAft>
                <a:spcPts val="1854"/>
              </a:spcAft>
              <a:buFontTx/>
              <a:buNone/>
              <a:defRPr sz="3000">
                <a:solidFill>
                  <a:srgbClr val="FFFFFF"/>
                </a:solidFill>
              </a:defRPr>
            </a:lvl1pPr>
            <a:lvl2pPr>
              <a:defRPr sz="2200"/>
            </a:lvl2pPr>
            <a:lvl3pPr>
              <a:defRPr sz="1900"/>
            </a:lvl3pPr>
            <a:lvl4pPr>
              <a:defRPr sz="1700"/>
            </a:lvl4pPr>
            <a:lvl5pPr>
              <a:defRPr sz="17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309879" y="9959671"/>
            <a:ext cx="18327158" cy="4826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5" name="Дата 4"/>
          <p:cNvSpPr>
            <a:spLocks noGrp="1"/>
          </p:cNvSpPr>
          <p:nvPr>
            <p:ph type="dt" sz="half" idx="10"/>
          </p:nvPr>
        </p:nvSpPr>
        <p:spPr>
          <a:xfrm>
            <a:off x="12009411" y="9985548"/>
            <a:ext cx="6317747" cy="570230"/>
          </a:xfrm>
        </p:spPr>
        <p:txBody>
          <a:bodyPr/>
          <a:lstStyle/>
          <a:p>
            <a:endParaRPr lang="ru-RU"/>
          </a:p>
        </p:txBody>
      </p:sp>
      <p:sp>
        <p:nvSpPr>
          <p:cNvPr id="6" name="Нижний колонтитул 5"/>
          <p:cNvSpPr>
            <a:spLocks noGrp="1"/>
          </p:cNvSpPr>
          <p:nvPr>
            <p:ph type="ftr" sz="quarter" idx="11"/>
          </p:nvPr>
        </p:nvSpPr>
        <p:spPr>
          <a:xfrm>
            <a:off x="626083" y="9994691"/>
            <a:ext cx="7437107" cy="570230"/>
          </a:xfrm>
        </p:spPr>
        <p:txBody>
          <a:bodyPr/>
          <a:lstStyle/>
          <a:p>
            <a:endParaRPr lang="ru-RU"/>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10454217"/>
            <a:ext cx="18972213" cy="2375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6" name="Прямоугольник 15"/>
          <p:cNvSpPr>
            <a:spLocks noChangeArrowheads="1"/>
          </p:cNvSpPr>
          <p:nvPr/>
        </p:nvSpPr>
        <p:spPr bwMode="white">
          <a:xfrm>
            <a:off x="0" y="1"/>
            <a:ext cx="18972213" cy="217230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8" name="Прямоугольник 17"/>
          <p:cNvSpPr>
            <a:spLocks noChangeArrowheads="1"/>
          </p:cNvSpPr>
          <p:nvPr/>
        </p:nvSpPr>
        <p:spPr bwMode="white">
          <a:xfrm>
            <a:off x="0"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9" name="Прямоугольник 18"/>
          <p:cNvSpPr>
            <a:spLocks noChangeArrowheads="1"/>
          </p:cNvSpPr>
          <p:nvPr/>
        </p:nvSpPr>
        <p:spPr bwMode="white">
          <a:xfrm>
            <a:off x="18656009" y="0"/>
            <a:ext cx="316204" cy="1069181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9" name="Прямоугольник 8"/>
          <p:cNvSpPr>
            <a:spLocks noChangeArrowheads="1"/>
          </p:cNvSpPr>
          <p:nvPr/>
        </p:nvSpPr>
        <p:spPr bwMode="auto">
          <a:xfrm>
            <a:off x="309879" y="9959671"/>
            <a:ext cx="18327158" cy="4826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69502" tIns="84751" rIns="169502" bIns="84751" anchor="ctr" compatLnSpc="1"/>
          <a:lstStyle/>
          <a:p>
            <a:endParaRPr kumimoji="0" lang="en-US"/>
          </a:p>
        </p:txBody>
      </p:sp>
      <p:sp>
        <p:nvSpPr>
          <p:cNvPr id="14" name="Дата 13"/>
          <p:cNvSpPr>
            <a:spLocks noGrp="1"/>
          </p:cNvSpPr>
          <p:nvPr>
            <p:ph type="dt" sz="half" idx="2"/>
          </p:nvPr>
        </p:nvSpPr>
        <p:spPr>
          <a:xfrm>
            <a:off x="12015735" y="9985548"/>
            <a:ext cx="6317747" cy="570230"/>
          </a:xfrm>
          <a:prstGeom prst="rect">
            <a:avLst/>
          </a:prstGeom>
        </p:spPr>
        <p:txBody>
          <a:bodyPr vert="horz" lIns="169502" tIns="84751" rIns="169502" bIns="84751"/>
          <a:lstStyle>
            <a:lvl1pPr algn="r" eaLnBrk="1" latinLnBrk="0" hangingPunct="1">
              <a:defRPr kumimoji="0" sz="2600">
                <a:solidFill>
                  <a:srgbClr val="FFFFFF"/>
                </a:solidFill>
              </a:defRPr>
            </a:lvl1pPr>
          </a:lstStyle>
          <a:p>
            <a:endParaRPr lang="ru-RU"/>
          </a:p>
        </p:txBody>
      </p:sp>
      <p:sp>
        <p:nvSpPr>
          <p:cNvPr id="3" name="Нижний колонтитул 2"/>
          <p:cNvSpPr>
            <a:spLocks noGrp="1"/>
          </p:cNvSpPr>
          <p:nvPr>
            <p:ph type="ftr" sz="quarter" idx="3"/>
          </p:nvPr>
        </p:nvSpPr>
        <p:spPr>
          <a:xfrm>
            <a:off x="632407" y="9994691"/>
            <a:ext cx="7430783" cy="570230"/>
          </a:xfrm>
          <a:prstGeom prst="rect">
            <a:avLst/>
          </a:prstGeom>
        </p:spPr>
        <p:txBody>
          <a:bodyPr vert="horz" lIns="169502" tIns="84751" rIns="169502" bIns="84751"/>
          <a:lstStyle>
            <a:lvl1pPr algn="l" eaLnBrk="1" latinLnBrk="0" hangingPunct="1">
              <a:defRPr kumimoji="0" sz="2200">
                <a:solidFill>
                  <a:srgbClr val="FFFFFF"/>
                </a:solidFill>
              </a:defRPr>
            </a:lvl1pPr>
          </a:lstStyle>
          <a:p>
            <a:endParaRPr lang="ru-RU"/>
          </a:p>
        </p:txBody>
      </p:sp>
      <p:sp>
        <p:nvSpPr>
          <p:cNvPr id="8" name="Прямоугольник 7"/>
          <p:cNvSpPr>
            <a:spLocks noChangeArrowheads="1"/>
          </p:cNvSpPr>
          <p:nvPr/>
        </p:nvSpPr>
        <p:spPr bwMode="auto">
          <a:xfrm>
            <a:off x="316203" y="242348"/>
            <a:ext cx="18327158" cy="10207117"/>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69502" tIns="84751" rIns="169502" bIns="84751" anchor="ctr" compatLnSpc="1"/>
          <a:lstStyle/>
          <a:p>
            <a:endParaRPr kumimoji="0" lang="en-US" dirty="0"/>
          </a:p>
        </p:txBody>
      </p:sp>
      <p:sp>
        <p:nvSpPr>
          <p:cNvPr id="10" name="Прямая соединительная линия 9"/>
          <p:cNvSpPr>
            <a:spLocks noChangeShapeType="1"/>
          </p:cNvSpPr>
          <p:nvPr/>
        </p:nvSpPr>
        <p:spPr bwMode="auto">
          <a:xfrm>
            <a:off x="316203" y="1990478"/>
            <a:ext cx="1832715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69502" tIns="84751" rIns="169502" bIns="84751" anchor="ctr" compatLnSpc="1"/>
          <a:lstStyle/>
          <a:p>
            <a:endParaRPr kumimoji="0" lang="en-US"/>
          </a:p>
        </p:txBody>
      </p:sp>
      <p:sp>
        <p:nvSpPr>
          <p:cNvPr id="12" name="Овал 11"/>
          <p:cNvSpPr/>
          <p:nvPr/>
        </p:nvSpPr>
        <p:spPr>
          <a:xfrm>
            <a:off x="8853700" y="1490487"/>
            <a:ext cx="1264814" cy="95038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15" name="Овал 14"/>
          <p:cNvSpPr/>
          <p:nvPr/>
        </p:nvSpPr>
        <p:spPr>
          <a:xfrm>
            <a:off x="9049746" y="1637796"/>
            <a:ext cx="872722" cy="65576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69502" tIns="84751" rIns="169502" bIns="84751" anchor="ctr"/>
          <a:lstStyle/>
          <a:p>
            <a:pPr algn="ctr" eaLnBrk="1" latinLnBrk="0" hangingPunct="1"/>
            <a:endParaRPr kumimoji="0" lang="en-US"/>
          </a:p>
        </p:txBody>
      </p:sp>
      <p:sp>
        <p:nvSpPr>
          <p:cNvPr id="23" name="Номер слайда 22"/>
          <p:cNvSpPr>
            <a:spLocks noGrp="1"/>
          </p:cNvSpPr>
          <p:nvPr>
            <p:ph type="sldNum" sz="quarter" idx="4"/>
          </p:nvPr>
        </p:nvSpPr>
        <p:spPr>
          <a:xfrm>
            <a:off x="9011801" y="1621661"/>
            <a:ext cx="948611" cy="688038"/>
          </a:xfrm>
          <a:prstGeom prst="rect">
            <a:avLst/>
          </a:prstGeom>
        </p:spPr>
        <p:txBody>
          <a:bodyPr vert="horz" lIns="84751" tIns="84751" rIns="84751" bIns="84751" anchor="ctr">
            <a:normAutofit/>
          </a:bodyPr>
          <a:lstStyle>
            <a:lvl1pPr algn="ctr" eaLnBrk="1" latinLnBrk="0" hangingPunct="1">
              <a:defRPr kumimoji="0" sz="3000">
                <a:solidFill>
                  <a:schemeClr val="accent3">
                    <a:shade val="75000"/>
                  </a:schemeClr>
                </a:solidFill>
              </a:defRPr>
            </a:lvl1pPr>
          </a:lstStyle>
          <a:p>
            <a:fld id="{00000000-1234-1234-1234-123412341234}" type="slidenum">
              <a:rPr lang="ru-RU" smtClean="0"/>
              <a:pPr/>
              <a:t>‹#›</a:t>
            </a:fld>
            <a:endParaRPr lang="ru-RU"/>
          </a:p>
        </p:txBody>
      </p:sp>
      <p:sp>
        <p:nvSpPr>
          <p:cNvPr id="22" name="Заголовок 21"/>
          <p:cNvSpPr>
            <a:spLocks noGrp="1"/>
          </p:cNvSpPr>
          <p:nvPr>
            <p:ph type="title"/>
          </p:nvPr>
        </p:nvSpPr>
        <p:spPr>
          <a:xfrm>
            <a:off x="626083" y="356394"/>
            <a:ext cx="17707399" cy="1183227"/>
          </a:xfrm>
          <a:prstGeom prst="rect">
            <a:avLst/>
          </a:prstGeom>
        </p:spPr>
        <p:txBody>
          <a:bodyPr vert="horz" lIns="169502" tIns="84751" rIns="169502" bIns="84751"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26083" y="2375958"/>
            <a:ext cx="17707399" cy="7170643"/>
          </a:xfrm>
          <a:prstGeom prst="rect">
            <a:avLst/>
          </a:prstGeom>
        </p:spPr>
        <p:txBody>
          <a:bodyPr vert="horz" lIns="169502" tIns="84751" rIns="169502" bIns="84751">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60"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lvl1pPr algn="ctr" rtl="0" eaLnBrk="1" latinLnBrk="0" hangingPunct="1">
        <a:spcBef>
          <a:spcPct val="0"/>
        </a:spcBef>
        <a:buNone/>
        <a:defRPr kumimoji="0" sz="6100" kern="1200">
          <a:solidFill>
            <a:schemeClr val="accent3">
              <a:shade val="75000"/>
            </a:schemeClr>
          </a:solidFill>
          <a:latin typeface="+mj-lt"/>
          <a:ea typeface="+mj-ea"/>
          <a:cs typeface="+mj-cs"/>
        </a:defRPr>
      </a:lvl1pPr>
    </p:titleStyle>
    <p:bodyStyle>
      <a:lvl1pPr marL="508507" indent="-508507" algn="l" rtl="0" eaLnBrk="1" latinLnBrk="0" hangingPunct="1">
        <a:spcBef>
          <a:spcPct val="20000"/>
        </a:spcBef>
        <a:buClr>
          <a:schemeClr val="accent1"/>
        </a:buClr>
        <a:buSzPct val="85000"/>
        <a:buFont typeface="Wingdings 2"/>
        <a:buChar char=""/>
        <a:defRPr kumimoji="0" sz="5000" kern="1200">
          <a:solidFill>
            <a:schemeClr val="tx1"/>
          </a:solidFill>
          <a:latin typeface="+mn-lt"/>
          <a:ea typeface="+mn-ea"/>
          <a:cs typeface="+mn-cs"/>
        </a:defRPr>
      </a:lvl1pPr>
      <a:lvl2pPr marL="1017014" indent="-508507" algn="l" rtl="0" eaLnBrk="1" latinLnBrk="0" hangingPunct="1">
        <a:spcBef>
          <a:spcPct val="20000"/>
        </a:spcBef>
        <a:buClr>
          <a:schemeClr val="accent2"/>
        </a:buClr>
        <a:buSzPct val="70000"/>
        <a:buFont typeface="Wingdings"/>
        <a:buChar char=""/>
        <a:defRPr kumimoji="0" sz="4100" kern="1200">
          <a:solidFill>
            <a:schemeClr val="tx2"/>
          </a:solidFill>
          <a:latin typeface="+mn-lt"/>
          <a:ea typeface="+mn-ea"/>
          <a:cs typeface="+mn-cs"/>
        </a:defRPr>
      </a:lvl2pPr>
      <a:lvl3pPr marL="1525521" indent="-423756" algn="l" rtl="0" eaLnBrk="1" latinLnBrk="0" hangingPunct="1">
        <a:spcBef>
          <a:spcPct val="20000"/>
        </a:spcBef>
        <a:buClr>
          <a:schemeClr val="accent3"/>
        </a:buClr>
        <a:buSzPct val="75000"/>
        <a:buFont typeface="Wingdings 2"/>
        <a:buChar char=""/>
        <a:defRPr kumimoji="0" sz="3700" kern="1200">
          <a:solidFill>
            <a:schemeClr val="tx1"/>
          </a:solidFill>
          <a:latin typeface="+mn-lt"/>
          <a:ea typeface="+mn-ea"/>
          <a:cs typeface="+mn-cs"/>
        </a:defRPr>
      </a:lvl3pPr>
      <a:lvl4pPr marL="2034028" indent="-423756" algn="l" rtl="0" eaLnBrk="1" latinLnBrk="0" hangingPunct="1">
        <a:spcBef>
          <a:spcPct val="20000"/>
        </a:spcBef>
        <a:buClr>
          <a:schemeClr val="accent4"/>
        </a:buClr>
        <a:buSzPct val="70000"/>
        <a:buFont typeface="Wingdings"/>
        <a:buChar char=""/>
        <a:defRPr kumimoji="0" sz="3700" kern="1200">
          <a:solidFill>
            <a:schemeClr val="tx2"/>
          </a:solidFill>
          <a:latin typeface="+mn-lt"/>
          <a:ea typeface="+mn-ea"/>
          <a:cs typeface="+mn-cs"/>
        </a:defRPr>
      </a:lvl4pPr>
      <a:lvl5pPr marL="2542535" indent="-423756" algn="l" rtl="0" eaLnBrk="1" latinLnBrk="0" hangingPunct="1">
        <a:spcBef>
          <a:spcPct val="20000"/>
        </a:spcBef>
        <a:buClr>
          <a:schemeClr val="accent5"/>
        </a:buClr>
        <a:buFontTx/>
        <a:buChar char="•"/>
        <a:defRPr kumimoji="0" sz="3300" kern="1200">
          <a:solidFill>
            <a:schemeClr val="tx1"/>
          </a:solidFill>
          <a:latin typeface="+mn-lt"/>
          <a:ea typeface="+mn-ea"/>
          <a:cs typeface="+mn-cs"/>
        </a:defRPr>
      </a:lvl5pPr>
      <a:lvl6pPr marL="3051042" indent="-339005" algn="l" rtl="0" eaLnBrk="1" latinLnBrk="0" hangingPunct="1">
        <a:spcBef>
          <a:spcPct val="20000"/>
        </a:spcBef>
        <a:buClr>
          <a:schemeClr val="accent6"/>
        </a:buClr>
        <a:buSzPct val="80000"/>
        <a:buFont typeface="Wingdings 2"/>
        <a:buChar char=""/>
        <a:defRPr kumimoji="0" sz="3300" kern="1200">
          <a:solidFill>
            <a:schemeClr val="tx1"/>
          </a:solidFill>
          <a:latin typeface="+mn-lt"/>
          <a:ea typeface="+mn-ea"/>
          <a:cs typeface="+mn-cs"/>
        </a:defRPr>
      </a:lvl6pPr>
      <a:lvl7pPr marL="3559549" indent="-339005" algn="l" rtl="0" eaLnBrk="1" latinLnBrk="0" hangingPunct="1">
        <a:spcBef>
          <a:spcPct val="20000"/>
        </a:spcBef>
        <a:buClr>
          <a:schemeClr val="accent1">
            <a:shade val="75000"/>
          </a:schemeClr>
        </a:buClr>
        <a:buSzPct val="90000"/>
        <a:buChar char="•"/>
        <a:defRPr kumimoji="0" sz="3000" kern="1200" baseline="0">
          <a:solidFill>
            <a:schemeClr val="tx1"/>
          </a:solidFill>
          <a:latin typeface="+mn-lt"/>
          <a:ea typeface="+mn-ea"/>
          <a:cs typeface="+mn-cs"/>
        </a:defRPr>
      </a:lvl7pPr>
      <a:lvl8pPr marL="3898554" indent="-339005" algn="l" rtl="0" eaLnBrk="1" latinLnBrk="0" hangingPunct="1">
        <a:spcBef>
          <a:spcPct val="20000"/>
        </a:spcBef>
        <a:buClr>
          <a:schemeClr val="accent4">
            <a:shade val="75000"/>
          </a:schemeClr>
        </a:buClr>
        <a:buChar char="•"/>
        <a:defRPr kumimoji="0" sz="3000" kern="1200">
          <a:solidFill>
            <a:schemeClr val="tx1"/>
          </a:solidFill>
          <a:latin typeface="+mn-lt"/>
          <a:ea typeface="+mn-ea"/>
          <a:cs typeface="+mn-cs"/>
        </a:defRPr>
      </a:lvl8pPr>
      <a:lvl9pPr marL="4407061" indent="-339005" algn="l" rtl="0" eaLnBrk="1" latinLnBrk="0" hangingPunct="1">
        <a:spcBef>
          <a:spcPct val="20000"/>
        </a:spcBef>
        <a:buClr>
          <a:schemeClr val="accent2">
            <a:shade val="75000"/>
          </a:schemeClr>
        </a:buClr>
        <a:buSzPct val="90000"/>
        <a:buChar char="•"/>
        <a:defRPr kumimoji="0" sz="26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847512" algn="l" rtl="0" eaLnBrk="1" latinLnBrk="0" hangingPunct="1">
        <a:defRPr kumimoji="0" kern="1200">
          <a:solidFill>
            <a:schemeClr val="tx1"/>
          </a:solidFill>
          <a:latin typeface="+mn-lt"/>
          <a:ea typeface="+mn-ea"/>
          <a:cs typeface="+mn-cs"/>
        </a:defRPr>
      </a:lvl2pPr>
      <a:lvl3pPr marL="1695023" algn="l" rtl="0" eaLnBrk="1" latinLnBrk="0" hangingPunct="1">
        <a:defRPr kumimoji="0" kern="1200">
          <a:solidFill>
            <a:schemeClr val="tx1"/>
          </a:solidFill>
          <a:latin typeface="+mn-lt"/>
          <a:ea typeface="+mn-ea"/>
          <a:cs typeface="+mn-cs"/>
        </a:defRPr>
      </a:lvl3pPr>
      <a:lvl4pPr marL="2542535" algn="l" rtl="0" eaLnBrk="1" latinLnBrk="0" hangingPunct="1">
        <a:defRPr kumimoji="0" kern="1200">
          <a:solidFill>
            <a:schemeClr val="tx1"/>
          </a:solidFill>
          <a:latin typeface="+mn-lt"/>
          <a:ea typeface="+mn-ea"/>
          <a:cs typeface="+mn-cs"/>
        </a:defRPr>
      </a:lvl4pPr>
      <a:lvl5pPr marL="3390047" algn="l" rtl="0" eaLnBrk="1" latinLnBrk="0" hangingPunct="1">
        <a:defRPr kumimoji="0" kern="1200">
          <a:solidFill>
            <a:schemeClr val="tx1"/>
          </a:solidFill>
          <a:latin typeface="+mn-lt"/>
          <a:ea typeface="+mn-ea"/>
          <a:cs typeface="+mn-cs"/>
        </a:defRPr>
      </a:lvl5pPr>
      <a:lvl6pPr marL="4237558" algn="l" rtl="0" eaLnBrk="1" latinLnBrk="0" hangingPunct="1">
        <a:defRPr kumimoji="0" kern="1200">
          <a:solidFill>
            <a:schemeClr val="tx1"/>
          </a:solidFill>
          <a:latin typeface="+mn-lt"/>
          <a:ea typeface="+mn-ea"/>
          <a:cs typeface="+mn-cs"/>
        </a:defRPr>
      </a:lvl6pPr>
      <a:lvl7pPr marL="5085070" algn="l" rtl="0" eaLnBrk="1" latinLnBrk="0" hangingPunct="1">
        <a:defRPr kumimoji="0" kern="1200">
          <a:solidFill>
            <a:schemeClr val="tx1"/>
          </a:solidFill>
          <a:latin typeface="+mn-lt"/>
          <a:ea typeface="+mn-ea"/>
          <a:cs typeface="+mn-cs"/>
        </a:defRPr>
      </a:lvl7pPr>
      <a:lvl8pPr marL="5932581" algn="l" rtl="0" eaLnBrk="1" latinLnBrk="0" hangingPunct="1">
        <a:defRPr kumimoji="0" kern="1200">
          <a:solidFill>
            <a:schemeClr val="tx1"/>
          </a:solidFill>
          <a:latin typeface="+mn-lt"/>
          <a:ea typeface="+mn-ea"/>
          <a:cs typeface="+mn-cs"/>
        </a:defRPr>
      </a:lvl8pPr>
      <a:lvl9pPr marL="678009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firelinks.ru/wp-content/uploads/2021/07/img2-1.jpg" TargetMode="Externa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firelinks.ru/moshennichestvo/7312-finansovye-piramidy-2021-rejting.html" TargetMode="External"/><Relationship Id="rId2" Type="http://schemas.openxmlformats.org/officeDocument/2006/relationships/hyperlink" Target="https://edu.pacc.ru/kinopacc/articles/1011/" TargetMode="Externa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
          <p:cNvSpPr txBox="1"/>
          <p:nvPr/>
        </p:nvSpPr>
        <p:spPr>
          <a:xfrm>
            <a:off x="967546" y="1878654"/>
            <a:ext cx="11187668" cy="3837206"/>
          </a:xfrm>
          <a:prstGeom prst="rect">
            <a:avLst/>
          </a:prstGeom>
          <a:noFill/>
          <a:ln>
            <a:noFill/>
          </a:ln>
        </p:spPr>
        <p:txBody>
          <a:bodyPr spcFirstLastPara="1" wrap="square" lIns="142534" tIns="71248" rIns="142534" bIns="71248" anchor="t" anchorCtr="0">
            <a:spAutoFit/>
          </a:bodyPr>
          <a:lstStyle/>
          <a:p>
            <a:pPr>
              <a:buSzPts val="3600"/>
            </a:pPr>
            <a:r>
              <a:rPr lang="ru-RU" sz="4000" b="1" dirty="0">
                <a:solidFill>
                  <a:srgbClr val="FF0000"/>
                </a:solidFill>
                <a:latin typeface="Proxima Nova Rg" panose="02000506030000020004" pitchFamily="2" charset="0"/>
                <a:ea typeface="Tahoma"/>
                <a:cs typeface="Tahoma"/>
                <a:sym typeface="Tahoma"/>
              </a:rPr>
              <a:t>Разработка карты </a:t>
            </a:r>
            <a:r>
              <a:rPr lang="ru-RU" sz="4000" b="1" dirty="0" smtClean="0">
                <a:solidFill>
                  <a:srgbClr val="FF0000"/>
                </a:solidFill>
                <a:latin typeface="Proxima Nova Rg" panose="02000506030000020004" pitchFamily="2" charset="0"/>
                <a:ea typeface="Tahoma"/>
                <a:cs typeface="Tahoma"/>
                <a:sym typeface="Tahoma"/>
              </a:rPr>
              <a:t>курса дисциплины  </a:t>
            </a:r>
            <a:r>
              <a:rPr lang="ru-RU" sz="4000" b="1" dirty="0">
                <a:solidFill>
                  <a:srgbClr val="FF0000"/>
                </a:solidFill>
                <a:latin typeface="Proxima Nova Rg" panose="02000506030000020004" pitchFamily="2" charset="0"/>
                <a:ea typeface="Tahoma"/>
                <a:cs typeface="Tahoma"/>
                <a:sym typeface="Tahoma"/>
              </a:rPr>
              <a:t>«Основы финансовой грамотности» для студентов </a:t>
            </a:r>
            <a:r>
              <a:rPr lang="ru-RU" sz="4000" b="1" dirty="0" smtClean="0">
                <a:solidFill>
                  <a:srgbClr val="FF0000"/>
                </a:solidFill>
                <a:latin typeface="Proxima Nova Rg" panose="02000506030000020004" pitchFamily="2" charset="0"/>
                <a:ea typeface="Tahoma"/>
                <a:cs typeface="Tahoma"/>
                <a:sym typeface="Tahoma"/>
              </a:rPr>
              <a:t> укрупненной группы </a:t>
            </a:r>
            <a:r>
              <a:rPr lang="ru-RU" sz="4000" b="1" dirty="0">
                <a:solidFill>
                  <a:srgbClr val="FF0000"/>
                </a:solidFill>
                <a:latin typeface="Proxima Nova Rg" panose="02000506030000020004" pitchFamily="2" charset="0"/>
                <a:ea typeface="Tahoma"/>
                <a:cs typeface="Tahoma"/>
                <a:sym typeface="Tahoma"/>
              </a:rPr>
              <a:t>специальностей «</a:t>
            </a:r>
            <a:r>
              <a:rPr lang="ru-RU" sz="4000" b="1" dirty="0" smtClean="0">
                <a:solidFill>
                  <a:srgbClr val="FF0000"/>
                </a:solidFill>
                <a:latin typeface="Proxima Nova Rg" panose="02000506030000020004" pitchFamily="2" charset="0"/>
                <a:ea typeface="Tahoma"/>
                <a:cs typeface="Tahoma"/>
                <a:sym typeface="Tahoma"/>
              </a:rPr>
              <a:t>Экономика и управление» </a:t>
            </a:r>
            <a:r>
              <a:rPr lang="ru-RU" sz="4000" b="1" dirty="0">
                <a:solidFill>
                  <a:srgbClr val="FF0000"/>
                </a:solidFill>
                <a:latin typeface="Proxima Nova Rg" panose="02000506030000020004" pitchFamily="2" charset="0"/>
                <a:ea typeface="Tahoma"/>
                <a:cs typeface="Tahoma"/>
                <a:sym typeface="Tahoma"/>
              </a:rPr>
              <a:t>с технологической картой занятия на тему </a:t>
            </a:r>
            <a:r>
              <a:rPr lang="ru-RU" sz="4000" b="1" dirty="0" smtClean="0">
                <a:solidFill>
                  <a:srgbClr val="FF0000"/>
                </a:solidFill>
                <a:latin typeface="Proxima Nova Rg" panose="02000506030000020004" pitchFamily="2" charset="0"/>
                <a:ea typeface="Tahoma"/>
                <a:cs typeface="Tahoma"/>
                <a:sym typeface="Tahoma"/>
              </a:rPr>
              <a:t>«Финансовые пирамиды»</a:t>
            </a:r>
            <a:endParaRPr sz="4000" dirty="0">
              <a:solidFill>
                <a:srgbClr val="FF0000"/>
              </a:solidFill>
              <a:latin typeface="Proxima Nova Rg" panose="02000506030000020004" pitchFamily="2" charset="0"/>
            </a:endParaRPr>
          </a:p>
        </p:txBody>
      </p:sp>
      <p:sp>
        <p:nvSpPr>
          <p:cNvPr id="100" name="Google Shape;100;p2"/>
          <p:cNvSpPr txBox="1"/>
          <p:nvPr/>
        </p:nvSpPr>
        <p:spPr>
          <a:xfrm>
            <a:off x="1330153" y="6217919"/>
            <a:ext cx="7395169" cy="2350902"/>
          </a:xfrm>
          <a:prstGeom prst="rect">
            <a:avLst/>
          </a:prstGeom>
          <a:noFill/>
          <a:ln>
            <a:noFill/>
          </a:ln>
        </p:spPr>
        <p:txBody>
          <a:bodyPr spcFirstLastPara="1" wrap="square" lIns="142534" tIns="71248" rIns="142534" bIns="71248" anchor="t" anchorCtr="0">
            <a:spAutoFit/>
          </a:bodyPr>
          <a:lstStyle/>
          <a:p>
            <a:pPr>
              <a:buSzPts val="1600"/>
            </a:pPr>
            <a:r>
              <a:rPr lang="ru-RU" sz="2494" b="1" dirty="0" smtClean="0">
                <a:solidFill>
                  <a:srgbClr val="FFC000"/>
                </a:solidFill>
                <a:latin typeface="Tahoma"/>
                <a:ea typeface="Tahoma"/>
                <a:cs typeface="Tahoma"/>
                <a:sym typeface="Tahoma"/>
              </a:rPr>
              <a:t>Разработчик:</a:t>
            </a:r>
          </a:p>
          <a:p>
            <a:pPr>
              <a:buSzPts val="1600"/>
            </a:pPr>
            <a:r>
              <a:rPr lang="ru-RU" sz="2494" b="1" dirty="0" smtClean="0">
                <a:solidFill>
                  <a:srgbClr val="FFC000"/>
                </a:solidFill>
                <a:latin typeface="Tahoma"/>
                <a:ea typeface="Tahoma"/>
                <a:cs typeface="Tahoma"/>
                <a:sym typeface="Tahoma"/>
              </a:rPr>
              <a:t>Методист, преподаватель экономических дисциплин ГПОУ ТО «ТКПТС»</a:t>
            </a:r>
          </a:p>
          <a:p>
            <a:pPr>
              <a:buSzPts val="1600"/>
            </a:pPr>
            <a:r>
              <a:rPr lang="ru-RU" sz="2494" b="1" dirty="0" smtClean="0">
                <a:solidFill>
                  <a:srgbClr val="FFC000"/>
                </a:solidFill>
                <a:latin typeface="Tahoma"/>
                <a:ea typeface="Tahoma"/>
                <a:cs typeface="Tahoma"/>
                <a:sym typeface="Tahoma"/>
              </a:rPr>
              <a:t>Матвеева </a:t>
            </a:r>
            <a:r>
              <a:rPr lang="ru-RU" sz="2494" b="1" dirty="0">
                <a:solidFill>
                  <a:srgbClr val="FFC000"/>
                </a:solidFill>
                <a:latin typeface="Tahoma"/>
                <a:ea typeface="Tahoma"/>
                <a:cs typeface="Tahoma"/>
                <a:sym typeface="Tahoma"/>
              </a:rPr>
              <a:t>Мария Сергеевна</a:t>
            </a:r>
          </a:p>
          <a:p>
            <a:pPr>
              <a:buSzPts val="2800"/>
            </a:pPr>
            <a:endParaRPr sz="4365" b="1" dirty="0">
              <a:solidFill>
                <a:srgbClr val="FFC000"/>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4245" y="463421"/>
            <a:ext cx="7257115" cy="587853"/>
          </a:xfrm>
          <a:prstGeom prst="rect">
            <a:avLst/>
          </a:prstGeom>
        </p:spPr>
        <p:txBody>
          <a:bodyPr wrap="none">
            <a:spAutoFit/>
          </a:bodyPr>
          <a:lstStyle/>
          <a:p>
            <a:pPr algn="ctr">
              <a:lnSpc>
                <a:spcPct val="115000"/>
              </a:lnSpc>
            </a:pPr>
            <a:r>
              <a:rPr lang="ru-RU" sz="2800" b="1" dirty="0">
                <a:latin typeface="Times New Roman" panose="02020603050405020304" pitchFamily="18" charset="0"/>
                <a:ea typeface="Times New Roman" panose="02020603050405020304" pitchFamily="18" charset="0"/>
              </a:rPr>
              <a:t>ТЕХНОЛОГИЧЕСКАЯ КАРТА ЗАНЯТИЯ</a:t>
            </a:r>
            <a:endParaRPr lang="ru-RU" sz="2400" dirty="0">
              <a:effectLst/>
              <a:latin typeface="Calibri" panose="020F0502020204030204" pitchFamily="34" charset="0"/>
              <a:ea typeface="Calibri" panose="020F0502020204030204" pitchFamily="34" charset="0"/>
            </a:endParaRPr>
          </a:p>
        </p:txBody>
      </p:sp>
      <p:sp>
        <p:nvSpPr>
          <p:cNvPr id="6" name="Прямоугольник 5"/>
          <p:cNvSpPr/>
          <p:nvPr/>
        </p:nvSpPr>
        <p:spPr>
          <a:xfrm>
            <a:off x="7334250" y="1366611"/>
            <a:ext cx="10654205" cy="1795876"/>
          </a:xfrm>
          <a:prstGeom prst="rect">
            <a:avLst/>
          </a:prstGeom>
        </p:spPr>
        <p:txBody>
          <a:bodyPr wrap="square">
            <a:spAutoFit/>
          </a:bodyPr>
          <a:lstStyle/>
          <a:p>
            <a:pPr>
              <a:lnSpc>
                <a:spcPct val="115000"/>
              </a:lnSpc>
              <a:spcBef>
                <a:spcPts val="1600"/>
              </a:spcBef>
            </a:pPr>
            <a:r>
              <a:rPr lang="ru-RU" sz="1800" b="1" dirty="0" smtClean="0">
                <a:solidFill>
                  <a:srgbClr val="FF0000"/>
                </a:solidFill>
                <a:latin typeface="Helvetica Neue"/>
                <a:ea typeface="Arial" panose="020B0604020202020204" pitchFamily="34" charset="0"/>
              </a:rPr>
              <a:t>Кейс №</a:t>
            </a:r>
            <a:r>
              <a:rPr lang="ru-RU" sz="1800" b="1" dirty="0">
                <a:solidFill>
                  <a:srgbClr val="FF0000"/>
                </a:solidFill>
                <a:latin typeface="Helvetica Neue"/>
                <a:ea typeface="Arial" panose="020B0604020202020204" pitchFamily="34" charset="0"/>
              </a:rPr>
              <a:t>1.</a:t>
            </a:r>
            <a:r>
              <a:rPr lang="ru-RU" sz="1800" b="1" dirty="0">
                <a:solidFill>
                  <a:srgbClr val="333333"/>
                </a:solidFill>
                <a:latin typeface="Helvetica Neue"/>
                <a:ea typeface="Arial" panose="020B0604020202020204" pitchFamily="34" charset="0"/>
              </a:rPr>
              <a:t> </a:t>
            </a:r>
            <a:r>
              <a:rPr lang="ru-RU" sz="1800" b="1" dirty="0" err="1">
                <a:solidFill>
                  <a:srgbClr val="333333"/>
                </a:solidFill>
                <a:latin typeface="Helvetica Neue"/>
                <a:ea typeface="Arial" panose="020B0604020202020204" pitchFamily="34" charset="0"/>
              </a:rPr>
              <a:t>Stoqman</a:t>
            </a:r>
            <a:endParaRPr lang="ru-RU" sz="1800" b="1" dirty="0">
              <a:latin typeface="Arial" panose="020B0604020202020204" pitchFamily="34" charset="0"/>
              <a:ea typeface="Arial" panose="020B0604020202020204" pitchFamily="34" charset="0"/>
            </a:endParaRPr>
          </a:p>
          <a:p>
            <a:pPr algn="just"/>
            <a:r>
              <a:rPr lang="ru-RU" sz="1800" dirty="0" err="1">
                <a:solidFill>
                  <a:srgbClr val="FF6600"/>
                </a:solidFill>
                <a:latin typeface="Helvetica Neue"/>
                <a:ea typeface="Calibri" panose="020F0502020204030204" pitchFamily="34" charset="0"/>
                <a:cs typeface="Calibri" panose="020F0502020204030204" pitchFamily="34" charset="0"/>
              </a:rPr>
              <a:t>Stoqman</a:t>
            </a:r>
            <a:r>
              <a:rPr lang="ru-RU" sz="1800" dirty="0">
                <a:solidFill>
                  <a:srgbClr val="333333"/>
                </a:solidFill>
                <a:latin typeface="Helvetica Neue"/>
                <a:ea typeface="Calibri" panose="020F0502020204030204" pitchFamily="34" charset="0"/>
                <a:cs typeface="Calibri" panose="020F0502020204030204" pitchFamily="34" charset="0"/>
              </a:rPr>
              <a:t> – новый проект, запущенный 25 апреля, занимаетесь тем, что дает </a:t>
            </a:r>
            <a:r>
              <a:rPr lang="ru-RU" sz="1800" dirty="0" err="1">
                <a:solidFill>
                  <a:srgbClr val="333333"/>
                </a:solidFill>
                <a:latin typeface="Helvetica Neue"/>
                <a:ea typeface="Calibri" panose="020F0502020204030204" pitchFamily="34" charset="0"/>
                <a:cs typeface="Calibri" panose="020F0502020204030204" pitchFamily="34" charset="0"/>
              </a:rPr>
              <a:t>микрозаймы</a:t>
            </a:r>
            <a:r>
              <a:rPr lang="ru-RU" sz="1800" dirty="0">
                <a:solidFill>
                  <a:srgbClr val="333333"/>
                </a:solidFill>
                <a:latin typeface="Helvetica Neue"/>
                <a:ea typeface="Calibri" panose="020F0502020204030204" pitchFamily="34" charset="0"/>
                <a:cs typeface="Calibri" panose="020F0502020204030204" pitchFamily="34" charset="0"/>
              </a:rPr>
              <a:t> под проценты, соответственно те, кто делает вклады, получают часть прибыли. Данное учреждение работает сразу с несколькими странами. Существует два представительства в России и Германии. Добавлено несколько вариантов сотрудничества, </a:t>
            </a:r>
            <a:r>
              <a:rPr lang="ru-RU" sz="1800" dirty="0" err="1">
                <a:solidFill>
                  <a:srgbClr val="333333"/>
                </a:solidFill>
                <a:latin typeface="Helvetica Neue"/>
                <a:ea typeface="Calibri" panose="020F0502020204030204" pitchFamily="34" charset="0"/>
                <a:cs typeface="Calibri" panose="020F0502020204030204" pitchFamily="34" charset="0"/>
              </a:rPr>
              <a:t>микрозаймы</a:t>
            </a:r>
            <a:r>
              <a:rPr lang="ru-RU" sz="1800" dirty="0">
                <a:solidFill>
                  <a:srgbClr val="333333"/>
                </a:solidFill>
                <a:latin typeface="Helvetica Neue"/>
                <a:ea typeface="Calibri" panose="020F0502020204030204" pitchFamily="34" charset="0"/>
                <a:cs typeface="Calibri" panose="020F0502020204030204" pitchFamily="34" charset="0"/>
              </a:rPr>
              <a:t>, малый бизнес и развитие компании.</a:t>
            </a:r>
            <a:endParaRPr lang="ru-RU" sz="1800" dirty="0"/>
          </a:p>
        </p:txBody>
      </p:sp>
      <p:pic>
        <p:nvPicPr>
          <p:cNvPr id="7" name="Рисунок 6" descr="Stoqman пирамида">
            <a:hlinkClick r:id="rId2"/>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7786196" y="3477824"/>
            <a:ext cx="9900744" cy="4016586"/>
          </a:xfrm>
          <a:prstGeom prst="rect">
            <a:avLst/>
          </a:prstGeom>
          <a:noFill/>
          <a:ln>
            <a:noFill/>
          </a:ln>
        </p:spPr>
      </p:pic>
      <p:sp>
        <p:nvSpPr>
          <p:cNvPr id="8" name="Прямоугольник 7"/>
          <p:cNvSpPr/>
          <p:nvPr/>
        </p:nvSpPr>
        <p:spPr>
          <a:xfrm>
            <a:off x="7524750" y="7861231"/>
            <a:ext cx="10794781" cy="2598203"/>
          </a:xfrm>
          <a:prstGeom prst="rect">
            <a:avLst/>
          </a:prstGeom>
        </p:spPr>
        <p:txBody>
          <a:bodyPr wrap="square">
            <a:spAutoFit/>
          </a:bodyPr>
          <a:lstStyle/>
          <a:p>
            <a:r>
              <a:rPr lang="ru-RU" sz="1800" dirty="0">
                <a:solidFill>
                  <a:srgbClr val="333333"/>
                </a:solidFill>
                <a:latin typeface="Helvetica Neue"/>
                <a:ea typeface="Times New Roman" panose="02020603050405020304" pitchFamily="18" charset="0"/>
              </a:rPr>
              <a:t>Присутствует техподдержка – онлайн-чат, где сотрудники отвечают на все вопросы. Что касается возврата инвестиций, то здесь обещают достаточно хорошие условия </a:t>
            </a:r>
            <a:r>
              <a:rPr lang="ru-RU" sz="1800" dirty="0">
                <a:solidFill>
                  <a:srgbClr val="FF0000"/>
                </a:solidFill>
                <a:latin typeface="Helvetica Neue"/>
                <a:ea typeface="Times New Roman" panose="02020603050405020304" pitchFamily="18" charset="0"/>
              </a:rPr>
              <a:t>от 0.9 до 1%</a:t>
            </a:r>
            <a:r>
              <a:rPr lang="ru-RU" sz="1800" dirty="0">
                <a:solidFill>
                  <a:srgbClr val="333333"/>
                </a:solidFill>
                <a:latin typeface="Helvetica Neue"/>
                <a:ea typeface="Times New Roman" panose="02020603050405020304" pitchFamily="18" charset="0"/>
              </a:rPr>
              <a:t> в день. В интернете пользователи оставляют свои отзывы как положительные, так и отрицательные. Вот пример </a:t>
            </a:r>
            <a:r>
              <a:rPr lang="ru-RU" sz="1800" dirty="0" smtClean="0">
                <a:solidFill>
                  <a:srgbClr val="333333"/>
                </a:solidFill>
                <a:latin typeface="Helvetica Neue"/>
                <a:ea typeface="Times New Roman" panose="02020603050405020304" pitchFamily="18" charset="0"/>
              </a:rPr>
              <a:t>отзывов:</a:t>
            </a:r>
          </a:p>
          <a:p>
            <a:r>
              <a:rPr lang="ru-RU" sz="1800" dirty="0" smtClean="0"/>
              <a:t>Если </a:t>
            </a:r>
            <a:r>
              <a:rPr lang="ru-RU" sz="1800" dirty="0"/>
              <a:t>разобраться, то между положительными и негативными отзывами прошло несколько месяцев, что означает одно из двух или они исправили косяки или заплатили копирайтеру за написание хороших отзывов. Этот проект сложно судить по качеству, так как мнения разделились, рейтинг у него составляет 3 из 5.</a:t>
            </a:r>
          </a:p>
          <a:p>
            <a:endParaRPr lang="ru-RU" sz="1800" dirty="0">
              <a:effectLst/>
              <a:latin typeface="Times New Roman" panose="02020603050405020304" pitchFamily="18" charset="0"/>
              <a:ea typeface="Times New Roman" panose="02020603050405020304" pitchFamily="18" charset="0"/>
            </a:endParaRPr>
          </a:p>
        </p:txBody>
      </p:sp>
      <p:pic>
        <p:nvPicPr>
          <p:cNvPr id="7170" name="Picture 2" descr="https://dk-festival.ru/wp-content/uploads/2021/09/%D0%BF%D0%B8%D1%80%D0%B0%D0%BC%D0%B8%D0%B4%D0%B0-890x128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5300" y="1366611"/>
            <a:ext cx="6057900" cy="87192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0211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09432" y="245660"/>
            <a:ext cx="18424477" cy="10446153"/>
          </a:xfrm>
          <a:prstGeom prst="rect">
            <a:avLst/>
          </a:prstGeom>
        </p:spPr>
      </p:pic>
    </p:spTree>
    <p:extLst>
      <p:ext uri="{BB962C8B-B14F-4D97-AF65-F5344CB8AC3E}">
        <p14:creationId xmlns="" xmlns:p14="http://schemas.microsoft.com/office/powerpoint/2010/main" val="381063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3"/>
          <p:cNvSpPr txBox="1"/>
          <p:nvPr/>
        </p:nvSpPr>
        <p:spPr>
          <a:xfrm>
            <a:off x="929871" y="1275801"/>
            <a:ext cx="17852803" cy="697885"/>
          </a:xfrm>
          <a:prstGeom prst="rect">
            <a:avLst/>
          </a:prstGeom>
          <a:noFill/>
          <a:ln>
            <a:noFill/>
          </a:ln>
        </p:spPr>
        <p:txBody>
          <a:bodyPr spcFirstLastPara="1" wrap="square" lIns="142534" tIns="71248" rIns="142534" bIns="71248" anchor="t" anchorCtr="0">
            <a:spAutoFit/>
          </a:bodyPr>
          <a:lstStyle/>
          <a:p>
            <a:pPr algn="ctr"/>
            <a:r>
              <a:rPr lang="ru-RU" sz="3600" b="1" dirty="0"/>
              <a:t>Легенда кейса</a:t>
            </a:r>
            <a:endParaRPr lang="ru-RU" sz="3600" dirty="0"/>
          </a:p>
        </p:txBody>
      </p:sp>
      <p:sp>
        <p:nvSpPr>
          <p:cNvPr id="107" name="Google Shape;107;p3"/>
          <p:cNvSpPr txBox="1">
            <a:spLocks noGrp="1"/>
          </p:cNvSpPr>
          <p:nvPr>
            <p:ph type="sldNum" idx="4294967295"/>
          </p:nvPr>
        </p:nvSpPr>
        <p:spPr>
          <a:xfrm>
            <a:off x="18199100" y="10063163"/>
            <a:ext cx="773113" cy="473075"/>
          </a:xfrm>
          <a:prstGeom prst="rect">
            <a:avLst/>
          </a:prstGeom>
          <a:noFill/>
          <a:ln>
            <a:noFill/>
          </a:ln>
        </p:spPr>
        <p:txBody>
          <a:bodyPr spcFirstLastPara="1" wrap="square" lIns="142534" tIns="71248" rIns="142534" bIns="71248" anchor="t" anchorCtr="0">
            <a:noAutofit/>
          </a:bodyPr>
          <a:lstStyle/>
          <a:p>
            <a:fld id="{00000000-1234-1234-1234-123412341234}" type="slidenum">
              <a:rPr lang="ru-RU" b="1">
                <a:solidFill>
                  <a:schemeClr val="bg1"/>
                </a:solidFill>
                <a:latin typeface="Proxima Nova Rg" panose="02000506030000020004" pitchFamily="2" charset="0"/>
              </a:rPr>
              <a:pPr/>
              <a:t>2</a:t>
            </a:fld>
            <a:endParaRPr b="1" dirty="0">
              <a:solidFill>
                <a:schemeClr val="bg1"/>
              </a:solidFill>
              <a:latin typeface="Proxima Nova Rg" panose="02000506030000020004" pitchFamily="2" charset="0"/>
            </a:endParaRPr>
          </a:p>
        </p:txBody>
      </p:sp>
      <p:sp>
        <p:nvSpPr>
          <p:cNvPr id="108" name="Google Shape;108;p3"/>
          <p:cNvSpPr txBox="1"/>
          <p:nvPr/>
        </p:nvSpPr>
        <p:spPr>
          <a:xfrm>
            <a:off x="929872" y="3059920"/>
            <a:ext cx="15860404" cy="4021872"/>
          </a:xfrm>
          <a:prstGeom prst="rect">
            <a:avLst/>
          </a:prstGeom>
          <a:noFill/>
          <a:ln>
            <a:noFill/>
          </a:ln>
        </p:spPr>
        <p:txBody>
          <a:bodyPr spcFirstLastPara="1" wrap="square" lIns="142534" tIns="71248" rIns="142534" bIns="71248" anchor="t" anchorCtr="0">
            <a:spAutoFit/>
          </a:bodyPr>
          <a:lstStyle/>
          <a:p>
            <a:pPr algn="just"/>
            <a:r>
              <a:rPr lang="ru-RU" sz="2800" dirty="0" smtClean="0"/>
              <a:t>	</a:t>
            </a:r>
            <a:r>
              <a:rPr lang="ru-RU" sz="2800" dirty="0" smtClean="0"/>
              <a:t>К</a:t>
            </a:r>
            <a:r>
              <a:rPr lang="ru-RU" sz="2800" dirty="0" smtClean="0"/>
              <a:t>арта </a:t>
            </a:r>
            <a:r>
              <a:rPr lang="ru-RU" sz="2800" dirty="0"/>
              <a:t>курса «Основы финансовой грамотности» для студентов </a:t>
            </a:r>
            <a:r>
              <a:rPr lang="ru-RU" sz="2800" dirty="0" smtClean="0"/>
              <a:t>укрупненной группы специальностей </a:t>
            </a:r>
            <a:r>
              <a:rPr lang="ru-RU" sz="2800" dirty="0"/>
              <a:t>38.00.00. </a:t>
            </a:r>
            <a:r>
              <a:rPr lang="ru-RU" sz="2800" dirty="0" smtClean="0"/>
              <a:t>Экономика </a:t>
            </a:r>
            <a:r>
              <a:rPr lang="ru-RU" sz="2800" dirty="0"/>
              <a:t>и </a:t>
            </a:r>
            <a:r>
              <a:rPr lang="ru-RU" sz="2800" dirty="0" smtClean="0"/>
              <a:t>управление, </a:t>
            </a:r>
            <a:r>
              <a:rPr lang="ru-RU" sz="2800" dirty="0"/>
              <a:t>ориентированных </a:t>
            </a:r>
            <a:r>
              <a:rPr lang="ru-RU" sz="2800" dirty="0" smtClean="0"/>
              <a:t>на работу  </a:t>
            </a:r>
            <a:r>
              <a:rPr lang="ru-RU" sz="2800" dirty="0"/>
              <a:t>с  людьми и числовыми </a:t>
            </a:r>
            <a:r>
              <a:rPr lang="ru-RU" sz="2800" dirty="0" smtClean="0"/>
              <a:t>данными.</a:t>
            </a:r>
            <a:endParaRPr lang="ru-RU" sz="2800" dirty="0"/>
          </a:p>
          <a:p>
            <a:pPr algn="just"/>
            <a:r>
              <a:rPr lang="ru-RU" sz="2800" dirty="0" smtClean="0"/>
              <a:t>	Карта </a:t>
            </a:r>
            <a:r>
              <a:rPr lang="ru-RU" sz="2800" dirty="0"/>
              <a:t>курса </a:t>
            </a:r>
            <a:r>
              <a:rPr lang="ru-RU" sz="2800" dirty="0" smtClean="0"/>
              <a:t>включает </a:t>
            </a:r>
            <a:r>
              <a:rPr lang="ru-RU" sz="2800" dirty="0"/>
              <a:t>конкретизированный тематический план под жизненные и профессиональные потребности студентов, а также план занятия по теме «Финансовые пирамиды», спроектированный с использованием одного или нескольких методических инструментов и одного или нескольких образовательных ресурсов. </a:t>
            </a:r>
          </a:p>
          <a:p>
            <a:pPr algn="just"/>
            <a:r>
              <a:rPr lang="ru-RU" sz="2800" dirty="0" smtClean="0"/>
              <a:t>	</a:t>
            </a:r>
            <a:r>
              <a:rPr lang="ru-RU" sz="2800" dirty="0" smtClean="0"/>
              <a:t>С</a:t>
            </a:r>
            <a:r>
              <a:rPr lang="ru-RU" sz="2800" dirty="0" smtClean="0"/>
              <a:t>туденты </a:t>
            </a:r>
            <a:r>
              <a:rPr lang="ru-RU" sz="2800" dirty="0"/>
              <a:t>имеют познавательные способности </a:t>
            </a:r>
            <a:r>
              <a:rPr lang="ru-RU" sz="2800" dirty="0" smtClean="0"/>
              <a:t>средние, </a:t>
            </a:r>
            <a:r>
              <a:rPr lang="ru-RU" sz="2800" dirty="0"/>
              <a:t>в основном ориентированы на работу по найму, не готовы брать на себя ответственность, развивать собственный бизнес.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05196" y="652608"/>
            <a:ext cx="5386411" cy="755400"/>
          </a:xfrm>
          <a:prstGeom prst="rect">
            <a:avLst/>
          </a:prstGeom>
        </p:spPr>
        <p:txBody>
          <a:bodyPr wrap="none">
            <a:spAutoFit/>
          </a:bodyPr>
          <a:lstStyle/>
          <a:p>
            <a:pPr algn="ctr">
              <a:lnSpc>
                <a:spcPct val="115000"/>
              </a:lnSpc>
            </a:pPr>
            <a:r>
              <a:rPr lang="ru-RU" sz="4000" b="1" dirty="0">
                <a:latin typeface="Times New Roman" panose="02020603050405020304" pitchFamily="18" charset="0"/>
                <a:ea typeface="Times New Roman" panose="02020603050405020304" pitchFamily="18" charset="0"/>
              </a:rPr>
              <a:t>Анализ легенды кейса</a:t>
            </a:r>
            <a:endParaRPr lang="ru-RU" sz="4000" dirty="0">
              <a:effectLst/>
              <a:latin typeface="Calibri" panose="020F0502020204030204" pitchFamily="34" charset="0"/>
              <a:ea typeface="Calibri" panose="020F0502020204030204" pitchFamily="34"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493736451"/>
              </p:ext>
            </p:extLst>
          </p:nvPr>
        </p:nvGraphicFramePr>
        <p:xfrm>
          <a:off x="756745" y="1623848"/>
          <a:ext cx="17436662" cy="8478404"/>
        </p:xfrm>
        <a:graphic>
          <a:graphicData uri="http://schemas.openxmlformats.org/drawingml/2006/table">
            <a:tbl>
              <a:tblPr bandRow="1">
                <a:tableStyleId>{5C22544A-7EE6-4342-B048-85BDC9FD1C3A}</a:tableStyleId>
              </a:tblPr>
              <a:tblGrid>
                <a:gridCol w="4385692">
                  <a:extLst>
                    <a:ext uri="{9D8B030D-6E8A-4147-A177-3AD203B41FA5}">
                      <a16:colId xmlns:a16="http://schemas.microsoft.com/office/drawing/2014/main" xmlns="" val="20000"/>
                    </a:ext>
                  </a:extLst>
                </a:gridCol>
                <a:gridCol w="4049691">
                  <a:extLst>
                    <a:ext uri="{9D8B030D-6E8A-4147-A177-3AD203B41FA5}">
                      <a16:colId xmlns:a16="http://schemas.microsoft.com/office/drawing/2014/main" xmlns="" val="20001"/>
                    </a:ext>
                  </a:extLst>
                </a:gridCol>
                <a:gridCol w="4332639">
                  <a:extLst>
                    <a:ext uri="{9D8B030D-6E8A-4147-A177-3AD203B41FA5}">
                      <a16:colId xmlns:a16="http://schemas.microsoft.com/office/drawing/2014/main" xmlns="" val="20002"/>
                    </a:ext>
                  </a:extLst>
                </a:gridCol>
                <a:gridCol w="4668640">
                  <a:extLst>
                    <a:ext uri="{9D8B030D-6E8A-4147-A177-3AD203B41FA5}">
                      <a16:colId xmlns:a16="http://schemas.microsoft.com/office/drawing/2014/main" xmlns="" val="20003"/>
                    </a:ext>
                  </a:extLst>
                </a:gridCol>
              </a:tblGrid>
              <a:tr h="709721">
                <a:tc>
                  <a:txBody>
                    <a:bodyPr/>
                    <a:lstStyle/>
                    <a:p>
                      <a:pPr algn="ctr">
                        <a:lnSpc>
                          <a:spcPct val="115000"/>
                        </a:lnSpc>
                        <a:spcAft>
                          <a:spcPts val="0"/>
                        </a:spcAft>
                      </a:pPr>
                      <a:r>
                        <a:rPr lang="ru-RU" sz="1800" dirty="0">
                          <a:effectLst/>
                        </a:rPr>
                        <a:t>Наименование характеристики</a:t>
                      </a:r>
                      <a:endParaRPr lang="ru-RU" sz="1800"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Значение характеристики  из легенды</a:t>
                      </a:r>
                      <a:endParaRPr lang="ru-RU" sz="1800"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Возможности</a:t>
                      </a:r>
                      <a:endParaRPr lang="ru-RU" sz="1800"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Ограничения и риски</a:t>
                      </a:r>
                      <a:endParaRPr lang="ru-RU" sz="1800"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68654">
                <a:tc>
                  <a:txBody>
                    <a:bodyPr/>
                    <a:lstStyle/>
                    <a:p>
                      <a:pPr algn="just">
                        <a:lnSpc>
                          <a:spcPct val="115000"/>
                        </a:lnSpc>
                        <a:spcAft>
                          <a:spcPts val="0"/>
                        </a:spcAft>
                      </a:pPr>
                      <a:r>
                        <a:rPr lang="ru-RU" sz="1800">
                          <a:effectLst/>
                        </a:rPr>
                        <a:t>Специальность/группа специальностей</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экономика и управление</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Изучение дисциплин ОП предполагает освоение дисциплин в области экономики и финансов</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снижение мотивации к учебе  (востребованность на региональном рынке труда)</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268654">
                <a:tc>
                  <a:txBody>
                    <a:bodyPr/>
                    <a:lstStyle/>
                    <a:p>
                      <a:pPr algn="just">
                        <a:lnSpc>
                          <a:spcPct val="115000"/>
                        </a:lnSpc>
                        <a:spcAft>
                          <a:spcPts val="0"/>
                        </a:spcAft>
                      </a:pPr>
                      <a:r>
                        <a:rPr lang="ru-RU" sz="1800">
                          <a:effectLst/>
                        </a:rPr>
                        <a:t>Уровень познавательных возможностей студентов</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средний уровень познавательных способностей</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средний уровень усвоения материала,  средний уровень креативного мышления</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отсутствие интереса к новым знаниям, средний уровень мотивации для получения новых знаний</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827585">
                <a:tc>
                  <a:txBody>
                    <a:bodyPr/>
                    <a:lstStyle/>
                    <a:p>
                      <a:pPr algn="just">
                        <a:lnSpc>
                          <a:spcPct val="115000"/>
                        </a:lnSpc>
                        <a:spcAft>
                          <a:spcPts val="0"/>
                        </a:spcAft>
                      </a:pPr>
                      <a:r>
                        <a:rPr lang="ru-RU" sz="1800">
                          <a:effectLst/>
                        </a:rPr>
                        <a:t>Особенности ориентации студентов на работу</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ориентированы на работу с  людьми и числовыми данными</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использование уже имеющихся знаний, компетенций по поиску, анализу, имеют навыки работы в коллективе и команде</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недостаточно компетенций для осуществления профессиональной деятельности, недостаточное освоение дисциплин ОП</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548119">
                <a:tc>
                  <a:txBody>
                    <a:bodyPr/>
                    <a:lstStyle/>
                    <a:p>
                      <a:pPr>
                        <a:lnSpc>
                          <a:spcPct val="115000"/>
                        </a:lnSpc>
                        <a:spcAft>
                          <a:spcPts val="0"/>
                        </a:spcAft>
                      </a:pPr>
                      <a:r>
                        <a:rPr lang="ru-RU" sz="1800">
                          <a:effectLst/>
                        </a:rPr>
                        <a:t>Жизненные ориентиры и ценностные установки, стремления, общий уровень культуры студентов</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ориентированы на работу по найму, не готовы брать на себя ответственность, развивать собственный бизнес</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интерес к темам, связанным с </a:t>
                      </a:r>
                      <a:r>
                        <a:rPr lang="ru-RU" sz="1800" dirty="0" smtClean="0">
                          <a:effectLst/>
                        </a:rPr>
                        <a:t>покупками и ценами, сбережениями, </a:t>
                      </a:r>
                      <a:r>
                        <a:rPr lang="ru-RU" sz="1800" dirty="0">
                          <a:effectLst/>
                        </a:rPr>
                        <a:t>кредитами и займами</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слабый интерес к темам предпринимательство, финансовое планирование</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827585">
                <a:tc>
                  <a:txBody>
                    <a:bodyPr/>
                    <a:lstStyle/>
                    <a:p>
                      <a:pPr>
                        <a:lnSpc>
                          <a:spcPct val="115000"/>
                        </a:lnSpc>
                        <a:spcAft>
                          <a:spcPts val="0"/>
                        </a:spcAft>
                      </a:pPr>
                      <a:r>
                        <a:rPr lang="ru-RU" sz="1800">
                          <a:effectLst/>
                        </a:rPr>
                        <a:t>Организационно-технические условия реализации образовательного процесса</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в </a:t>
                      </a:r>
                      <a:r>
                        <a:rPr lang="ru-RU" sz="1800" dirty="0" smtClean="0">
                          <a:effectLst/>
                        </a:rPr>
                        <a:t>городе </a:t>
                      </a:r>
                      <a:r>
                        <a:rPr lang="ru-RU" sz="1800" dirty="0">
                          <a:effectLst/>
                        </a:rPr>
                        <a:t>часто нестабильный </a:t>
                      </a:r>
                      <a:r>
                        <a:rPr lang="ru-RU" sz="1800" dirty="0" err="1">
                          <a:effectLst/>
                        </a:rPr>
                        <a:t>wi-fi</a:t>
                      </a:r>
                      <a:r>
                        <a:rPr lang="ru-RU" sz="1800" dirty="0">
                          <a:effectLst/>
                        </a:rPr>
                        <a:t> в аудитории, меловая доска, есть возможность зонирования для групповой работы</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групповая работа, использование печатных материалов</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использование онлайн ресурсов ограничено</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 xmlns:p14="http://schemas.microsoft.com/office/powerpoint/2010/main" val="1571204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0883" y="2112579"/>
            <a:ext cx="17074055" cy="7029617"/>
          </a:xfrm>
          <a:prstGeom prst="rect">
            <a:avLst/>
          </a:prstGeom>
        </p:spPr>
        <p:txBody>
          <a:bodyPr wrap="square">
            <a:spAutoFit/>
          </a:bodyPr>
          <a:lstStyle/>
          <a:p>
            <a:pPr>
              <a:lnSpc>
                <a:spcPct val="115000"/>
              </a:lnSpc>
            </a:pPr>
            <a:r>
              <a:rPr lang="ru-RU" sz="2800" dirty="0" smtClean="0">
                <a:highlight>
                  <a:srgbClr val="FFFFFF"/>
                </a:highlight>
                <a:latin typeface="Times New Roman" panose="02020603050405020304" pitchFamily="18" charset="0"/>
                <a:ea typeface="Times New Roman" panose="02020603050405020304" pitchFamily="18" charset="0"/>
              </a:rPr>
              <a:t>А</a:t>
            </a:r>
            <a:r>
              <a:rPr lang="ru-RU" sz="2800" dirty="0">
                <a:highlight>
                  <a:srgbClr val="FFFFFF"/>
                </a:highlight>
                <a:latin typeface="Times New Roman" panose="02020603050405020304" pitchFamily="18" charset="0"/>
                <a:ea typeface="Times New Roman" panose="02020603050405020304" pitchFamily="18" charset="0"/>
              </a:rPr>
              <a:t>) Какие темы наиболее актуальны в связи с профессией?</a:t>
            </a:r>
            <a:endParaRPr lang="ru-RU" sz="2400" dirty="0">
              <a:latin typeface="Calibri" panose="020F0502020204030204" pitchFamily="34" charset="0"/>
              <a:ea typeface="Calibri" panose="020F0502020204030204" pitchFamily="34" charset="0"/>
            </a:endParaRPr>
          </a:p>
          <a:p>
            <a:pPr>
              <a:lnSpc>
                <a:spcPct val="115000"/>
              </a:lnSpc>
            </a:pPr>
            <a:r>
              <a:rPr lang="ru-RU" sz="2800" dirty="0">
                <a:latin typeface="Times New Roman" panose="02020603050405020304" pitchFamily="18" charset="0"/>
                <a:ea typeface="Times New Roman" panose="02020603050405020304" pitchFamily="18" charset="0"/>
              </a:rPr>
              <a:t>На основании легенды кейса и выбранной группы специальностей  наиболее  актуальны следующие темы:</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latin typeface="Times New Roman" panose="02020603050405020304" pitchFamily="18" charset="0"/>
                <a:ea typeface="Times New Roman" panose="02020603050405020304" pitchFamily="18" charset="0"/>
              </a:rPr>
              <a:t>1.2 Покупки и цены, </a:t>
            </a:r>
            <a:endParaRPr lang="ru-RU" sz="2400" dirty="0">
              <a:latin typeface="Calibri" panose="020F0502020204030204" pitchFamily="34" charset="0"/>
              <a:ea typeface="Calibri" panose="020F0502020204030204" pitchFamily="34" charset="0"/>
            </a:endParaRPr>
          </a:p>
          <a:p>
            <a:pPr>
              <a:lnSpc>
                <a:spcPct val="115000"/>
              </a:lnSpc>
            </a:pPr>
            <a:r>
              <a:rPr lang="ru-RU" sz="2800" dirty="0">
                <a:latin typeface="Times New Roman" panose="02020603050405020304" pitchFamily="18" charset="0"/>
                <a:ea typeface="Times New Roman" panose="02020603050405020304" pitchFamily="18" charset="0"/>
              </a:rPr>
              <a:t>2.3 Кредиты и займы,</a:t>
            </a:r>
            <a:endParaRPr lang="ru-RU" sz="2400" dirty="0">
              <a:latin typeface="Calibri" panose="020F0502020204030204" pitchFamily="34" charset="0"/>
              <a:ea typeface="Calibri" panose="020F0502020204030204" pitchFamily="34" charset="0"/>
            </a:endParaRPr>
          </a:p>
          <a:p>
            <a:pPr>
              <a:lnSpc>
                <a:spcPct val="115000"/>
              </a:lnSpc>
            </a:pPr>
            <a:r>
              <a:rPr lang="ru-RU" sz="2800" dirty="0">
                <a:latin typeface="Times New Roman" panose="02020603050405020304" pitchFamily="18" charset="0"/>
                <a:ea typeface="Times New Roman" panose="02020603050405020304" pitchFamily="18" charset="0"/>
              </a:rPr>
              <a:t>4.1 Финансовые взаимоотношения с государством.  </a:t>
            </a:r>
            <a:endParaRPr lang="ru-RU" sz="2400" dirty="0">
              <a:latin typeface="Calibri" panose="020F0502020204030204" pitchFamily="34" charset="0"/>
              <a:ea typeface="Calibri" panose="020F0502020204030204" pitchFamily="34" charset="0"/>
            </a:endParaRPr>
          </a:p>
          <a:p>
            <a:pPr>
              <a:lnSpc>
                <a:spcPct val="115000"/>
              </a:lnSpc>
            </a:pPr>
            <a:r>
              <a:rPr lang="ru-RU" sz="2800" dirty="0">
                <a:latin typeface="Times New Roman" panose="02020603050405020304" pitchFamily="18" charset="0"/>
                <a:ea typeface="Times New Roman" panose="02020603050405020304" pitchFamily="18" charset="0"/>
              </a:rPr>
              <a:t>        </a:t>
            </a:r>
            <a:endParaRPr lang="ru-RU" sz="2400" dirty="0">
              <a:latin typeface="Calibri" panose="020F0502020204030204" pitchFamily="34" charset="0"/>
              <a:ea typeface="Calibri" panose="020F0502020204030204" pitchFamily="34" charset="0"/>
            </a:endParaRPr>
          </a:p>
          <a:p>
            <a:pPr>
              <a:lnSpc>
                <a:spcPct val="115000"/>
              </a:lnSpc>
            </a:pPr>
            <a:r>
              <a:rPr lang="ru-RU" sz="2800" dirty="0">
                <a:latin typeface="Times New Roman" panose="02020603050405020304" pitchFamily="18" charset="0"/>
                <a:ea typeface="Times New Roman" panose="02020603050405020304" pitchFamily="18" charset="0"/>
              </a:rPr>
              <a:t>Б) Какие темы можно уменьшить и почему?</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latin typeface="Times New Roman" panose="02020603050405020304" pitchFamily="18" charset="0"/>
                <a:ea typeface="Times New Roman" panose="02020603050405020304" pitchFamily="18" charset="0"/>
              </a:rPr>
              <a:t>На основании легенды кейса и выбранной группы специальностей  можно уменьшить следующие темы:  </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latin typeface="Times New Roman" panose="02020603050405020304" pitchFamily="18" charset="0"/>
                <a:ea typeface="Times New Roman" panose="02020603050405020304" pitchFamily="18" charset="0"/>
              </a:rPr>
              <a:t>1.1 Деньги и платежи (достаточно проработана и затрагивается в других дисциплинах)</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latin typeface="Times New Roman" panose="02020603050405020304" pitchFamily="18" charset="0"/>
                <a:ea typeface="Times New Roman" panose="02020603050405020304" pitchFamily="18" charset="0"/>
              </a:rPr>
              <a:t>2.1 Личный и семейный бюджет, финансовое планирование </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highlight>
                  <a:srgbClr val="FFFFFF"/>
                </a:highlight>
                <a:latin typeface="Times New Roman" panose="02020603050405020304" pitchFamily="18" charset="0"/>
                <a:ea typeface="Times New Roman" panose="02020603050405020304" pitchFamily="18" charset="0"/>
              </a:rPr>
              <a:t>3.1 Инвестирование (не затрагивает интересы студентов и рассматривается в дисциплине «Основы предпринимательства»)</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highlight>
                  <a:srgbClr val="FFFFFF"/>
                </a:highlight>
                <a:latin typeface="Times New Roman" panose="02020603050405020304" pitchFamily="18" charset="0"/>
                <a:ea typeface="Times New Roman" panose="02020603050405020304" pitchFamily="18" charset="0"/>
              </a:rPr>
              <a:t>3.3 Предпринимательство  (не затрагивает интересы студентов и рассматривается в дисциплине «Основы предпринимательства»)</a:t>
            </a:r>
            <a:endParaRPr lang="ru-RU" sz="2400" dirty="0">
              <a:effectLst/>
              <a:latin typeface="Calibri" panose="020F0502020204030204" pitchFamily="34" charset="0"/>
              <a:ea typeface="Calibri" panose="020F0502020204030204" pitchFamily="34" charset="0"/>
            </a:endParaRPr>
          </a:p>
        </p:txBody>
      </p:sp>
      <p:sp>
        <p:nvSpPr>
          <p:cNvPr id="3" name="Прямоугольник 2"/>
          <p:cNvSpPr/>
          <p:nvPr/>
        </p:nvSpPr>
        <p:spPr>
          <a:xfrm>
            <a:off x="4856683" y="845657"/>
            <a:ext cx="8719054" cy="755400"/>
          </a:xfrm>
          <a:prstGeom prst="rect">
            <a:avLst/>
          </a:prstGeom>
        </p:spPr>
        <p:txBody>
          <a:bodyPr wrap="none">
            <a:spAutoFit/>
          </a:bodyPr>
          <a:lstStyle/>
          <a:p>
            <a:pPr>
              <a:lnSpc>
                <a:spcPct val="115000"/>
              </a:lnSpc>
            </a:pPr>
            <a:r>
              <a:rPr lang="ru-RU" sz="4000" b="1" dirty="0">
                <a:highlight>
                  <a:srgbClr val="FFFFFF"/>
                </a:highlight>
                <a:latin typeface="Times New Roman" panose="02020603050405020304" pitchFamily="18" charset="0"/>
                <a:ea typeface="Times New Roman" panose="02020603050405020304" pitchFamily="18" charset="0"/>
              </a:rPr>
              <a:t>Учет профессиональной специфики:</a:t>
            </a:r>
            <a:endParaRPr lang="ru-RU" sz="4000" dirty="0">
              <a:latin typeface="Calibri" panose="020F0502020204030204" pitchFamily="34" charset="0"/>
              <a:ea typeface="Calibri" panose="020F0502020204030204" pitchFamily="34" charset="0"/>
            </a:endParaRPr>
          </a:p>
        </p:txBody>
      </p:sp>
    </p:spTree>
    <p:extLst>
      <p:ext uri="{BB962C8B-B14F-4D97-AF65-F5344CB8AC3E}">
        <p14:creationId xmlns="" xmlns:p14="http://schemas.microsoft.com/office/powerpoint/2010/main" val="689086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69120" y="511503"/>
            <a:ext cx="8887369" cy="707886"/>
          </a:xfrm>
          <a:prstGeom prst="rect">
            <a:avLst/>
          </a:prstGeom>
        </p:spPr>
        <p:txBody>
          <a:bodyPr wrap="none">
            <a:spAutoFit/>
          </a:bodyPr>
          <a:lstStyle/>
          <a:p>
            <a:r>
              <a:rPr lang="ru-RU" sz="4000" b="1" dirty="0">
                <a:highlight>
                  <a:srgbClr val="FFFFFF"/>
                </a:highlight>
                <a:latin typeface="Times New Roman" panose="02020603050405020304" pitchFamily="18" charset="0"/>
                <a:ea typeface="Times New Roman" panose="02020603050405020304" pitchFamily="18" charset="0"/>
              </a:rPr>
              <a:t>Корректировка тематического плана</a:t>
            </a:r>
            <a:endParaRPr lang="ru-RU" sz="4000" dirty="0"/>
          </a:p>
        </p:txBody>
      </p:sp>
      <p:graphicFrame>
        <p:nvGraphicFramePr>
          <p:cNvPr id="3" name="Таблица 2"/>
          <p:cNvGraphicFramePr>
            <a:graphicFrameLocks noGrp="1"/>
          </p:cNvGraphicFramePr>
          <p:nvPr>
            <p:extLst>
              <p:ext uri="{D42A27DB-BD31-4B8C-83A1-F6EECF244321}">
                <p14:modId xmlns="" xmlns:p14="http://schemas.microsoft.com/office/powerpoint/2010/main" val="2979767354"/>
              </p:ext>
            </p:extLst>
          </p:nvPr>
        </p:nvGraphicFramePr>
        <p:xfrm>
          <a:off x="756744" y="1219390"/>
          <a:ext cx="17074055" cy="8570999"/>
        </p:xfrm>
        <a:graphic>
          <a:graphicData uri="http://schemas.openxmlformats.org/drawingml/2006/table">
            <a:tbl>
              <a:tblPr bandRow="1">
                <a:tableStyleId>{5C22544A-7EE6-4342-B048-85BDC9FD1C3A}</a:tableStyleId>
              </a:tblPr>
              <a:tblGrid>
                <a:gridCol w="1597012">
                  <a:extLst>
                    <a:ext uri="{9D8B030D-6E8A-4147-A177-3AD203B41FA5}">
                      <a16:colId xmlns:a16="http://schemas.microsoft.com/office/drawing/2014/main" xmlns="" val="20000"/>
                    </a:ext>
                  </a:extLst>
                </a:gridCol>
                <a:gridCol w="5561249">
                  <a:extLst>
                    <a:ext uri="{9D8B030D-6E8A-4147-A177-3AD203B41FA5}">
                      <a16:colId xmlns:a16="http://schemas.microsoft.com/office/drawing/2014/main" xmlns="" val="20001"/>
                    </a:ext>
                  </a:extLst>
                </a:gridCol>
                <a:gridCol w="1315255">
                  <a:extLst>
                    <a:ext uri="{9D8B030D-6E8A-4147-A177-3AD203B41FA5}">
                      <a16:colId xmlns:a16="http://schemas.microsoft.com/office/drawing/2014/main" xmlns="" val="20002"/>
                    </a:ext>
                  </a:extLst>
                </a:gridCol>
                <a:gridCol w="1301398">
                  <a:extLst>
                    <a:ext uri="{9D8B030D-6E8A-4147-A177-3AD203B41FA5}">
                      <a16:colId xmlns:a16="http://schemas.microsoft.com/office/drawing/2014/main" xmlns="" val="20003"/>
                    </a:ext>
                  </a:extLst>
                </a:gridCol>
                <a:gridCol w="6063564">
                  <a:extLst>
                    <a:ext uri="{9D8B030D-6E8A-4147-A177-3AD203B41FA5}">
                      <a16:colId xmlns:a16="http://schemas.microsoft.com/office/drawing/2014/main" xmlns="" val="20004"/>
                    </a:ext>
                  </a:extLst>
                </a:gridCol>
                <a:gridCol w="1235577">
                  <a:extLst>
                    <a:ext uri="{9D8B030D-6E8A-4147-A177-3AD203B41FA5}">
                      <a16:colId xmlns:a16="http://schemas.microsoft.com/office/drawing/2014/main" xmlns="" val="20005"/>
                    </a:ext>
                  </a:extLst>
                </a:gridCol>
              </a:tblGrid>
              <a:tr h="955141">
                <a:tc>
                  <a:txBody>
                    <a:bodyPr/>
                    <a:lstStyle/>
                    <a:p>
                      <a:pPr algn="ctr">
                        <a:lnSpc>
                          <a:spcPct val="115000"/>
                        </a:lnSpc>
                        <a:spcAft>
                          <a:spcPts val="0"/>
                        </a:spcAft>
                      </a:pPr>
                      <a:r>
                        <a:rPr lang="ru-RU" sz="1800" dirty="0">
                          <a:effectLst/>
                        </a:rPr>
                        <a:t>№</a:t>
                      </a:r>
                      <a:endParaRPr lang="ru-RU" sz="1800" dirty="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Название раздела, темы</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Кол-во ч.</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Дополнительные дидактические единицы с учетом условий кейса и выбранной группы специальностей</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Кол-во ч.</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27204">
                <a:tc gridSpan="2">
                  <a:txBody>
                    <a:bodyPr/>
                    <a:lstStyle/>
                    <a:p>
                      <a:pPr>
                        <a:lnSpc>
                          <a:spcPct val="115000"/>
                        </a:lnSpc>
                        <a:spcAft>
                          <a:spcPts val="0"/>
                        </a:spcAft>
                      </a:pPr>
                      <a:r>
                        <a:rPr lang="ru-RU" sz="1800">
                          <a:effectLst/>
                        </a:rPr>
                        <a:t>Введение в курс финансовой грамотности </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 </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Введение в курс финансовой грамотности </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65406">
                <a:tc>
                  <a:txBody>
                    <a:bodyPr/>
                    <a:lstStyle/>
                    <a:p>
                      <a:pPr>
                        <a:lnSpc>
                          <a:spcPct val="115000"/>
                        </a:lnSpc>
                        <a:spcAft>
                          <a:spcPts val="0"/>
                        </a:spcAft>
                      </a:pPr>
                      <a:r>
                        <a:rPr lang="ru-RU" sz="1800">
                          <a:effectLst/>
                        </a:rPr>
                        <a:t>Раздел 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Деньги и операции с ними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Раздел 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Деньги и операции с ними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65406">
                <a:tc>
                  <a:txBody>
                    <a:bodyPr/>
                    <a:lstStyle/>
                    <a:p>
                      <a:pPr>
                        <a:lnSpc>
                          <a:spcPct val="115000"/>
                        </a:lnSpc>
                        <a:spcAft>
                          <a:spcPts val="0"/>
                        </a:spcAft>
                      </a:pPr>
                      <a:r>
                        <a:rPr lang="ru-RU" sz="1800">
                          <a:effectLst/>
                        </a:rPr>
                        <a:t>Тема 1.1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Деньги и платежи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4</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1.1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solidFill>
                            <a:srgbClr val="FF0000"/>
                          </a:solidFill>
                          <a:effectLst/>
                        </a:rPr>
                        <a:t>Деньги и платежи</a:t>
                      </a:r>
                      <a:endParaRPr lang="ru-RU" sz="1800" dirty="0">
                        <a:solidFill>
                          <a:srgbClr val="FF0000"/>
                        </a:solidFill>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solidFill>
                            <a:srgbClr val="FF0000"/>
                          </a:solidFill>
                          <a:effectLst/>
                        </a:rPr>
                        <a:t>2</a:t>
                      </a:r>
                      <a:endParaRPr lang="ru-RU" sz="1800" dirty="0">
                        <a:solidFill>
                          <a:srgbClr val="FF0000"/>
                        </a:solidFill>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65406">
                <a:tc>
                  <a:txBody>
                    <a:bodyPr/>
                    <a:lstStyle/>
                    <a:p>
                      <a:pPr>
                        <a:lnSpc>
                          <a:spcPct val="115000"/>
                        </a:lnSpc>
                        <a:spcAft>
                          <a:spcPts val="0"/>
                        </a:spcAft>
                      </a:pPr>
                      <a:r>
                        <a:rPr lang="ru-RU" sz="1800">
                          <a:effectLst/>
                        </a:rPr>
                        <a:t>Тема 1.2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Покупки и цены</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2</a:t>
                      </a:r>
                      <a:endParaRPr lang="ru-RU" sz="1800" dirty="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1.2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solidFill>
                            <a:srgbClr val="FF0000"/>
                          </a:solidFill>
                          <a:effectLst/>
                        </a:rPr>
                        <a:t>Покупки и цены</a:t>
                      </a:r>
                      <a:endParaRPr lang="ru-RU" sz="1800" dirty="0">
                        <a:solidFill>
                          <a:srgbClr val="FF0000"/>
                        </a:solidFill>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solidFill>
                            <a:srgbClr val="FF0000"/>
                          </a:solidFill>
                          <a:effectLst/>
                        </a:rPr>
                        <a:t>4</a:t>
                      </a:r>
                      <a:endParaRPr lang="ru-RU" sz="1800" dirty="0">
                        <a:solidFill>
                          <a:srgbClr val="FF0000"/>
                        </a:solidFill>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765406">
                <a:tc>
                  <a:txBody>
                    <a:bodyPr/>
                    <a:lstStyle/>
                    <a:p>
                      <a:pPr>
                        <a:lnSpc>
                          <a:spcPct val="115000"/>
                        </a:lnSpc>
                        <a:spcAft>
                          <a:spcPts val="0"/>
                        </a:spcAft>
                      </a:pPr>
                      <a:r>
                        <a:rPr lang="ru-RU" sz="1800">
                          <a:effectLst/>
                        </a:rPr>
                        <a:t>Тема 1.3</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Безопасное использование денег</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1.3</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Безопасное использование денег</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765406">
                <a:tc>
                  <a:txBody>
                    <a:bodyPr/>
                    <a:lstStyle/>
                    <a:p>
                      <a:pPr>
                        <a:lnSpc>
                          <a:spcPct val="115000"/>
                        </a:lnSpc>
                        <a:spcAft>
                          <a:spcPts val="0"/>
                        </a:spcAft>
                      </a:pPr>
                      <a:r>
                        <a:rPr lang="ru-RU" sz="1800">
                          <a:effectLst/>
                        </a:rPr>
                        <a:t>Раздел 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Планирование и управление личными финансами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Раздел 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Планирование и управление личными финансами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smtClean="0">
                          <a:effectLst/>
                        </a:rPr>
                        <a:t>1</a:t>
                      </a:r>
                      <a:r>
                        <a:rPr lang="en-US" sz="1800" dirty="0" smtClean="0">
                          <a:effectLst/>
                          <a:latin typeface="Calibri" panose="020F0502020204030204" pitchFamily="34" charset="0"/>
                          <a:ea typeface="Calibri" panose="020F0502020204030204" pitchFamily="34" charset="0"/>
                        </a:rPr>
                        <a:t>0</a:t>
                      </a:r>
                      <a:endParaRPr lang="ru-RU" sz="1800" dirty="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765406">
                <a:tc>
                  <a:txBody>
                    <a:bodyPr/>
                    <a:lstStyle/>
                    <a:p>
                      <a:pPr>
                        <a:lnSpc>
                          <a:spcPct val="115000"/>
                        </a:lnSpc>
                        <a:spcAft>
                          <a:spcPts val="0"/>
                        </a:spcAft>
                      </a:pPr>
                      <a:r>
                        <a:rPr lang="ru-RU" sz="1800">
                          <a:effectLst/>
                        </a:rPr>
                        <a:t>Тема 2.1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Личный и семейный бюджет, финансовое планирование</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2.1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Личный и семейный бюджет, финансовое планирование</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765406">
                <a:tc>
                  <a:txBody>
                    <a:bodyPr/>
                    <a:lstStyle/>
                    <a:p>
                      <a:pPr>
                        <a:lnSpc>
                          <a:spcPct val="115000"/>
                        </a:lnSpc>
                        <a:spcAft>
                          <a:spcPts val="0"/>
                        </a:spcAft>
                      </a:pPr>
                      <a:r>
                        <a:rPr lang="ru-RU" sz="1800">
                          <a:effectLst/>
                        </a:rPr>
                        <a:t>Тема 2.2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Личные сбережения</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2.2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Личные сбережения</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765406">
                <a:tc>
                  <a:txBody>
                    <a:bodyPr/>
                    <a:lstStyle/>
                    <a:p>
                      <a:pPr>
                        <a:lnSpc>
                          <a:spcPct val="115000"/>
                        </a:lnSpc>
                        <a:spcAft>
                          <a:spcPts val="0"/>
                        </a:spcAft>
                      </a:pPr>
                      <a:r>
                        <a:rPr lang="ru-RU" sz="1800">
                          <a:effectLst/>
                        </a:rPr>
                        <a:t>Тема 2.3</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Кредиты и займы</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2.3</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solidFill>
                            <a:srgbClr val="FF0000"/>
                          </a:solidFill>
                          <a:effectLst/>
                        </a:rPr>
                        <a:t>Кредиты и займы</a:t>
                      </a:r>
                      <a:endParaRPr lang="ru-RU" sz="1800" dirty="0">
                        <a:solidFill>
                          <a:srgbClr val="FF0000"/>
                        </a:solidFill>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4</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765406">
                <a:tc>
                  <a:txBody>
                    <a:bodyPr/>
                    <a:lstStyle/>
                    <a:p>
                      <a:pPr>
                        <a:lnSpc>
                          <a:spcPct val="115000"/>
                        </a:lnSpc>
                        <a:spcAft>
                          <a:spcPts val="0"/>
                        </a:spcAft>
                      </a:pPr>
                      <a:r>
                        <a:rPr lang="ru-RU" sz="1800">
                          <a:effectLst/>
                        </a:rPr>
                        <a:t>Тема 2.4</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Безопасное управление личными финансами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2.4</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Безопасное управление личными финансами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2</a:t>
                      </a:r>
                      <a:endParaRPr lang="ru-RU" sz="1800" dirty="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 xmlns:p14="http://schemas.microsoft.com/office/powerpoint/2010/main" val="2495257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69120" y="511503"/>
            <a:ext cx="8887369" cy="707886"/>
          </a:xfrm>
          <a:prstGeom prst="rect">
            <a:avLst/>
          </a:prstGeom>
        </p:spPr>
        <p:txBody>
          <a:bodyPr wrap="none">
            <a:spAutoFit/>
          </a:bodyPr>
          <a:lstStyle/>
          <a:p>
            <a:r>
              <a:rPr lang="ru-RU" sz="4000" b="1" dirty="0">
                <a:highlight>
                  <a:srgbClr val="FFFFFF"/>
                </a:highlight>
                <a:latin typeface="Times New Roman" panose="02020603050405020304" pitchFamily="18" charset="0"/>
                <a:ea typeface="Times New Roman" panose="02020603050405020304" pitchFamily="18" charset="0"/>
              </a:rPr>
              <a:t>Корректировка тематического плана</a:t>
            </a:r>
            <a:endParaRPr lang="ru-RU" sz="4000" dirty="0"/>
          </a:p>
        </p:txBody>
      </p:sp>
      <p:graphicFrame>
        <p:nvGraphicFramePr>
          <p:cNvPr id="3" name="Таблица 2"/>
          <p:cNvGraphicFramePr>
            <a:graphicFrameLocks noGrp="1"/>
          </p:cNvGraphicFramePr>
          <p:nvPr>
            <p:extLst>
              <p:ext uri="{D42A27DB-BD31-4B8C-83A1-F6EECF244321}">
                <p14:modId xmlns="" xmlns:p14="http://schemas.microsoft.com/office/powerpoint/2010/main" val="739731151"/>
              </p:ext>
            </p:extLst>
          </p:nvPr>
        </p:nvGraphicFramePr>
        <p:xfrm>
          <a:off x="945931" y="1734209"/>
          <a:ext cx="16932167" cy="8056176"/>
        </p:xfrm>
        <a:graphic>
          <a:graphicData uri="http://schemas.openxmlformats.org/drawingml/2006/table">
            <a:tbl>
              <a:tblPr bandRow="1">
                <a:tableStyleId>{5C22544A-7EE6-4342-B048-85BDC9FD1C3A}</a:tableStyleId>
              </a:tblPr>
              <a:tblGrid>
                <a:gridCol w="1583741">
                  <a:extLst>
                    <a:ext uri="{9D8B030D-6E8A-4147-A177-3AD203B41FA5}">
                      <a16:colId xmlns:a16="http://schemas.microsoft.com/office/drawing/2014/main" xmlns="" val="20000"/>
                    </a:ext>
                  </a:extLst>
                </a:gridCol>
                <a:gridCol w="5515034">
                  <a:extLst>
                    <a:ext uri="{9D8B030D-6E8A-4147-A177-3AD203B41FA5}">
                      <a16:colId xmlns:a16="http://schemas.microsoft.com/office/drawing/2014/main" xmlns="" val="20001"/>
                    </a:ext>
                  </a:extLst>
                </a:gridCol>
                <a:gridCol w="1304324">
                  <a:extLst>
                    <a:ext uri="{9D8B030D-6E8A-4147-A177-3AD203B41FA5}">
                      <a16:colId xmlns:a16="http://schemas.microsoft.com/office/drawing/2014/main" xmlns="" val="20002"/>
                    </a:ext>
                  </a:extLst>
                </a:gridCol>
                <a:gridCol w="1290584">
                  <a:extLst>
                    <a:ext uri="{9D8B030D-6E8A-4147-A177-3AD203B41FA5}">
                      <a16:colId xmlns:a16="http://schemas.microsoft.com/office/drawing/2014/main" xmlns="" val="20003"/>
                    </a:ext>
                  </a:extLst>
                </a:gridCol>
                <a:gridCol w="6624804">
                  <a:extLst>
                    <a:ext uri="{9D8B030D-6E8A-4147-A177-3AD203B41FA5}">
                      <a16:colId xmlns:a16="http://schemas.microsoft.com/office/drawing/2014/main" xmlns="" val="20004"/>
                    </a:ext>
                  </a:extLst>
                </a:gridCol>
                <a:gridCol w="613680">
                  <a:extLst>
                    <a:ext uri="{9D8B030D-6E8A-4147-A177-3AD203B41FA5}">
                      <a16:colId xmlns:a16="http://schemas.microsoft.com/office/drawing/2014/main" xmlns="" val="20005"/>
                    </a:ext>
                  </a:extLst>
                </a:gridCol>
              </a:tblGrid>
              <a:tr h="984294">
                <a:tc>
                  <a:txBody>
                    <a:bodyPr/>
                    <a:lstStyle/>
                    <a:p>
                      <a:pPr>
                        <a:lnSpc>
                          <a:spcPct val="115000"/>
                        </a:lnSpc>
                        <a:spcAft>
                          <a:spcPts val="0"/>
                        </a:spcAft>
                      </a:pPr>
                      <a:r>
                        <a:rPr lang="ru-RU" sz="1800">
                          <a:effectLst/>
                        </a:rPr>
                        <a:t>Раздел 3</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Риск и доходность </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Раздел 3</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Риск и доходность </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rPr>
                        <a:t>4</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84294">
                <a:tc>
                  <a:txBody>
                    <a:bodyPr/>
                    <a:lstStyle/>
                    <a:p>
                      <a:pPr>
                        <a:lnSpc>
                          <a:spcPct val="115000"/>
                        </a:lnSpc>
                        <a:spcAft>
                          <a:spcPts val="0"/>
                        </a:spcAft>
                      </a:pPr>
                      <a:r>
                        <a:rPr lang="ru-RU" sz="1800">
                          <a:effectLst/>
                        </a:rPr>
                        <a:t>Тема 3.1</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Инвестирование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3.1</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Инвестирование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84294">
                <a:tc>
                  <a:txBody>
                    <a:bodyPr/>
                    <a:lstStyle/>
                    <a:p>
                      <a:pPr>
                        <a:lnSpc>
                          <a:spcPct val="115000"/>
                        </a:lnSpc>
                        <a:spcAft>
                          <a:spcPts val="0"/>
                        </a:spcAft>
                      </a:pPr>
                      <a:r>
                        <a:rPr lang="ru-RU" sz="1800">
                          <a:effectLst/>
                        </a:rPr>
                        <a:t>Тема 3.2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Страхование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3.2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Страхование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84294">
                <a:tc>
                  <a:txBody>
                    <a:bodyPr/>
                    <a:lstStyle/>
                    <a:p>
                      <a:pPr>
                        <a:lnSpc>
                          <a:spcPct val="115000"/>
                        </a:lnSpc>
                        <a:spcAft>
                          <a:spcPts val="0"/>
                        </a:spcAft>
                      </a:pPr>
                      <a:r>
                        <a:rPr lang="ru-RU" sz="1800">
                          <a:effectLst/>
                        </a:rPr>
                        <a:t>Тема 3.3</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Предпринимательство</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4</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3.3</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Предпринимательство</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984294">
                <a:tc>
                  <a:txBody>
                    <a:bodyPr/>
                    <a:lstStyle/>
                    <a:p>
                      <a:pPr>
                        <a:lnSpc>
                          <a:spcPct val="115000"/>
                        </a:lnSpc>
                        <a:spcAft>
                          <a:spcPts val="0"/>
                        </a:spcAft>
                      </a:pPr>
                      <a:r>
                        <a:rPr lang="ru-RU" sz="1800">
                          <a:effectLst/>
                        </a:rPr>
                        <a:t>Раздел 4</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Финансовая среда</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Раздел 4</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Финансовая среда</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rPr>
                        <a:t>10</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984294">
                <a:tc>
                  <a:txBody>
                    <a:bodyPr/>
                    <a:lstStyle/>
                    <a:p>
                      <a:pPr>
                        <a:lnSpc>
                          <a:spcPct val="115000"/>
                        </a:lnSpc>
                        <a:spcAft>
                          <a:spcPts val="0"/>
                        </a:spcAft>
                      </a:pPr>
                      <a:r>
                        <a:rPr lang="ru-RU" sz="1800">
                          <a:effectLst/>
                        </a:rPr>
                        <a:t>Тема 4.1</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Финансовые взаимоотношения с государством</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6</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4.1</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solidFill>
                            <a:srgbClr val="FF0000"/>
                          </a:solidFill>
                          <a:effectLst/>
                        </a:rPr>
                        <a:t>Финансовые взаимоотношения с государством</a:t>
                      </a:r>
                      <a:endParaRPr lang="ru-RU" sz="1800" dirty="0">
                        <a:solidFill>
                          <a:srgbClr val="FF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984294">
                <a:tc>
                  <a:txBody>
                    <a:bodyPr/>
                    <a:lstStyle/>
                    <a:p>
                      <a:pPr>
                        <a:lnSpc>
                          <a:spcPct val="115000"/>
                        </a:lnSpc>
                        <a:spcAft>
                          <a:spcPts val="0"/>
                        </a:spcAft>
                      </a:pPr>
                      <a:r>
                        <a:rPr lang="ru-RU" sz="1800">
                          <a:effectLst/>
                        </a:rPr>
                        <a:t>Тема 4.2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Защита прав граждан в финансовой сфере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4.2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Защита прав граждан в финансовой сфере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83059">
                <a:tc gridSpan="2">
                  <a:txBody>
                    <a:bodyPr/>
                    <a:lstStyle/>
                    <a:p>
                      <a:pPr>
                        <a:lnSpc>
                          <a:spcPct val="115000"/>
                        </a:lnSpc>
                        <a:spcAft>
                          <a:spcPts val="0"/>
                        </a:spcAft>
                      </a:pPr>
                      <a:r>
                        <a:rPr lang="ru-RU" sz="1800">
                          <a:effectLst/>
                        </a:rPr>
                        <a:t>Зачет (промежуточная аттестация)</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 </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Зачет (промежуточная аттестация)</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83059">
                <a:tc gridSpan="2">
                  <a:txBody>
                    <a:bodyPr/>
                    <a:lstStyle/>
                    <a:p>
                      <a:pPr>
                        <a:lnSpc>
                          <a:spcPct val="115000"/>
                        </a:lnSpc>
                        <a:spcAft>
                          <a:spcPts val="0"/>
                        </a:spcAft>
                      </a:pPr>
                      <a:r>
                        <a:rPr lang="ru-RU" sz="1800">
                          <a:effectLst/>
                        </a:rPr>
                        <a:t>Итого</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800">
                          <a:effectLst/>
                        </a:rPr>
                        <a:t>36</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 </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Итого</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36</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 xmlns:p14="http://schemas.microsoft.com/office/powerpoint/2010/main" val="913759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4245" y="463421"/>
            <a:ext cx="7257115" cy="587853"/>
          </a:xfrm>
          <a:prstGeom prst="rect">
            <a:avLst/>
          </a:prstGeom>
        </p:spPr>
        <p:txBody>
          <a:bodyPr wrap="none">
            <a:spAutoFit/>
          </a:bodyPr>
          <a:lstStyle/>
          <a:p>
            <a:pPr algn="ctr">
              <a:lnSpc>
                <a:spcPct val="115000"/>
              </a:lnSpc>
            </a:pPr>
            <a:r>
              <a:rPr lang="ru-RU" sz="2800" b="1" dirty="0">
                <a:latin typeface="Times New Roman" panose="02020603050405020304" pitchFamily="18" charset="0"/>
                <a:ea typeface="Times New Roman" panose="02020603050405020304" pitchFamily="18" charset="0"/>
              </a:rPr>
              <a:t>ТЕХНОЛОГИЧЕСКАЯ КАРТА ЗАНЯТИЯ</a:t>
            </a:r>
            <a:endParaRPr lang="ru-RU" sz="2400" dirty="0">
              <a:effectLst/>
              <a:latin typeface="Calibri" panose="020F0502020204030204" pitchFamily="34" charset="0"/>
              <a:ea typeface="Calibri" panose="020F0502020204030204" pitchFamily="34"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1300439897"/>
              </p:ext>
            </p:extLst>
          </p:nvPr>
        </p:nvGraphicFramePr>
        <p:xfrm>
          <a:off x="486581" y="1425177"/>
          <a:ext cx="17434308" cy="8275040"/>
        </p:xfrm>
        <a:graphic>
          <a:graphicData uri="http://schemas.openxmlformats.org/drawingml/2006/table">
            <a:tbl>
              <a:tblPr>
                <a:tableStyleId>{5C22544A-7EE6-4342-B048-85BDC9FD1C3A}</a:tableStyleId>
              </a:tblPr>
              <a:tblGrid>
                <a:gridCol w="3845224">
                  <a:extLst>
                    <a:ext uri="{9D8B030D-6E8A-4147-A177-3AD203B41FA5}">
                      <a16:colId xmlns:a16="http://schemas.microsoft.com/office/drawing/2014/main" xmlns="" val="20000"/>
                    </a:ext>
                  </a:extLst>
                </a:gridCol>
                <a:gridCol w="13589084">
                  <a:extLst>
                    <a:ext uri="{9D8B030D-6E8A-4147-A177-3AD203B41FA5}">
                      <a16:colId xmlns:a16="http://schemas.microsoft.com/office/drawing/2014/main" xmlns="" val="20001"/>
                    </a:ext>
                  </a:extLst>
                </a:gridCol>
              </a:tblGrid>
              <a:tr h="601061">
                <a:tc>
                  <a:txBody>
                    <a:bodyPr/>
                    <a:lstStyle/>
                    <a:p>
                      <a:pPr algn="ctr">
                        <a:lnSpc>
                          <a:spcPct val="115000"/>
                        </a:lnSpc>
                        <a:spcAft>
                          <a:spcPts val="0"/>
                        </a:spcAft>
                      </a:pPr>
                      <a:r>
                        <a:rPr lang="ru-RU" sz="2000" dirty="0">
                          <a:effectLst/>
                        </a:rPr>
                        <a:t>Наименование элемента карты</a:t>
                      </a:r>
                      <a:endParaRPr lang="ru-RU" sz="2000" dirty="0">
                        <a:effectLst/>
                        <a:latin typeface="Calibri" panose="020F0502020204030204" pitchFamily="34" charset="0"/>
                        <a:ea typeface="Calibri" panose="020F0502020204030204" pitchFamily="34" charset="0"/>
                      </a:endParaRPr>
                    </a:p>
                  </a:txBody>
                  <a:tcPr marL="47784" marR="47784"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a:effectLst/>
                        </a:rPr>
                        <a:t>Краткое содержание</a:t>
                      </a:r>
                      <a:endParaRPr lang="ru-RU" sz="2000">
                        <a:effectLst/>
                        <a:latin typeface="Calibri" panose="020F0502020204030204" pitchFamily="34" charset="0"/>
                        <a:ea typeface="Calibri" panose="020F0502020204030204" pitchFamily="34" charset="0"/>
                      </a:endParaRPr>
                    </a:p>
                  </a:txBody>
                  <a:tcPr marL="47784" marR="47784"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01061">
                <a:tc>
                  <a:txBody>
                    <a:bodyPr/>
                    <a:lstStyle/>
                    <a:p>
                      <a:pPr>
                        <a:lnSpc>
                          <a:spcPct val="115000"/>
                        </a:lnSpc>
                        <a:spcAft>
                          <a:spcPts val="0"/>
                        </a:spcAft>
                      </a:pPr>
                      <a:r>
                        <a:rPr lang="ru-RU" sz="2000">
                          <a:effectLst/>
                        </a:rPr>
                        <a:t>Тема финансовой грамотности из легенды кейса</a:t>
                      </a:r>
                      <a:endParaRPr lang="ru-RU" sz="200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2000" dirty="0" smtClean="0">
                          <a:effectLst/>
                        </a:rPr>
                        <a:t>Финансовые пирамиды</a:t>
                      </a:r>
                      <a:endParaRPr lang="ru-RU" sz="2000" dirty="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88445">
                <a:tc>
                  <a:txBody>
                    <a:bodyPr/>
                    <a:lstStyle/>
                    <a:p>
                      <a:pPr>
                        <a:lnSpc>
                          <a:spcPct val="115000"/>
                        </a:lnSpc>
                        <a:spcAft>
                          <a:spcPts val="0"/>
                        </a:spcAft>
                      </a:pPr>
                      <a:r>
                        <a:rPr lang="ru-RU" sz="2000">
                          <a:effectLst/>
                        </a:rPr>
                        <a:t>Наименование специальности </a:t>
                      </a:r>
                    </a:p>
                    <a:p>
                      <a:pPr>
                        <a:lnSpc>
                          <a:spcPct val="115000"/>
                        </a:lnSpc>
                        <a:spcAft>
                          <a:spcPts val="0"/>
                        </a:spcAft>
                      </a:pPr>
                      <a:r>
                        <a:rPr lang="ru-RU" sz="2000">
                          <a:effectLst/>
                        </a:rPr>
                        <a:t>(группы специальностей)</a:t>
                      </a:r>
                      <a:endParaRPr lang="ru-RU" sz="200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2000" dirty="0">
                          <a:effectLst/>
                        </a:rPr>
                        <a:t>38.00.00 Экономика и управление</a:t>
                      </a:r>
                      <a:endParaRPr lang="ru-RU" sz="2000" dirty="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052236">
                <a:tc>
                  <a:txBody>
                    <a:bodyPr/>
                    <a:lstStyle/>
                    <a:p>
                      <a:pPr>
                        <a:lnSpc>
                          <a:spcPct val="115000"/>
                        </a:lnSpc>
                        <a:spcAft>
                          <a:spcPts val="0"/>
                        </a:spcAft>
                      </a:pPr>
                      <a:r>
                        <a:rPr lang="ru-RU" sz="2000" dirty="0">
                          <a:effectLst/>
                        </a:rPr>
                        <a:t>Планируемые результаты</a:t>
                      </a:r>
                      <a:endParaRPr lang="ru-RU" sz="2000" dirty="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15000"/>
                        </a:lnSpc>
                        <a:spcAft>
                          <a:spcPts val="0"/>
                        </a:spcAft>
                        <a:buClr>
                          <a:srgbClr val="181818"/>
                        </a:buClr>
                        <a:buFont typeface="+mj-lt"/>
                        <a:buAutoNum type="arabicParenR"/>
                      </a:pPr>
                      <a:r>
                        <a:rPr lang="ru-RU" sz="2000" dirty="0" smtClean="0">
                          <a:effectLst/>
                        </a:rPr>
                        <a:t>Знать </a:t>
                      </a:r>
                      <a:r>
                        <a:rPr lang="ru-RU" sz="2000" dirty="0">
                          <a:effectLst/>
                        </a:rPr>
                        <a:t>и понимать:</a:t>
                      </a:r>
                      <a:r>
                        <a:rPr lang="ru-RU" sz="2000" spc="15" dirty="0">
                          <a:effectLst/>
                        </a:rPr>
                        <a:t> </a:t>
                      </a:r>
                      <a:endParaRPr lang="ru-RU" sz="2000" dirty="0">
                        <a:effectLst/>
                      </a:endParaRPr>
                    </a:p>
                    <a:p>
                      <a:pPr marL="342900" indent="-342900" algn="just">
                        <a:lnSpc>
                          <a:spcPct val="115000"/>
                        </a:lnSpc>
                        <a:spcAft>
                          <a:spcPts val="0"/>
                        </a:spcAft>
                        <a:buFont typeface="Arial" panose="020B0604020202020204" pitchFamily="34" charset="0"/>
                        <a:buChar char="•"/>
                      </a:pPr>
                      <a:r>
                        <a:rPr lang="ru-RU" sz="2000" dirty="0">
                          <a:effectLst/>
                        </a:rPr>
                        <a:t>формирование у </a:t>
                      </a:r>
                      <a:r>
                        <a:rPr lang="ru-RU" sz="2000" spc="15" dirty="0">
                          <a:effectLst/>
                        </a:rPr>
                        <a:t>обучающихся</a:t>
                      </a:r>
                      <a:r>
                        <a:rPr lang="ru-RU" sz="2000" dirty="0">
                          <a:effectLst/>
                        </a:rPr>
                        <a:t> системы знаний о видах финансового мошенничества и способах грамотного поведения в целях его </a:t>
                      </a:r>
                      <a:r>
                        <a:rPr lang="ru-RU" sz="2000" dirty="0" smtClean="0">
                          <a:effectLst/>
                        </a:rPr>
                        <a:t>предотвращения;</a:t>
                      </a:r>
                      <a:endParaRPr lang="ru-RU" sz="2000" dirty="0">
                        <a:effectLst/>
                      </a:endParaRPr>
                    </a:p>
                    <a:p>
                      <a:pPr algn="just">
                        <a:lnSpc>
                          <a:spcPct val="115000"/>
                        </a:lnSpc>
                        <a:spcAft>
                          <a:spcPts val="0"/>
                        </a:spcAft>
                      </a:pPr>
                      <a:r>
                        <a:rPr lang="ru-RU" sz="2000" dirty="0">
                          <a:effectLst/>
                        </a:rPr>
                        <a:t> 2) Умения и навыки:</a:t>
                      </a:r>
                    </a:p>
                    <a:p>
                      <a:pPr marL="342900" indent="-342900" algn="just">
                        <a:lnSpc>
                          <a:spcPct val="115000"/>
                        </a:lnSpc>
                        <a:spcAft>
                          <a:spcPts val="0"/>
                        </a:spcAft>
                        <a:buFont typeface="Arial" panose="020B0604020202020204" pitchFamily="34" charset="0"/>
                        <a:buChar char="•"/>
                      </a:pPr>
                      <a:r>
                        <a:rPr lang="ru-RU" sz="2000" dirty="0">
                          <a:effectLst/>
                        </a:rPr>
                        <a:t>формирование умений </a:t>
                      </a:r>
                      <a:r>
                        <a:rPr lang="ru-RU" sz="2000" spc="15" dirty="0">
                          <a:effectLst/>
                        </a:rPr>
                        <a:t> аргументировать и отстаивать своё мнение, а также разрешать конфликты на основе согласования позиций и учёта интересов друг друга;</a:t>
                      </a:r>
                      <a:endParaRPr lang="ru-RU" sz="2000" dirty="0">
                        <a:effectLst/>
                      </a:endParaRPr>
                    </a:p>
                    <a:p>
                      <a:pPr marL="342900" indent="-342900" algn="just">
                        <a:lnSpc>
                          <a:spcPct val="115000"/>
                        </a:lnSpc>
                        <a:spcAft>
                          <a:spcPts val="0"/>
                        </a:spcAft>
                        <a:buFont typeface="Arial" panose="020B0604020202020204" pitchFamily="34" charset="0"/>
                        <a:buChar char="•"/>
                      </a:pPr>
                      <a:r>
                        <a:rPr lang="ru-RU" sz="2000" dirty="0" smtClean="0">
                          <a:effectLst/>
                        </a:rPr>
                        <a:t>расширение </a:t>
                      </a:r>
                      <a:r>
                        <a:rPr lang="ru-RU" sz="2000" dirty="0">
                          <a:effectLst/>
                        </a:rPr>
                        <a:t>социального кругозора и развитие познавательного интереса к изучению общественных дисциплин;</a:t>
                      </a:r>
                    </a:p>
                    <a:p>
                      <a:pPr marL="342900" indent="-342900" algn="just">
                        <a:lnSpc>
                          <a:spcPct val="115000"/>
                        </a:lnSpc>
                        <a:spcAft>
                          <a:spcPts val="0"/>
                        </a:spcAft>
                        <a:buFont typeface="Arial" panose="020B0604020202020204" pitchFamily="34" charset="0"/>
                        <a:buChar char="•"/>
                      </a:pPr>
                      <a:r>
                        <a:rPr lang="ru-RU" sz="2000" dirty="0">
                          <a:effectLst/>
                        </a:rPr>
                        <a:t>умение выделять признаки мошенничества;</a:t>
                      </a:r>
                    </a:p>
                    <a:p>
                      <a:pPr marL="342900" indent="-342900" algn="just">
                        <a:lnSpc>
                          <a:spcPct val="115000"/>
                        </a:lnSpc>
                        <a:spcAft>
                          <a:spcPts val="0"/>
                        </a:spcAft>
                        <a:buFont typeface="Arial" panose="020B0604020202020204" pitchFamily="34" charset="0"/>
                        <a:buChar char="•"/>
                      </a:pPr>
                      <a:r>
                        <a:rPr lang="ru-RU" sz="2000" dirty="0">
                          <a:effectLst/>
                        </a:rPr>
                        <a:t>владеть алгоритмами поведения в разных ситуациях мошенничества.</a:t>
                      </a:r>
                    </a:p>
                    <a:p>
                      <a:pPr>
                        <a:lnSpc>
                          <a:spcPct val="115000"/>
                        </a:lnSpc>
                        <a:spcAft>
                          <a:spcPts val="0"/>
                        </a:spcAft>
                      </a:pPr>
                      <a:r>
                        <a:rPr lang="ru-RU" sz="2000" dirty="0">
                          <a:effectLst/>
                        </a:rPr>
                        <a:t>3) Личностные качества и установки:</a:t>
                      </a:r>
                    </a:p>
                    <a:p>
                      <a:pPr marL="342900" indent="-342900" algn="just">
                        <a:lnSpc>
                          <a:spcPct val="115000"/>
                        </a:lnSpc>
                        <a:spcAft>
                          <a:spcPts val="0"/>
                        </a:spcAft>
                        <a:buFont typeface="Arial" panose="020B0604020202020204" pitchFamily="34" charset="0"/>
                        <a:buChar char="•"/>
                      </a:pPr>
                      <a:r>
                        <a:rPr lang="ru-RU" sz="2000" dirty="0" smtClean="0">
                          <a:effectLst/>
                        </a:rPr>
                        <a:t>формирование </a:t>
                      </a:r>
                      <a:r>
                        <a:rPr lang="ru-RU" sz="2000" dirty="0">
                          <a:effectLst/>
                        </a:rPr>
                        <a:t>мировоззрения, соответствующего современным научным представлениям о финансовых институтах, процессах и услугах;</a:t>
                      </a:r>
                    </a:p>
                    <a:p>
                      <a:pPr marL="342900" indent="-342900" algn="just">
                        <a:lnSpc>
                          <a:spcPct val="115000"/>
                        </a:lnSpc>
                        <a:spcAft>
                          <a:spcPts val="0"/>
                        </a:spcAft>
                        <a:buFont typeface="Arial" panose="020B0604020202020204" pitchFamily="34" charset="0"/>
                        <a:buChar char="•"/>
                      </a:pPr>
                      <a:r>
                        <a:rPr lang="ru-RU" sz="2000" dirty="0">
                          <a:effectLst/>
                        </a:rPr>
                        <a:t>воспитание у обучающихся личной ответственности за решения, принимаемые в процессе взаимодействия с финансовыми институтами;</a:t>
                      </a:r>
                    </a:p>
                    <a:p>
                      <a:pPr marL="342900" indent="-342900" algn="just">
                        <a:lnSpc>
                          <a:spcPct val="115000"/>
                        </a:lnSpc>
                        <a:spcAft>
                          <a:spcPts val="0"/>
                        </a:spcAft>
                        <a:buFont typeface="Arial" panose="020B0604020202020204" pitchFamily="34" charset="0"/>
                        <a:buChar char="•"/>
                      </a:pPr>
                      <a:r>
                        <a:rPr lang="ru-RU" sz="2000" dirty="0">
                          <a:effectLst/>
                        </a:rPr>
                        <a:t>критическое отношение к информации и финансовым предложениям.</a:t>
                      </a:r>
                      <a:endParaRPr lang="ru-RU" sz="2000" dirty="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 xmlns:p14="http://schemas.microsoft.com/office/powerpoint/2010/main" val="1797628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4245" y="463421"/>
            <a:ext cx="7257115" cy="587853"/>
          </a:xfrm>
          <a:prstGeom prst="rect">
            <a:avLst/>
          </a:prstGeom>
        </p:spPr>
        <p:txBody>
          <a:bodyPr wrap="none">
            <a:spAutoFit/>
          </a:bodyPr>
          <a:lstStyle/>
          <a:p>
            <a:pPr algn="ctr">
              <a:lnSpc>
                <a:spcPct val="115000"/>
              </a:lnSpc>
            </a:pPr>
            <a:r>
              <a:rPr lang="ru-RU" sz="2800" b="1" dirty="0">
                <a:latin typeface="Times New Roman" panose="02020603050405020304" pitchFamily="18" charset="0"/>
                <a:ea typeface="Times New Roman" panose="02020603050405020304" pitchFamily="18" charset="0"/>
              </a:rPr>
              <a:t>ТЕХНОЛОГИЧЕСКАЯ КАРТА ЗАНЯТИЯ</a:t>
            </a:r>
            <a:endParaRPr lang="ru-RU" sz="2400" dirty="0">
              <a:effectLst/>
              <a:latin typeface="Calibri" panose="020F0502020204030204" pitchFamily="34" charset="0"/>
              <a:ea typeface="Calibri" panose="020F0502020204030204" pitchFamily="34"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124939923"/>
              </p:ext>
            </p:extLst>
          </p:nvPr>
        </p:nvGraphicFramePr>
        <p:xfrm>
          <a:off x="441434" y="1844567"/>
          <a:ext cx="17389366" cy="8455456"/>
        </p:xfrm>
        <a:graphic>
          <a:graphicData uri="http://schemas.openxmlformats.org/drawingml/2006/table">
            <a:tbl>
              <a:tblPr>
                <a:tableStyleId>{5C22544A-7EE6-4342-B048-85BDC9FD1C3A}</a:tableStyleId>
              </a:tblPr>
              <a:tblGrid>
                <a:gridCol w="3835311">
                  <a:extLst>
                    <a:ext uri="{9D8B030D-6E8A-4147-A177-3AD203B41FA5}">
                      <a16:colId xmlns:a16="http://schemas.microsoft.com/office/drawing/2014/main" xmlns="" val="20000"/>
                    </a:ext>
                  </a:extLst>
                </a:gridCol>
                <a:gridCol w="13554055">
                  <a:extLst>
                    <a:ext uri="{9D8B030D-6E8A-4147-A177-3AD203B41FA5}">
                      <a16:colId xmlns:a16="http://schemas.microsoft.com/office/drawing/2014/main" xmlns="" val="20001"/>
                    </a:ext>
                  </a:extLst>
                </a:gridCol>
              </a:tblGrid>
              <a:tr h="5695174">
                <a:tc>
                  <a:txBody>
                    <a:bodyPr/>
                    <a:lstStyle/>
                    <a:p>
                      <a:pPr>
                        <a:lnSpc>
                          <a:spcPct val="115000"/>
                        </a:lnSpc>
                        <a:spcAft>
                          <a:spcPts val="0"/>
                        </a:spcAft>
                      </a:pPr>
                      <a:r>
                        <a:rPr lang="ru-RU" sz="2000" dirty="0">
                          <a:effectLst/>
                          <a:latin typeface="+mn-lt"/>
                        </a:rPr>
                        <a:t>Образовательные ресурсы (в том числе цифровые) необходимые для проведения мероприятия – со ссылками при наличии</a:t>
                      </a:r>
                      <a:endParaRPr lang="ru-RU" sz="2000" dirty="0">
                        <a:effectLst/>
                        <a:latin typeface="+mn-lt"/>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2000" b="1" dirty="0">
                          <a:effectLst/>
                        </a:rPr>
                        <a:t>Мотивационно-целевой этап:</a:t>
                      </a:r>
                    </a:p>
                    <a:p>
                      <a:pPr algn="just">
                        <a:lnSpc>
                          <a:spcPct val="115000"/>
                        </a:lnSpc>
                        <a:spcAft>
                          <a:spcPts val="0"/>
                        </a:spcAft>
                      </a:pPr>
                      <a:r>
                        <a:rPr lang="ru-RU" sz="2000" dirty="0">
                          <a:effectLst/>
                        </a:rPr>
                        <a:t>Серия «Финансовая пирамида» сериала «Любовь. Дружба. Экономика.»</a:t>
                      </a:r>
                    </a:p>
                    <a:p>
                      <a:pPr algn="just">
                        <a:lnSpc>
                          <a:spcPct val="115000"/>
                        </a:lnSpc>
                        <a:spcAft>
                          <a:spcPts val="0"/>
                        </a:spcAft>
                      </a:pPr>
                      <a:r>
                        <a:rPr lang="ru-RU" sz="2000" u="sng" dirty="0">
                          <a:effectLst/>
                          <a:hlinkClick r:id="rId2"/>
                        </a:rPr>
                        <a:t>https://edu.pacc.ru/kinopacc/articles/1011/#100</a:t>
                      </a:r>
                      <a:endParaRPr lang="ru-RU" sz="2000" dirty="0">
                        <a:effectLst/>
                      </a:endParaRPr>
                    </a:p>
                    <a:p>
                      <a:pPr algn="just">
                        <a:lnSpc>
                          <a:spcPct val="115000"/>
                        </a:lnSpc>
                        <a:spcAft>
                          <a:spcPts val="0"/>
                        </a:spcAft>
                      </a:pPr>
                      <a:r>
                        <a:rPr lang="ru-RU" sz="2000" dirty="0">
                          <a:effectLst/>
                        </a:rPr>
                        <a:t> </a:t>
                      </a: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a:effectLst/>
                      </a:endParaRPr>
                    </a:p>
                    <a:p>
                      <a:pPr algn="just">
                        <a:lnSpc>
                          <a:spcPct val="115000"/>
                        </a:lnSpc>
                        <a:spcAft>
                          <a:spcPts val="0"/>
                        </a:spcAft>
                      </a:pPr>
                      <a:r>
                        <a:rPr lang="ru-RU" sz="2000" dirty="0">
                          <a:effectLst/>
                        </a:rPr>
                        <a:t>Операционно-действенный этап:</a:t>
                      </a:r>
                    </a:p>
                    <a:p>
                      <a:pPr algn="just">
                        <a:lnSpc>
                          <a:spcPct val="115000"/>
                        </a:lnSpc>
                        <a:spcAft>
                          <a:spcPts val="0"/>
                        </a:spcAft>
                      </a:pPr>
                      <a:r>
                        <a:rPr lang="ru-RU" sz="2000" dirty="0">
                          <a:effectLst/>
                        </a:rPr>
                        <a:t>Видео и текстовый контент о финансовых пирамидах</a:t>
                      </a:r>
                    </a:p>
                    <a:p>
                      <a:pPr algn="just">
                        <a:lnSpc>
                          <a:spcPct val="115000"/>
                        </a:lnSpc>
                        <a:spcAft>
                          <a:spcPts val="0"/>
                        </a:spcAft>
                      </a:pPr>
                      <a:r>
                        <a:rPr lang="ru-RU" sz="2000" u="sng" dirty="0">
                          <a:effectLst/>
                          <a:hlinkClick r:id="rId3"/>
                        </a:rPr>
                        <a:t>https://firelinks.ru/moshennichestvo/7312-finansovye-piramidy-2021-rejting.html</a:t>
                      </a:r>
                      <a:endParaRPr lang="ru-RU" sz="2000" dirty="0">
                        <a:effectLst/>
                      </a:endParaRPr>
                    </a:p>
                    <a:p>
                      <a:pPr algn="just">
                        <a:lnSpc>
                          <a:spcPct val="115000"/>
                        </a:lnSpc>
                        <a:spcAft>
                          <a:spcPts val="0"/>
                        </a:spcAft>
                      </a:pPr>
                      <a:r>
                        <a:rPr lang="ru-RU" sz="2000" dirty="0">
                          <a:effectLst/>
                        </a:rPr>
                        <a:t> </a:t>
                      </a:r>
                      <a:r>
                        <a:rPr lang="ru-RU" sz="2000" dirty="0" smtClean="0">
                          <a:effectLst/>
                        </a:rPr>
                        <a:t> Рефлексивно-оценочный </a:t>
                      </a:r>
                      <a:r>
                        <a:rPr lang="ru-RU" sz="2000" dirty="0">
                          <a:effectLst/>
                        </a:rPr>
                        <a:t>этап:</a:t>
                      </a:r>
                    </a:p>
                    <a:p>
                      <a:pPr algn="just">
                        <a:lnSpc>
                          <a:spcPct val="115000"/>
                        </a:lnSpc>
                        <a:spcAft>
                          <a:spcPts val="0"/>
                        </a:spcAft>
                      </a:pPr>
                      <a:r>
                        <a:rPr lang="ru-RU" sz="2000" dirty="0">
                          <a:effectLst/>
                        </a:rPr>
                        <a:t>-</a:t>
                      </a:r>
                      <a:endParaRPr lang="ru-RU" sz="2000" dirty="0">
                        <a:effectLst/>
                        <a:latin typeface="Calibri" panose="020F0502020204030204" pitchFamily="34" charset="0"/>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13252">
                <a:tc>
                  <a:txBody>
                    <a:bodyPr/>
                    <a:lstStyle/>
                    <a:p>
                      <a:pPr>
                        <a:lnSpc>
                          <a:spcPct val="115000"/>
                        </a:lnSpc>
                        <a:spcAft>
                          <a:spcPts val="0"/>
                        </a:spcAft>
                      </a:pPr>
                      <a:r>
                        <a:rPr lang="ru-RU" sz="2000" dirty="0" smtClean="0">
                          <a:effectLst/>
                          <a:latin typeface="+mn-lt"/>
                          <a:ea typeface="Calibri" panose="020F0502020204030204" pitchFamily="34" charset="0"/>
                        </a:rPr>
                        <a:t>Содержание и организация занятия (методический инструментарий, форма работы студентов (парная, индивидуальная, групповая, фронтальная))</a:t>
                      </a:r>
                      <a:endParaRPr lang="ru-RU" sz="2000" dirty="0">
                        <a:effectLst/>
                        <a:latin typeface="+mn-lt"/>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183" b="1" i="0" u="none" strike="noStrike" cap="none" dirty="0" smtClean="0">
                          <a:solidFill>
                            <a:schemeClr val="dk1"/>
                          </a:solidFill>
                          <a:effectLst/>
                          <a:latin typeface="+mn-lt"/>
                          <a:ea typeface="+mn-ea"/>
                          <a:cs typeface="+mn-cs"/>
                          <a:sym typeface="Arial"/>
                        </a:rPr>
                        <a:t>Мотивационно-целевой этап:</a:t>
                      </a:r>
                      <a:endParaRPr lang="ru-RU" sz="2183" b="0" i="0" u="none" strike="noStrike" cap="none" dirty="0" smtClean="0">
                        <a:solidFill>
                          <a:schemeClr val="dk1"/>
                        </a:solidFill>
                        <a:effectLst/>
                        <a:latin typeface="+mn-lt"/>
                        <a:ea typeface="+mn-ea"/>
                        <a:cs typeface="+mn-cs"/>
                        <a:sym typeface="Arial"/>
                      </a:endParaRPr>
                    </a:p>
                    <a:p>
                      <a:r>
                        <a:rPr lang="ru-RU" sz="2183" b="0" i="0" u="none" strike="noStrike" cap="none" dirty="0" smtClean="0">
                          <a:solidFill>
                            <a:schemeClr val="dk1"/>
                          </a:solidFill>
                          <a:effectLst/>
                          <a:latin typeface="+mn-lt"/>
                          <a:ea typeface="+mn-ea"/>
                          <a:cs typeface="+mn-cs"/>
                          <a:sym typeface="Arial"/>
                        </a:rPr>
                        <a:t>Просмотр и обсуждение видео ролика.</a:t>
                      </a:r>
                    </a:p>
                    <a:p>
                      <a:r>
                        <a:rPr lang="ru-RU" sz="2183" b="0" i="0" u="none" strike="noStrike" cap="none" dirty="0" smtClean="0">
                          <a:solidFill>
                            <a:schemeClr val="dk1"/>
                          </a:solidFill>
                          <a:effectLst/>
                          <a:latin typeface="+mn-lt"/>
                          <a:ea typeface="+mn-ea"/>
                          <a:cs typeface="+mn-cs"/>
                          <a:sym typeface="Arial"/>
                        </a:rPr>
                        <a:t>Серия «Финансовая пирамида» сериала «Любовь. Дружба. Экономика»</a:t>
                      </a:r>
                    </a:p>
                    <a:p>
                      <a:r>
                        <a:rPr lang="ru-RU" sz="2183" b="0" i="0" u="sng" strike="noStrike" cap="none" dirty="0" smtClean="0">
                          <a:solidFill>
                            <a:schemeClr val="dk1"/>
                          </a:solidFill>
                          <a:effectLst/>
                          <a:latin typeface="+mn-lt"/>
                          <a:ea typeface="+mn-ea"/>
                          <a:cs typeface="+mn-cs"/>
                          <a:sym typeface="Arial"/>
                          <a:hlinkClick r:id="rId2"/>
                        </a:rPr>
                        <a:t>https://edu.pacc.ru/kinopacc/articles/1011/#100</a:t>
                      </a:r>
                      <a:endParaRPr lang="ru-RU" sz="2183" b="0" i="0" u="none" strike="noStrike" cap="none" dirty="0" smtClean="0">
                        <a:solidFill>
                          <a:schemeClr val="dk1"/>
                        </a:solidFill>
                        <a:effectLst/>
                        <a:latin typeface="+mn-lt"/>
                        <a:ea typeface="+mn-ea"/>
                        <a:cs typeface="+mn-cs"/>
                        <a:sym typeface="Arial"/>
                      </a:endParaRPr>
                    </a:p>
                    <a:p>
                      <a:r>
                        <a:rPr lang="ru-RU" sz="2183" b="0" i="0" u="none" strike="noStrike" cap="none" dirty="0" smtClean="0">
                          <a:solidFill>
                            <a:schemeClr val="dk1"/>
                          </a:solidFill>
                          <a:effectLst/>
                          <a:latin typeface="+mn-lt"/>
                          <a:ea typeface="+mn-ea"/>
                          <a:cs typeface="+mn-cs"/>
                          <a:sym typeface="Arial"/>
                        </a:rPr>
                        <a:t>Беседа по результатам просмотра.</a:t>
                      </a:r>
                    </a:p>
                    <a:p>
                      <a:r>
                        <a:rPr lang="ru-RU" sz="2183" b="0" i="0" u="none" strike="noStrike" cap="none" dirty="0" smtClean="0">
                          <a:solidFill>
                            <a:schemeClr val="dk1"/>
                          </a:solidFill>
                          <a:effectLst/>
                          <a:latin typeface="+mn-lt"/>
                          <a:ea typeface="+mn-ea"/>
                          <a:cs typeface="+mn-cs"/>
                          <a:sym typeface="Arial"/>
                        </a:rPr>
                        <a:t>- А встречались ли вы с финансовыми пирамидами? А ваши близкие?</a:t>
                      </a:r>
                    </a:p>
                    <a:p>
                      <a:r>
                        <a:rPr lang="ru-RU" sz="2183" b="0" i="0" u="none" strike="noStrike" cap="none" dirty="0" smtClean="0">
                          <a:solidFill>
                            <a:schemeClr val="dk1"/>
                          </a:solidFill>
                          <a:effectLst/>
                          <a:latin typeface="+mn-lt"/>
                          <a:ea typeface="+mn-ea"/>
                          <a:cs typeface="+mn-cs"/>
                          <a:sym typeface="Arial"/>
                        </a:rPr>
                        <a:t>- Сможете ли вы отличить финансовую пирамиду от финансовых инструментов?</a:t>
                      </a:r>
                    </a:p>
                    <a:p>
                      <a:pPr algn="just">
                        <a:lnSpc>
                          <a:spcPct val="115000"/>
                        </a:lnSpc>
                        <a:spcAft>
                          <a:spcPts val="0"/>
                        </a:spcAft>
                      </a:pPr>
                      <a:endParaRPr lang="ru-RU" sz="2000" dirty="0">
                        <a:effectLst/>
                        <a:latin typeface="Calibri" panose="020F0502020204030204" pitchFamily="34" charset="0"/>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5" name="Рисунок 4"/>
          <p:cNvPicPr>
            <a:picLocks noChangeAspect="1"/>
          </p:cNvPicPr>
          <p:nvPr/>
        </p:nvPicPr>
        <p:blipFill>
          <a:blip r:embed="rId4"/>
          <a:stretch>
            <a:fillRect/>
          </a:stretch>
        </p:blipFill>
        <p:spPr>
          <a:xfrm>
            <a:off x="11199022" y="2642590"/>
            <a:ext cx="5376042" cy="3530932"/>
          </a:xfrm>
          <a:prstGeom prst="rect">
            <a:avLst/>
          </a:prstGeom>
        </p:spPr>
      </p:pic>
    </p:spTree>
    <p:extLst>
      <p:ext uri="{BB962C8B-B14F-4D97-AF65-F5344CB8AC3E}">
        <p14:creationId xmlns="" xmlns:p14="http://schemas.microsoft.com/office/powerpoint/2010/main" val="1978154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4245" y="463421"/>
            <a:ext cx="7257115" cy="587853"/>
          </a:xfrm>
          <a:prstGeom prst="rect">
            <a:avLst/>
          </a:prstGeom>
        </p:spPr>
        <p:txBody>
          <a:bodyPr wrap="none">
            <a:spAutoFit/>
          </a:bodyPr>
          <a:lstStyle/>
          <a:p>
            <a:pPr algn="ctr">
              <a:lnSpc>
                <a:spcPct val="115000"/>
              </a:lnSpc>
            </a:pPr>
            <a:r>
              <a:rPr lang="ru-RU" sz="2800" b="1" dirty="0">
                <a:latin typeface="Times New Roman" panose="02020603050405020304" pitchFamily="18" charset="0"/>
                <a:ea typeface="Times New Roman" panose="02020603050405020304" pitchFamily="18" charset="0"/>
              </a:rPr>
              <a:t>ТЕХНОЛОГИЧЕСКАЯ КАРТА ЗАНЯТИЯ</a:t>
            </a:r>
            <a:endParaRPr lang="ru-RU" sz="2400" dirty="0">
              <a:effectLst/>
              <a:latin typeface="Calibri" panose="020F0502020204030204" pitchFamily="34" charset="0"/>
              <a:ea typeface="Calibri" panose="020F0502020204030204" pitchFamily="34"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27164261"/>
              </p:ext>
            </p:extLst>
          </p:nvPr>
        </p:nvGraphicFramePr>
        <p:xfrm>
          <a:off x="378372" y="1513489"/>
          <a:ext cx="17815035" cy="8576442"/>
        </p:xfrm>
        <a:graphic>
          <a:graphicData uri="http://schemas.openxmlformats.org/drawingml/2006/table">
            <a:tbl>
              <a:tblPr>
                <a:tableStyleId>{5C22544A-7EE6-4342-B048-85BDC9FD1C3A}</a:tableStyleId>
              </a:tblPr>
              <a:tblGrid>
                <a:gridCol w="3929195">
                  <a:extLst>
                    <a:ext uri="{9D8B030D-6E8A-4147-A177-3AD203B41FA5}">
                      <a16:colId xmlns:a16="http://schemas.microsoft.com/office/drawing/2014/main" xmlns="" val="20000"/>
                    </a:ext>
                  </a:extLst>
                </a:gridCol>
                <a:gridCol w="13885840">
                  <a:extLst>
                    <a:ext uri="{9D8B030D-6E8A-4147-A177-3AD203B41FA5}">
                      <a16:colId xmlns:a16="http://schemas.microsoft.com/office/drawing/2014/main" xmlns="" val="20001"/>
                    </a:ext>
                  </a:extLst>
                </a:gridCol>
              </a:tblGrid>
              <a:tr h="8576442">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ru-RU" sz="2000" dirty="0" smtClean="0">
                          <a:effectLst/>
                          <a:latin typeface="+mn-lt"/>
                          <a:ea typeface="Calibri" panose="020F0502020204030204" pitchFamily="34" charset="0"/>
                        </a:rPr>
                        <a:t>Содержание и организация занятия (методический инструментарий, форма работы студентов (парная, индивидуальная, групповая, фронтальная))</a:t>
                      </a:r>
                    </a:p>
                    <a:p>
                      <a:pPr>
                        <a:lnSpc>
                          <a:spcPct val="115000"/>
                        </a:lnSpc>
                        <a:spcAft>
                          <a:spcPts val="0"/>
                        </a:spcAft>
                      </a:pPr>
                      <a:endParaRPr lang="ru-RU" sz="2000" dirty="0">
                        <a:effectLst/>
                        <a:latin typeface="+mn-lt"/>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2183" b="0" i="1" u="none" strike="noStrike" cap="none" dirty="0" smtClean="0">
                          <a:solidFill>
                            <a:schemeClr val="dk1"/>
                          </a:solidFill>
                          <a:effectLst/>
                          <a:latin typeface="+mn-lt"/>
                          <a:ea typeface="+mn-ea"/>
                          <a:cs typeface="+mn-cs"/>
                          <a:sym typeface="Arial"/>
                        </a:rPr>
                        <a:t>Основной этап:</a:t>
                      </a:r>
                      <a:endParaRPr lang="ru-RU" sz="2183" b="0" i="0"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r>
                        <a:rPr lang="ru-RU" sz="2183" b="0" i="1" u="none" strike="noStrike" cap="none" dirty="0" smtClean="0">
                          <a:solidFill>
                            <a:schemeClr val="dk1"/>
                          </a:solidFill>
                          <a:effectLst/>
                          <a:latin typeface="+mn-lt"/>
                          <a:ea typeface="+mn-ea"/>
                          <a:cs typeface="+mn-cs"/>
                          <a:sym typeface="Arial"/>
                        </a:rPr>
                        <a:t>Рефлексивно-оценочный этап:</a:t>
                      </a:r>
                      <a:endParaRPr lang="ru-RU" sz="2183" b="0" i="0" u="none" strike="noStrike" cap="none" dirty="0" smtClean="0">
                        <a:solidFill>
                          <a:schemeClr val="dk1"/>
                        </a:solidFill>
                        <a:effectLst/>
                        <a:latin typeface="+mn-lt"/>
                        <a:ea typeface="+mn-ea"/>
                        <a:cs typeface="+mn-cs"/>
                        <a:sym typeface="Arial"/>
                      </a:endParaRPr>
                    </a:p>
                    <a:p>
                      <a:r>
                        <a:rPr lang="ru-RU" sz="2183" b="0" i="0" u="none" strike="noStrike" cap="none" dirty="0" smtClean="0">
                          <a:solidFill>
                            <a:schemeClr val="dk1"/>
                          </a:solidFill>
                          <a:effectLst/>
                          <a:latin typeface="+mn-lt"/>
                          <a:ea typeface="+mn-ea"/>
                          <a:cs typeface="+mn-cs"/>
                          <a:sym typeface="Arial"/>
                        </a:rPr>
                        <a:t> Раздает обучающимся разноцветные </a:t>
                      </a:r>
                      <a:r>
                        <a:rPr lang="ru-RU" sz="2183" b="0" i="0" u="none" strike="noStrike" cap="none" dirty="0" err="1" smtClean="0">
                          <a:solidFill>
                            <a:schemeClr val="dk1"/>
                          </a:solidFill>
                          <a:effectLst/>
                          <a:latin typeface="+mn-lt"/>
                          <a:ea typeface="+mn-ea"/>
                          <a:cs typeface="+mn-cs"/>
                          <a:sym typeface="Arial"/>
                        </a:rPr>
                        <a:t>стикеры</a:t>
                      </a:r>
                      <a:r>
                        <a:rPr lang="ru-RU" sz="2183" b="0" i="0" u="none" strike="noStrike" cap="none" dirty="0" smtClean="0">
                          <a:solidFill>
                            <a:schemeClr val="dk1"/>
                          </a:solidFill>
                          <a:effectLst/>
                          <a:latin typeface="+mn-lt"/>
                          <a:ea typeface="+mn-ea"/>
                          <a:cs typeface="+mn-cs"/>
                          <a:sym typeface="Arial"/>
                        </a:rPr>
                        <a:t>, на которых они фиксируют ответы на следующие вопросы:  </a:t>
                      </a:r>
                    </a:p>
                    <a:p>
                      <a:r>
                        <a:rPr lang="ru-RU" sz="2183" b="0" i="0" u="none" strike="noStrike" cap="none" dirty="0" smtClean="0">
                          <a:solidFill>
                            <a:schemeClr val="dk1"/>
                          </a:solidFill>
                          <a:effectLst/>
                          <a:latin typeface="+mn-lt"/>
                          <a:ea typeface="+mn-ea"/>
                          <a:cs typeface="+mn-cs"/>
                          <a:sym typeface="Arial"/>
                        </a:rPr>
                        <a:t> «Я сегодня узнал…»,  </a:t>
                      </a:r>
                    </a:p>
                    <a:p>
                      <a:r>
                        <a:rPr lang="ru-RU" sz="2183" b="0" i="0" u="none" strike="noStrike" cap="none" dirty="0" smtClean="0">
                          <a:solidFill>
                            <a:schemeClr val="dk1"/>
                          </a:solidFill>
                          <a:effectLst/>
                          <a:latin typeface="+mn-lt"/>
                          <a:ea typeface="+mn-ea"/>
                          <a:cs typeface="+mn-cs"/>
                          <a:sym typeface="Arial"/>
                        </a:rPr>
                        <a:t>«Мне было интересно…», </a:t>
                      </a:r>
                    </a:p>
                    <a:p>
                      <a:r>
                        <a:rPr lang="ru-RU" sz="2183" b="0" i="0" u="none" strike="noStrike" cap="none" dirty="0" smtClean="0">
                          <a:solidFill>
                            <a:schemeClr val="dk1"/>
                          </a:solidFill>
                          <a:effectLst/>
                          <a:latin typeface="+mn-lt"/>
                          <a:ea typeface="+mn-ea"/>
                          <a:cs typeface="+mn-cs"/>
                          <a:sym typeface="Arial"/>
                        </a:rPr>
                        <a:t>«Я научился…».</a:t>
                      </a:r>
                    </a:p>
                    <a:p>
                      <a:r>
                        <a:rPr lang="ru-RU" sz="2183" b="0" i="0" u="none" strike="noStrike" cap="none" dirty="0" smtClean="0">
                          <a:solidFill>
                            <a:schemeClr val="dk1"/>
                          </a:solidFill>
                          <a:effectLst/>
                          <a:latin typeface="+mn-lt"/>
                          <a:ea typeface="+mn-ea"/>
                          <a:cs typeface="+mn-cs"/>
                          <a:sym typeface="Arial"/>
                        </a:rPr>
                        <a:t>Преподаватель подводит  итоги и дает домашнее задание.</a:t>
                      </a:r>
                      <a:endParaRPr lang="ru-RU" sz="2000" dirty="0">
                        <a:effectLst/>
                        <a:latin typeface="Calibri" panose="020F0502020204030204" pitchFamily="34" charset="0"/>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4" name="Рисунок 3"/>
          <p:cNvPicPr>
            <a:picLocks noChangeAspect="1"/>
          </p:cNvPicPr>
          <p:nvPr/>
        </p:nvPicPr>
        <p:blipFill>
          <a:blip r:embed="rId2"/>
          <a:stretch>
            <a:fillRect/>
          </a:stretch>
        </p:blipFill>
        <p:spPr>
          <a:xfrm>
            <a:off x="4669498" y="2033752"/>
            <a:ext cx="9831161" cy="5454869"/>
          </a:xfrm>
          <a:prstGeom prst="rect">
            <a:avLst/>
          </a:prstGeom>
        </p:spPr>
      </p:pic>
    </p:spTree>
    <p:extLst>
      <p:ext uri="{BB962C8B-B14F-4D97-AF65-F5344CB8AC3E}">
        <p14:creationId xmlns="" xmlns:p14="http://schemas.microsoft.com/office/powerpoint/2010/main" val="1700477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400</TotalTime>
  <Words>847</Words>
  <Application>Microsoft Office PowerPoint</Application>
  <PresentationFormat>Произвольный</PresentationFormat>
  <Paragraphs>244</Paragraphs>
  <Slides>11</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11</vt:i4>
      </vt:variant>
    </vt:vector>
  </HeadingPairs>
  <TitlesOfParts>
    <vt:vector size="21" baseType="lpstr">
      <vt:lpstr>Arial</vt:lpstr>
      <vt:lpstr>Proxima Nova Rg</vt:lpstr>
      <vt:lpstr>Tahoma</vt:lpstr>
      <vt:lpstr>Times New Roman</vt:lpstr>
      <vt:lpstr>Calibri</vt:lpstr>
      <vt:lpstr>Georgia</vt:lpstr>
      <vt:lpstr>Helvetica Neue</vt:lpstr>
      <vt:lpstr>Wingdings 2</vt:lpstr>
      <vt:lpstr>Wingdings</vt:lpstr>
      <vt:lpstr>Официальная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Торичко Роман Анатольевич</dc:creator>
  <cp:lastModifiedBy>Admin</cp:lastModifiedBy>
  <cp:revision>32</cp:revision>
  <dcterms:created xsi:type="dcterms:W3CDTF">2003-02-28T13:27:04Z</dcterms:created>
  <dcterms:modified xsi:type="dcterms:W3CDTF">2024-11-25T09:19:46Z</dcterms:modified>
</cp:coreProperties>
</file>