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1" r:id="rId1"/>
  </p:sldMasterIdLst>
  <p:notesMasterIdLst>
    <p:notesMasterId r:id="rId13"/>
  </p:notesMasterIdLst>
  <p:sldIdLst>
    <p:sldId id="320" r:id="rId2"/>
    <p:sldId id="315" r:id="rId3"/>
    <p:sldId id="325" r:id="rId4"/>
    <p:sldId id="316" r:id="rId5"/>
    <p:sldId id="339" r:id="rId6"/>
    <p:sldId id="340" r:id="rId7"/>
    <p:sldId id="308" r:id="rId8"/>
    <p:sldId id="312" r:id="rId9"/>
    <p:sldId id="336" r:id="rId10"/>
    <p:sldId id="334" r:id="rId11"/>
    <p:sldId id="294" r:id="rId12"/>
  </p:sldIdLst>
  <p:sldSz cx="10080625" cy="7559675"/>
  <p:notesSz cx="7559675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21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544638" y="1069975"/>
            <a:ext cx="4468812" cy="3662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152525" y="5089525"/>
            <a:ext cx="5257800" cy="4065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</p:spTree>
    <p:extLst>
      <p:ext uri="{BB962C8B-B14F-4D97-AF65-F5344CB8AC3E}">
        <p14:creationId xmlns:p14="http://schemas.microsoft.com/office/powerpoint/2010/main" val="32463013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8263" y="1069975"/>
            <a:ext cx="4883150" cy="36639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37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52525" y="5089525"/>
            <a:ext cx="5259388" cy="4067175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52016" y="251989"/>
            <a:ext cx="9586674" cy="6652514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33346" y="5901753"/>
            <a:ext cx="9616916" cy="146782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047" y="1763924"/>
            <a:ext cx="8568531" cy="1962239"/>
          </a:xfrm>
        </p:spPr>
        <p:txBody>
          <a:bodyPr anchor="b">
            <a:normAutofit/>
          </a:bodyPr>
          <a:lstStyle>
            <a:lvl1pPr>
              <a:defRPr sz="49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094" y="3919833"/>
            <a:ext cx="7056438" cy="162393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FDD51E-C9D3-4878-BA36-0041804CDC1E}" type="datetimeFigureOut">
              <a:rPr lang="ru-RU" smtClean="0"/>
              <a:pPr>
                <a:defRPr/>
              </a:pPr>
              <a:t>19.11.2024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99E01D-212D-4D64-BF10-77A7D84D19A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5771F6-B1CF-43DE-9093-CA5C3B06EF42}" type="datetimeFigureOut">
              <a:rPr lang="ru-RU" smtClean="0"/>
              <a:pPr>
                <a:defRPr/>
              </a:pPr>
              <a:t>19.11.2024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FEA93-32EA-4F31-A19C-1377C3EE7EB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52016" y="251989"/>
            <a:ext cx="9586674" cy="157241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302731-220D-4C49-A8A2-AA9899DF4BB8}" type="datetimeFigureOut">
              <a:rPr lang="ru-RU" smtClean="0"/>
              <a:pPr>
                <a:defRPr/>
              </a:pPr>
              <a:t>19.11.2024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7B20DB-FEB4-40A4-8FEE-D03D05A8C9C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33346" y="787264"/>
            <a:ext cx="9616916" cy="146782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8453" y="1595932"/>
            <a:ext cx="2268141" cy="4946454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031" y="1595931"/>
            <a:ext cx="6636411" cy="4946455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4AF3E3-5455-4DC4-8080-BF083F406E93}" type="datetimeFigureOut">
              <a:rPr lang="ru-RU" smtClean="0"/>
              <a:pPr>
                <a:defRPr/>
              </a:pPr>
              <a:t>19.11.2024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FE2331-BD4E-4B83-8C0B-BB8A973895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52016" y="251989"/>
            <a:ext cx="9586674" cy="5221216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666881" y="4633682"/>
            <a:ext cx="3171063" cy="787081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887619" y="4492252"/>
            <a:ext cx="6112443" cy="93712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118476" y="4505780"/>
            <a:ext cx="6028068" cy="853491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6184072" y="4491023"/>
            <a:ext cx="3646840" cy="718212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33346" y="4473805"/>
            <a:ext cx="9616916" cy="1465940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712" y="2715619"/>
            <a:ext cx="8568531" cy="1679928"/>
          </a:xfrm>
        </p:spPr>
        <p:txBody>
          <a:bodyPr anchor="t">
            <a:normAutofit/>
          </a:bodyPr>
          <a:lstStyle>
            <a:lvl1pPr algn="ctr">
              <a:defRPr sz="49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7425" y="1584521"/>
            <a:ext cx="7075106" cy="1035957"/>
          </a:xfrm>
        </p:spPr>
        <p:txBody>
          <a:bodyPr anchor="b"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50397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6B01B6-B2E8-4475-A0AD-BA0B636E214A}" type="datetimeFigureOut">
              <a:rPr lang="ru-RU" smtClean="0"/>
              <a:pPr>
                <a:defRPr/>
              </a:pPr>
              <a:t>19.11.2024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63EDED-7520-4D76-9371-1F25CF8AC8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D3B2EB-E292-4BDA-B393-1C4CA75E9C34}" type="datetimeFigureOut">
              <a:rPr lang="ru-RU" smtClean="0"/>
              <a:pPr>
                <a:defRPr/>
              </a:pPr>
              <a:t>19.11.2024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9DD7C8-9689-4B8B-970A-2D1C956D60D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745965" y="2953313"/>
            <a:ext cx="4213701" cy="379999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20958" y="2953313"/>
            <a:ext cx="4213701" cy="379999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5966" y="2952125"/>
            <a:ext cx="4213701" cy="705219"/>
          </a:xfrm>
        </p:spPr>
        <p:txBody>
          <a:bodyPr anchor="ctr"/>
          <a:lstStyle>
            <a:lvl1pPr marL="0" indent="0" algn="ctr">
              <a:buNone/>
              <a:defRPr sz="2600" b="0">
                <a:solidFill>
                  <a:schemeClr val="tx2"/>
                </a:solidFill>
                <a:latin typeface="+mj-lt"/>
              </a:defRPr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6712" y="3779838"/>
            <a:ext cx="4211345" cy="297312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4318" y="2952124"/>
            <a:ext cx="4213701" cy="705219"/>
          </a:xfrm>
        </p:spPr>
        <p:txBody>
          <a:bodyPr anchor="ctr"/>
          <a:lstStyle>
            <a:lvl1pPr marL="0" indent="0" algn="ctr">
              <a:buNone/>
              <a:defRPr sz="2600" b="0" i="0">
                <a:solidFill>
                  <a:schemeClr val="tx2"/>
                </a:solidFill>
                <a:latin typeface="+mj-lt"/>
              </a:defRPr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0818" y="3779838"/>
            <a:ext cx="4213701" cy="297312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3BC96B-9488-4C0D-B715-BDA8A6EC4894}" type="datetimeFigureOut">
              <a:rPr lang="ru-RU" smtClean="0"/>
              <a:pPr>
                <a:defRPr/>
              </a:pPr>
              <a:t>19.11.2024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BD6F4-02A0-455B-AD08-271C52C42E2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01720F-094D-4E0F-8305-BDC00995BB4C}" type="datetimeFigureOut">
              <a:rPr lang="ru-RU" smtClean="0"/>
              <a:pPr>
                <a:defRPr/>
              </a:pPr>
              <a:t>19.11.2024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CCF69A-91B0-4B7A-BD53-E5830DD421D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52016" y="251989"/>
            <a:ext cx="9586674" cy="157241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33346" y="787263"/>
            <a:ext cx="9616916" cy="1465940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A11066-69DF-4B6C-B671-609D2325C6EE}" type="datetimeFigureOut">
              <a:rPr lang="ru-RU" smtClean="0"/>
              <a:pPr>
                <a:defRPr/>
              </a:pPr>
              <a:t>19.11.2024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B587AB-C066-4F42-B960-D98D5DF0CCE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52016" y="251989"/>
            <a:ext cx="9586674" cy="157241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E60EA8-0170-4CC7-B6AB-E064EE76E1AC}" type="datetimeFigureOut">
              <a:rPr lang="ru-RU" smtClean="0"/>
              <a:pPr>
                <a:defRPr/>
              </a:pPr>
              <a:t>19.11.2024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919F9B-9E19-4BF1-BC22-F2DBD1B9372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8063" y="3947831"/>
            <a:ext cx="3696229" cy="209991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61"/>
              </a:spcAft>
              <a:buNone/>
              <a:defRPr sz="2000">
                <a:solidFill>
                  <a:schemeClr val="tx2"/>
                </a:solidFill>
              </a:defRPr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33346" y="787264"/>
            <a:ext cx="9616916" cy="146782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008063" y="2519891"/>
            <a:ext cx="3696229" cy="1380901"/>
          </a:xfrm>
        </p:spPr>
        <p:txBody>
          <a:bodyPr anchor="b">
            <a:noAutofit/>
          </a:bodyPr>
          <a:lstStyle>
            <a:lvl1pPr algn="l">
              <a:defRPr sz="35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8465" y="2015914"/>
            <a:ext cx="4303973" cy="4199819"/>
          </a:xfrm>
        </p:spPr>
        <p:txBody>
          <a:bodyPr anchor="ctr"/>
          <a:lstStyle>
            <a:lvl1pPr>
              <a:buClr>
                <a:schemeClr val="bg1"/>
              </a:buClr>
              <a:defRPr sz="24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2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20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8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800">
                <a:solidFill>
                  <a:schemeClr val="tx2"/>
                </a:solidFill>
              </a:defRPr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52016" y="251989"/>
            <a:ext cx="9586674" cy="6652514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33346" y="5901753"/>
            <a:ext cx="9616916" cy="146782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3418" y="373318"/>
            <a:ext cx="4203176" cy="2678552"/>
          </a:xfrm>
        </p:spPr>
        <p:txBody>
          <a:bodyPr anchor="b">
            <a:normAutofit/>
          </a:bodyPr>
          <a:lstStyle>
            <a:lvl1pPr algn="l"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66999" y="3070535"/>
            <a:ext cx="4209595" cy="266921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DD0C7F-4119-42AE-9A96-FE9346B1D3CB}" type="datetimeFigureOut">
              <a:rPr lang="ru-RU" smtClean="0"/>
              <a:pPr>
                <a:defRPr/>
              </a:pPr>
              <a:t>19.11.2024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5DE36A-0684-43D1-B4CA-C9DE21DBD58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24057" y="1511935"/>
            <a:ext cx="3931444" cy="3225461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500">
                <a:solidFill>
                  <a:schemeClr val="bg1"/>
                </a:solidFill>
              </a:defRPr>
            </a:lvl1pPr>
            <a:lvl2pPr marL="503972" indent="0">
              <a:buNone/>
              <a:defRPr sz="3100"/>
            </a:lvl2pPr>
            <a:lvl3pPr marL="1007943" indent="0">
              <a:buNone/>
              <a:defRPr sz="2600"/>
            </a:lvl3pPr>
            <a:lvl4pPr marL="1511915" indent="0">
              <a:buNone/>
              <a:defRPr sz="2200"/>
            </a:lvl4pPr>
            <a:lvl5pPr marL="2015886" indent="0">
              <a:buNone/>
              <a:defRPr sz="2200"/>
            </a:lvl5pPr>
            <a:lvl6pPr marL="2519858" indent="0">
              <a:buNone/>
              <a:defRPr sz="2200"/>
            </a:lvl6pPr>
            <a:lvl7pPr marL="3023829" indent="0">
              <a:buNone/>
              <a:defRPr sz="2200"/>
            </a:lvl7pPr>
            <a:lvl8pPr marL="3527801" indent="0">
              <a:buNone/>
              <a:defRPr sz="2200"/>
            </a:lvl8pPr>
            <a:lvl9pPr marL="4031772" indent="0">
              <a:buNone/>
              <a:defRPr sz="22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52016" y="251989"/>
            <a:ext cx="9586674" cy="272148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33346" y="1851259"/>
            <a:ext cx="9616916" cy="1465940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031" y="372944"/>
            <a:ext cx="9072563" cy="1380901"/>
          </a:xfrm>
          <a:prstGeom prst="rect">
            <a:avLst/>
          </a:prstGeom>
        </p:spPr>
        <p:txBody>
          <a:bodyPr vert="horz" lIns="100794" tIns="50397" rIns="100794" bIns="5039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92590" y="6889649"/>
            <a:ext cx="4174563" cy="402483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DAD7D02-E8C8-4F76-BED0-91763698A872}" type="datetimeFigureOut">
              <a:rPr lang="ru-RU" smtClean="0"/>
              <a:pPr>
                <a:defRPr/>
              </a:pPr>
              <a:t>19.11.2024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3473" y="6889649"/>
            <a:ext cx="4174564" cy="402483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99898" y="6889648"/>
            <a:ext cx="1280832" cy="402483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3F5054E-FB65-47A3-84D5-259A174B6C5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394" y="2949207"/>
            <a:ext cx="8167173" cy="3803753"/>
          </a:xfrm>
          <a:prstGeom prst="rect">
            <a:avLst/>
          </a:prstGeom>
        </p:spPr>
        <p:txBody>
          <a:bodyPr vert="horz" lIns="100794" tIns="50397" rIns="100794" bIns="5039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ctr" defTabSz="1007943" rtl="0" eaLnBrk="1" latinLnBrk="0" hangingPunct="1">
        <a:spcBef>
          <a:spcPct val="0"/>
        </a:spcBef>
        <a:buNone/>
        <a:defRPr sz="49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2383" indent="-302383" algn="l" defTabSz="1007943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600" kern="1200">
          <a:solidFill>
            <a:schemeClr val="tx2"/>
          </a:solidFill>
          <a:latin typeface="+mn-lt"/>
          <a:ea typeface="+mn-ea"/>
          <a:cs typeface="+mn-cs"/>
        </a:defRPr>
      </a:lvl1pPr>
      <a:lvl2pPr marL="635215" indent="-302383" algn="l" defTabSz="1007943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943197" indent="-251986" algn="l" defTabSz="1007943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3pPr>
      <a:lvl4pPr marL="1259929" indent="-251986" algn="l" defTabSz="1007943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612709" indent="-251986" algn="l" defTabSz="1007943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965489" indent="-251986" algn="l" defTabSz="1007943" rtl="0" eaLnBrk="1" latinLnBrk="0" hangingPunct="1">
        <a:spcBef>
          <a:spcPts val="423"/>
        </a:spcBef>
        <a:buClr>
          <a:schemeClr val="accent1"/>
        </a:buClr>
        <a:buFont typeface="Symbol" pitchFamily="18" charset="2"/>
        <a:buChar char="*"/>
        <a:defRPr sz="1500" kern="1200">
          <a:solidFill>
            <a:schemeClr val="tx2"/>
          </a:solidFill>
          <a:latin typeface="+mn-lt"/>
          <a:ea typeface="+mn-ea"/>
          <a:cs typeface="+mn-cs"/>
        </a:defRPr>
      </a:lvl6pPr>
      <a:lvl7pPr marL="2318269" indent="-251986" algn="l" defTabSz="1007943" rtl="0" eaLnBrk="1" latinLnBrk="0" hangingPunct="1">
        <a:spcBef>
          <a:spcPts val="423"/>
        </a:spcBef>
        <a:buClr>
          <a:schemeClr val="accent1"/>
        </a:buClr>
        <a:buFont typeface="Symbol" pitchFamily="18" charset="2"/>
        <a:buChar char="*"/>
        <a:defRPr sz="1500" kern="1200">
          <a:solidFill>
            <a:schemeClr val="tx2"/>
          </a:solidFill>
          <a:latin typeface="+mn-lt"/>
          <a:ea typeface="+mn-ea"/>
          <a:cs typeface="+mn-cs"/>
        </a:defRPr>
      </a:lvl7pPr>
      <a:lvl8pPr marL="2671049" indent="-251986" algn="l" defTabSz="1007943" rtl="0" eaLnBrk="1" latinLnBrk="0" hangingPunct="1">
        <a:spcBef>
          <a:spcPts val="423"/>
        </a:spcBef>
        <a:buClr>
          <a:schemeClr val="accent1"/>
        </a:buClr>
        <a:buFont typeface="Symbol" pitchFamily="18" charset="2"/>
        <a:buChar char="*"/>
        <a:defRPr sz="1500" kern="1200">
          <a:solidFill>
            <a:schemeClr val="tx2"/>
          </a:solidFill>
          <a:latin typeface="+mn-lt"/>
          <a:ea typeface="+mn-ea"/>
          <a:cs typeface="+mn-cs"/>
        </a:defRPr>
      </a:lvl8pPr>
      <a:lvl9pPr marL="3023829" indent="-251986" algn="l" defTabSz="1007943" rtl="0" eaLnBrk="1" latinLnBrk="0" hangingPunct="1">
        <a:spcBef>
          <a:spcPts val="423"/>
        </a:spcBef>
        <a:buClr>
          <a:schemeClr val="accent1"/>
        </a:buClr>
        <a:buFont typeface="Symbol" pitchFamily="18" charset="2"/>
        <a:buChar char="*"/>
        <a:defRPr sz="15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/>
          </p:cNvSpPr>
          <p:nvPr>
            <p:ph type="subTitle" idx="1"/>
          </p:nvPr>
        </p:nvSpPr>
        <p:spPr>
          <a:xfrm>
            <a:off x="1511300" y="6011863"/>
            <a:ext cx="7056438" cy="9366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600" b="1" dirty="0" err="1" smtClean="0">
                <a:solidFill>
                  <a:schemeClr val="tx1"/>
                </a:solidFill>
                <a:latin typeface="Times New Roman" pitchFamily="18" charset="0"/>
              </a:rPr>
              <a:t>Марянян</a:t>
            </a: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</a:rPr>
              <a:t> Н.Б.</a:t>
            </a:r>
            <a:endParaRPr lang="ru-RU" sz="26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</a:rPr>
              <a:t>Ноябрь 2024 </a:t>
            </a: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</a:rPr>
              <a:t>год</a:t>
            </a:r>
          </a:p>
        </p:txBody>
      </p:sp>
      <p:sp>
        <p:nvSpPr>
          <p:cNvPr id="15362" name="Rectangle 5"/>
          <p:cNvSpPr>
            <a:spLocks noChangeArrowheads="1"/>
          </p:cNvSpPr>
          <p:nvPr/>
        </p:nvSpPr>
        <p:spPr bwMode="auto">
          <a:xfrm>
            <a:off x="360363" y="900113"/>
            <a:ext cx="93599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/>
            <a:r>
              <a:rPr lang="ru-RU" altLang="ru-RU" sz="3600" b="1" dirty="0" smtClean="0">
                <a:latin typeface="Times New Roman" pitchFamily="18" charset="0"/>
                <a:cs typeface="Times New Roman" pitchFamily="18" charset="0"/>
              </a:rPr>
              <a:t>МОУ «СОШ№5»</a:t>
            </a:r>
            <a:endParaRPr lang="ru-RU" altLang="ru-RU" sz="2800" b="1" dirty="0">
              <a:solidFill>
                <a:srgbClr val="FF0000"/>
              </a:solidFill>
            </a:endParaRPr>
          </a:p>
          <a:p>
            <a:pPr algn="ctr" defTabSz="914400"/>
            <a:endParaRPr lang="ru-RU" altLang="ru-RU" sz="2800" b="1" dirty="0">
              <a:solidFill>
                <a:srgbClr val="FF0000"/>
              </a:solidFill>
            </a:endParaRPr>
          </a:p>
          <a:p>
            <a:pPr algn="ctr" defTabSz="914400"/>
            <a:r>
              <a:rPr lang="ru-RU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 творческих способностей детей с ОВЗ как условие их успешной социализации в обществе.</a:t>
            </a:r>
          </a:p>
          <a:p>
            <a:pPr defTabSz="914400"/>
            <a:endParaRPr lang="ru-RU" sz="2800" b="1" dirty="0">
              <a:solidFill>
                <a:srgbClr val="0070C0"/>
              </a:solidFill>
              <a:latin typeface="Times New Roman" pitchFamily="18" charset="0"/>
            </a:endParaRPr>
          </a:p>
          <a:p>
            <a:pPr defTabSz="914400"/>
            <a:endParaRPr lang="ru-RU" sz="2800" b="1" dirty="0">
              <a:solidFill>
                <a:srgbClr val="0070C0"/>
              </a:solidFill>
              <a:latin typeface="Times New Roman" pitchFamily="18" charset="0"/>
            </a:endParaRPr>
          </a:p>
          <a:p>
            <a:pPr defTabSz="914400"/>
            <a:endParaRPr lang="ru-RU" sz="4400" b="1" dirty="0">
              <a:solidFill>
                <a:srgbClr val="0070C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936625" y="3132138"/>
            <a:ext cx="9144000" cy="3455987"/>
          </a:xfrm>
        </p:spPr>
        <p:txBody>
          <a:bodyPr tIns="55440">
            <a:normAutofit fontScale="90000"/>
          </a:bodyPr>
          <a:lstStyle/>
          <a:p>
            <a:pPr eaLnBrk="1" hangingPunct="1"/>
            <a:r>
              <a:rPr lang="ru-RU" sz="7900" b="1" dirty="0" smtClean="0">
                <a:solidFill>
                  <a:schemeClr val="bg1"/>
                </a:solidFill>
              </a:rPr>
              <a:t/>
            </a:r>
            <a:br>
              <a:rPr lang="ru-RU" sz="7900" b="1" dirty="0" smtClean="0">
                <a:solidFill>
                  <a:schemeClr val="bg1"/>
                </a:solidFill>
              </a:rPr>
            </a:br>
            <a:r>
              <a:rPr lang="ru-RU" sz="7900" b="1" dirty="0" smtClean="0">
                <a:solidFill>
                  <a:schemeClr val="bg1"/>
                </a:solidFill>
              </a:rPr>
              <a:t/>
            </a:r>
            <a:br>
              <a:rPr lang="ru-RU" sz="7900" b="1" dirty="0" smtClean="0">
                <a:solidFill>
                  <a:schemeClr val="bg1"/>
                </a:solidFill>
              </a:rPr>
            </a:br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59792" y="179437"/>
            <a:ext cx="9436999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Мы, педагоги, не имеем возможности  помочь детям 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 ОВЗ решить проблемы со  здоровьем, но в наших силах помочь им решить вторую проблему – расширить круг их общения, научить их реализовать себя, не дать им замкнуться в себе. Занимаясь творчеством, дети знакомятся с различными материалами, с их свойствами, учатся работать с различными инструментами, овладевают многими практическими навыками, которые пригодятся им в дальнейшей жизни. Таким образом, развивая творческие способности у детей с ОВЗ, мы создаем условия для успешной их социализации.</a:t>
            </a:r>
          </a:p>
          <a:p>
            <a:endParaRPr lang="ru-RU" dirty="0"/>
          </a:p>
        </p:txBody>
      </p:sp>
      <p:pic>
        <p:nvPicPr>
          <p:cNvPr id="6" name="Picture 2" descr="http://www.soc-med-rehab.edukit.kiev.ua/files2/photogallery/719/5e6f76610e41.jpg?size=10&amp;height=300&amp;width=39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52280" y="4931965"/>
            <a:ext cx="3312368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Содержимое 2"/>
          <p:cNvSpPr>
            <a:spLocks noGrp="1"/>
          </p:cNvSpPr>
          <p:nvPr>
            <p:ph idx="1"/>
          </p:nvPr>
        </p:nvSpPr>
        <p:spPr>
          <a:xfrm>
            <a:off x="539750" y="1619250"/>
            <a:ext cx="9072563" cy="3017838"/>
          </a:xfrm>
        </p:spPr>
        <p:txBody>
          <a:bodyPr>
            <a:normAutofit fontScale="85000" lnSpcReduction="20000"/>
          </a:bodyPr>
          <a:lstStyle/>
          <a:p>
            <a:pPr algn="ctr">
              <a:buFont typeface="Arial" charset="0"/>
              <a:buNone/>
            </a:pPr>
            <a:r>
              <a:rPr lang="ru-RU" sz="4400" b="1" i="1" dirty="0" smtClean="0">
                <a:latin typeface="Arial Black" pitchFamily="34" charset="0"/>
              </a:rPr>
              <a:t>СПАСИБО ЗА ВНИМАНИЕ.</a:t>
            </a:r>
            <a:br>
              <a:rPr lang="ru-RU" sz="4400" b="1" i="1" dirty="0" smtClean="0">
                <a:latin typeface="Arial Black" pitchFamily="34" charset="0"/>
              </a:rPr>
            </a:br>
            <a:r>
              <a:rPr lang="ru-RU" sz="4400" b="1" i="1" dirty="0" smtClean="0">
                <a:latin typeface="Arial Black" pitchFamily="34" charset="0"/>
              </a:rPr>
              <a:t>ЖЕЛАЮ ВАМ УСПЕХОВ В НЕЛЁГКОЙ, НО ОЧЕНЬ ИНТЕРЕСНОЙ ПЕДАГОГИЧЕСКОЙ ДЕЯТЕЛЬНОСТИ!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ru-RU" smtClean="0">
              <a:solidFill>
                <a:schemeClr val="tx1"/>
              </a:solidFill>
            </a:endParaRPr>
          </a:p>
        </p:txBody>
      </p:sp>
      <p:pic>
        <p:nvPicPr>
          <p:cNvPr id="16386" name="Picture 2" descr="C:\Users\Дом\Desktop\11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3" y="395288"/>
            <a:ext cx="9469437" cy="654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Grp="1"/>
          </p:cNvSpPr>
          <p:nvPr>
            <p:ph type="body" idx="4294967295"/>
          </p:nvPr>
        </p:nvSpPr>
        <p:spPr>
          <a:xfrm>
            <a:off x="0" y="1835150"/>
            <a:ext cx="9074150" cy="5184775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ru-RU" dirty="0" smtClean="0"/>
              <a:t>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Одной из главных задач  в работе с детьми с ОВЗ является  социализация таких детей. Если для обычного ребёнка социализация представляет собой естественный процесс, то применительно к «особому» ребёнку погружение в общество – это  кропотливая работа, процесс, результат которого полностью зависит от тех условий, которые        создают для этого взрослые.</a:t>
            </a:r>
            <a:endParaRPr lang="ru-RU" b="1" dirty="0" smtClean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2592040" cy="1907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3"/>
          <p:cNvSpPr>
            <a:spLocks noGrp="1"/>
          </p:cNvSpPr>
          <p:nvPr>
            <p:ph idx="1"/>
          </p:nvPr>
        </p:nvSpPr>
        <p:spPr>
          <a:xfrm>
            <a:off x="431800" y="1403350"/>
            <a:ext cx="9074150" cy="53498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None/>
              <a:defRPr/>
            </a:pPr>
            <a:endParaRPr lang="ru-RU" sz="3100" dirty="0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Перед взрослыми стоят очень ответственные задачи: с одной стороны - создать условия для безопасного и комфортного выхода детей с ОВЗ в большое общество; а с другой - стимулировать желание таких детей находиться в этом обществе,  сформировать доверие к нему.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z="4000" dirty="0" smtClean="0"/>
          </a:p>
        </p:txBody>
      </p:sp>
      <p:sp>
        <p:nvSpPr>
          <p:cNvPr id="94210" name="Rectangle 2"/>
          <p:cNvSpPr>
            <a:spLocks noGrp="1"/>
          </p:cNvSpPr>
          <p:nvPr>
            <p:ph type="title"/>
          </p:nvPr>
        </p:nvSpPr>
        <p:spPr>
          <a:xfrm>
            <a:off x="503808" y="395461"/>
            <a:ext cx="9074150" cy="1258887"/>
          </a:xfrm>
        </p:spPr>
        <p:txBody>
          <a:bodyPr/>
          <a:lstStyle/>
          <a:p>
            <a:pPr eaLnBrk="1" hangingPunct="1"/>
            <a:r>
              <a:rPr lang="ru-RU" sz="45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Роль взрослых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3238" y="1259557"/>
            <a:ext cx="9074150" cy="5493668"/>
          </a:xfrm>
        </p:spPr>
        <p:txBody>
          <a:bodyPr/>
          <a:lstStyle/>
          <a:p>
            <a:pPr marL="571500" indent="-571500">
              <a:buNone/>
            </a:pPr>
            <a:r>
              <a:rPr lang="ru-RU" sz="2800" dirty="0" smtClean="0"/>
              <a:t> 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Эти дети  не самостоятельны и нуждаются в постоянном сопровождении взрослого. Они лишены возможности получать опыт от других сверстников, которые есть у обычного ребенка. Их мотивация к различным видам деятельности и возможности приобретения навыков сильно ограничены. Трудности в освоении окружающего мира приводят к возникновению эмоциональных проблем у детей (страх, тревожность и т. д.). Часто мир для них кажется пугающим и опасным. Это становиться серьезным препятствием в развитии и дальнейшей социализации ребенка.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251444"/>
            <a:ext cx="9074150" cy="1080121"/>
          </a:xfrm>
        </p:spPr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Ограничения детей с ОВЗ в видах деятельности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3238" y="539477"/>
            <a:ext cx="9074150" cy="621374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 вот здесь приходит на помощь творческая деятельность на уроках технологии, ИЗО,  во внеурочное время. И с высоты своего опыта в работе с такими детьми заявляю, что всем детям с ОВЗ необходимы простые вещи: внимание, любовь, понимание, возможность творить, т.е. приобщаться  к образному восприятию и пониманию окружающего мира. Степень такой вовлеченности ребенка является одним из главнейших факторов его социализации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/>
          </p:cNvSpPr>
          <p:nvPr>
            <p:ph idx="1"/>
          </p:nvPr>
        </p:nvSpPr>
        <p:spPr>
          <a:xfrm>
            <a:off x="503238" y="1259557"/>
            <a:ext cx="9074150" cy="549366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У детей  с </a:t>
            </a:r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ОВЗ ограничены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жизненное пространство и социальная активность. Им трудно дается деятельность, где требуется смелость, фантазия. Занятия на уроках технологии, ИЗО предусматривают развитие у детей с ОВЗ изобразительных, художественно-конструкторских способностей,  творческой индивидуальности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1" name="Rectangle 2"/>
          <p:cNvSpPr>
            <a:spLocks noGrp="1"/>
          </p:cNvSpPr>
          <p:nvPr>
            <p:ph type="title"/>
          </p:nvPr>
        </p:nvSpPr>
        <p:spPr>
          <a:xfrm>
            <a:off x="503238" y="1"/>
            <a:ext cx="9074150" cy="1562100"/>
          </a:xfrm>
        </p:spPr>
        <p:txBody>
          <a:bodyPr/>
          <a:lstStyle/>
          <a:p>
            <a:pPr eaLnBrk="1" hangingPunct="1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Творчество –это влияние на мир</a:t>
            </a:r>
          </a:p>
        </p:txBody>
      </p:sp>
      <p:pic>
        <p:nvPicPr>
          <p:cNvPr id="7" name="Picture 7" descr="C:\Users\Школа\Downloads\PHOTO-2024-09-04-10-56-35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808" y="4571924"/>
            <a:ext cx="2458675" cy="2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" descr="C:\Users\Школа\Downloads\PHOTO-2024-09-13-10-32-20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128" y="4546853"/>
            <a:ext cx="2402260" cy="2640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 descr="C:\Users\Razer\Downloads\PHOTO-2023-09-29-10-57-3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448" y="4561495"/>
            <a:ext cx="3153588" cy="2626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None/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Целью  моих занятий с детьми с ОВЗ  является  не только дать навыки и приемы работы с разными материалами и инструментами, но и раскрепостить детей, придать  им  уверенность в своих силах. Конечно, чтобы творить свое, таким детям надо сначала увидеть. Поэтому я готовлю образцы своих изделий, а потом мы уже обсуждаем: а чтобы они изменили, внесли свои коррективы в образец, а, может быть, полностью изменили его. </a:t>
            </a:r>
          </a:p>
        </p:txBody>
      </p:sp>
      <p:sp>
        <p:nvSpPr>
          <p:cNvPr id="90114" name="Rectangle 2"/>
          <p:cNvSpPr>
            <a:spLocks noGrp="1"/>
          </p:cNvSpPr>
          <p:nvPr>
            <p:ph type="title"/>
          </p:nvPr>
        </p:nvSpPr>
        <p:spPr>
          <a:xfrm>
            <a:off x="576263" y="539750"/>
            <a:ext cx="9001125" cy="10223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9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Роль учителя в занятиях с детьми</a:t>
            </a:r>
            <a:br>
              <a:rPr lang="ru-RU" sz="39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9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с ОВЗ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/>
          </p:cNvSpPr>
          <p:nvPr>
            <p:ph idx="1"/>
          </p:nvPr>
        </p:nvSpPr>
        <p:spPr>
          <a:xfrm>
            <a:off x="503238" y="900113"/>
            <a:ext cx="9074150" cy="5853112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Добиваюсь, чтобы они разговаривали со мной, выговаривая правильно технологические термины. Обсуждаем обязательно результаты работы над готовым изделием, рисунком. Все занятия проходят в атмосфере доброты, доверия и взаимопонимания. При этом я постоянно корректирую деятельность ребенка, помогаю ему вовремя исправить допущенные ошибки. </a:t>
            </a:r>
            <a:endParaRPr lang="ru-RU" sz="3600" b="1" dirty="0" smtClean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endParaRPr lang="ru-RU" sz="3200" dirty="0" smtClean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1655</TotalTime>
  <Words>477</Words>
  <Application>Microsoft Office PowerPoint</Application>
  <PresentationFormat>Произвольный</PresentationFormat>
  <Paragraphs>22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Презентация PowerPoint</vt:lpstr>
      <vt:lpstr>Презентация PowerPoint</vt:lpstr>
      <vt:lpstr>Презентация PowerPoint</vt:lpstr>
      <vt:lpstr>Роль взрослых</vt:lpstr>
      <vt:lpstr>Ограничения детей с ОВЗ в видах деятельности</vt:lpstr>
      <vt:lpstr>Презентация PowerPoint</vt:lpstr>
      <vt:lpstr>Творчество –это влияние на мир</vt:lpstr>
      <vt:lpstr>Роль учителя в занятиях с детьми  с ОВЗ</vt:lpstr>
      <vt:lpstr>Презентация PowerPoint</vt:lpstr>
      <vt:lpstr>   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Инклюзивное образование.  Что это такое?</dc:title>
  <dc:creator>Туева, Баева</dc:creator>
  <cp:lastModifiedBy>Razer</cp:lastModifiedBy>
  <cp:revision>93</cp:revision>
  <cp:lastPrinted>1601-01-01T00:00:00Z</cp:lastPrinted>
  <dcterms:created xsi:type="dcterms:W3CDTF">1601-01-01T00:00:00Z</dcterms:created>
  <dcterms:modified xsi:type="dcterms:W3CDTF">2024-11-19T19:24:36Z</dcterms:modified>
</cp:coreProperties>
</file>