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9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713BC08-F417-48F0-9B48-1091E3251266}" type="datetimeFigureOut">
              <a:rPr lang="ru-RU" smtClean="0"/>
              <a:pPr/>
              <a:t>17.07.2012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F265E0-D2EB-46AE-8DF8-3A8933224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Relationship Id="rId5" Type="http://schemas.openxmlformats.org/officeDocument/2006/relationships/slide" Target="slide41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5005496_frames25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Borodin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1214422"/>
            <a:ext cx="3625657" cy="4722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1857364"/>
            <a:ext cx="3497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Победе русского оружия</a:t>
            </a:r>
          </a:p>
          <a:p>
            <a:r>
              <a:rPr lang="ru-RU" sz="2400" b="1" dirty="0" smtClean="0"/>
              <a:t>над войсками </a:t>
            </a:r>
          </a:p>
          <a:p>
            <a:r>
              <a:rPr lang="ru-RU" sz="2400" b="1" dirty="0" smtClean="0"/>
              <a:t>наполеоновской</a:t>
            </a:r>
          </a:p>
          <a:p>
            <a:r>
              <a:rPr lang="ru-RU" sz="2400" b="1" dirty="0" smtClean="0"/>
              <a:t>армии посвящается…</a:t>
            </a:r>
            <a:endParaRPr lang="ru-RU" sz="2400" b="1" dirty="0"/>
          </a:p>
        </p:txBody>
      </p:sp>
      <p:pic>
        <p:nvPicPr>
          <p:cNvPr id="9" name="Рисунок 8" descr="0021-017-Borodino-stikhotvore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86190"/>
            <a:ext cx="3547801" cy="2138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Семь раз бросались в атаку плотные колонны французской пехоты и отряды конницы</a:t>
            </a:r>
            <a:endParaRPr lang="ru-RU" sz="2400" dirty="0"/>
          </a:p>
        </p:txBody>
      </p:sp>
      <p:pic>
        <p:nvPicPr>
          <p:cNvPr id="5" name="Рисунок 4" descr="французы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53" b="12653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Семь раз огнём и штыком русские воины отбрасывали врага.</a:t>
            </a:r>
            <a:endParaRPr lang="ru-RU" sz="2400" dirty="0"/>
          </a:p>
        </p:txBody>
      </p:sp>
      <p:pic>
        <p:nvPicPr>
          <p:cNvPr id="5" name="Рисунок 4" descr="русски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«За нами Москва, умирать всем, но ни шагу» – таков был приказ.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812borodino2_big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1538" y="4786322"/>
            <a:ext cx="7162800" cy="64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Потери русских составили 45 тысяч человек. Французы потеряли от 50 до 58 тысяч. В резерве русских сохранилось не более 5 тысяч, а у французов – вся гвардия </a:t>
            </a:r>
          </a:p>
          <a:p>
            <a:r>
              <a:rPr lang="ru-RU" sz="2400" dirty="0" smtClean="0"/>
              <a:t>(19 тысяч человек).</a:t>
            </a:r>
            <a:endParaRPr lang="ru-RU" sz="2400" dirty="0"/>
          </a:p>
        </p:txBody>
      </p:sp>
      <p:pic>
        <p:nvPicPr>
          <p:cNvPr id="5" name="Рисунок 4" descr="багратио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Сломить русское войско не удалось, но оно было обескровлено.</a:t>
            </a:r>
            <a:endParaRPr lang="ru-RU" sz="2400" dirty="0"/>
          </a:p>
        </p:txBody>
      </p:sp>
      <p:pic>
        <p:nvPicPr>
          <p:cNvPr id="5" name="Рисунок 4" descr="0013-013-Borodino-stikhotvorenie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Взвесив все «за» и «против», желая сохранить армию, Кутузов приказал отступить к Москве.</a:t>
            </a:r>
            <a:endParaRPr lang="ru-RU" sz="2400" dirty="0"/>
          </a:p>
        </p:txBody>
      </p:sp>
      <p:pic>
        <p:nvPicPr>
          <p:cNvPr id="5" name="Рисунок 4" descr="fili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285852" y="4857760"/>
            <a:ext cx="7162800" cy="64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то же время Бородино надломило дух наполеоновской армии, пошатнуло её уверенность в победе. И прав был генерал Ермолов, говоря: «У Бородино французская армия расшиблась о русскую»</a:t>
            </a:r>
            <a:endParaRPr lang="ru-RU" sz="2400" dirty="0"/>
          </a:p>
        </p:txBody>
      </p:sp>
      <p:pic>
        <p:nvPicPr>
          <p:cNvPr id="5" name="Рисунок 4" descr="0017-013-Borodino-stikhotvoren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24" b="13224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2976" y="4929198"/>
            <a:ext cx="7162800" cy="64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История героического сражения 1812 года под Бородино и легла в основу стихотворения М.Ю.Лермонтова.</a:t>
            </a:r>
            <a:endParaRPr lang="ru-RU" sz="2400" dirty="0"/>
          </a:p>
        </p:txBody>
      </p:sp>
      <p:pic>
        <p:nvPicPr>
          <p:cNvPr id="5" name="Рисунок 4" descr="0010-010-Borodino-stikhotvorenie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6357958"/>
            <a:ext cx="30572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58204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28596" y="1600200"/>
            <a:ext cx="2390804" cy="449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Редут </a:t>
            </a:r>
            <a:r>
              <a:rPr lang="ru-RU" sz="3200" dirty="0" smtClean="0"/>
              <a:t>– </a:t>
            </a:r>
          </a:p>
          <a:p>
            <a:r>
              <a:rPr lang="ru-RU" sz="3200" dirty="0" smtClean="0"/>
              <a:t>квадратное земляное укрепление на поле боя</a:t>
            </a:r>
            <a:endParaRPr lang="ru-RU" sz="3200" dirty="0"/>
          </a:p>
        </p:txBody>
      </p:sp>
      <p:pic>
        <p:nvPicPr>
          <p:cNvPr id="8" name="Содержимое 7" descr="редут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26" y="1857364"/>
            <a:ext cx="5715000" cy="3813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00200"/>
            <a:ext cx="2643206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err="1" smtClean="0"/>
              <a:t>Мусью</a:t>
            </a:r>
            <a:r>
              <a:rPr lang="ru-RU" sz="3200" dirty="0" smtClean="0"/>
              <a:t> – </a:t>
            </a:r>
          </a:p>
          <a:p>
            <a:r>
              <a:rPr lang="ru-RU" sz="3200" dirty="0" smtClean="0"/>
              <a:t>сударь, господин </a:t>
            </a:r>
            <a:r>
              <a:rPr lang="ru-RU" sz="3200" i="1" dirty="0" smtClean="0"/>
              <a:t>(обращение к французу)</a:t>
            </a:r>
            <a:endParaRPr lang="ru-RU" sz="3200" i="1" dirty="0"/>
          </a:p>
        </p:txBody>
      </p:sp>
      <p:pic>
        <p:nvPicPr>
          <p:cNvPr id="6" name="Содержимое 5" descr="westfal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20720" y="1600200"/>
            <a:ext cx="3756119" cy="48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58204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Историческая</a:t>
            </a:r>
            <a:r>
              <a:rPr lang="ru-RU" dirty="0" smtClean="0"/>
              <a:t> справка  о Бородинском сражении.</a:t>
            </a:r>
          </a:p>
          <a:p>
            <a:r>
              <a:rPr lang="ru-RU" dirty="0" smtClean="0">
                <a:hlinkClick r:id="rId3" action="ppaction://hlinksldjump"/>
              </a:rPr>
              <a:t>Словарь</a:t>
            </a:r>
            <a:r>
              <a:rPr lang="ru-RU" dirty="0" smtClean="0"/>
              <a:t> терминов к стихотворению «Бородино».</a:t>
            </a:r>
          </a:p>
          <a:p>
            <a:r>
              <a:rPr lang="ru-RU" dirty="0" smtClean="0">
                <a:hlinkClick r:id="rId4" action="ppaction://hlinksldjump"/>
              </a:rPr>
              <a:t>Стихотворение</a:t>
            </a:r>
            <a:r>
              <a:rPr lang="ru-RU" dirty="0" smtClean="0"/>
              <a:t> «Бородино»</a:t>
            </a:r>
          </a:p>
          <a:p>
            <a:r>
              <a:rPr lang="ru-RU" dirty="0" smtClean="0">
                <a:hlinkClick r:id="rId5" action="ppaction://hlinksldjump"/>
              </a:rPr>
              <a:t>Вопросы</a:t>
            </a:r>
            <a:r>
              <a:rPr lang="ru-RU" dirty="0" smtClean="0"/>
              <a:t> и задания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00200"/>
            <a:ext cx="321471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u="sng" dirty="0" smtClean="0"/>
              <a:t>Картечь</a:t>
            </a:r>
            <a:r>
              <a:rPr lang="ru-RU" sz="2800" dirty="0" smtClean="0"/>
              <a:t> – </a:t>
            </a:r>
          </a:p>
          <a:p>
            <a:r>
              <a:rPr lang="ru-RU" sz="2800" dirty="0" smtClean="0"/>
              <a:t>артиллерийский снаряд, наполненный круглыми пулями, широко рассеивающимися при выстреле</a:t>
            </a:r>
            <a:endParaRPr lang="ru-RU" sz="2800" dirty="0"/>
          </a:p>
        </p:txBody>
      </p:sp>
      <p:pic>
        <p:nvPicPr>
          <p:cNvPr id="6" name="Содержимое 5" descr="f7d02946cba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7620" y="2071678"/>
            <a:ext cx="4466218" cy="323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58204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643050"/>
            <a:ext cx="35719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Лафет</a:t>
            </a:r>
            <a:r>
              <a:rPr lang="ru-RU" sz="3200" dirty="0" smtClean="0"/>
              <a:t> – </a:t>
            </a:r>
          </a:p>
          <a:p>
            <a:r>
              <a:rPr lang="ru-RU" sz="3200" dirty="0" smtClean="0"/>
              <a:t>Боевой станок, на котором укрепляется ствол артиллерийского орудия</a:t>
            </a:r>
            <a:endParaRPr lang="ru-RU" sz="3200" dirty="0"/>
          </a:p>
        </p:txBody>
      </p:sp>
      <p:pic>
        <p:nvPicPr>
          <p:cNvPr id="6" name="Содержимое 5" descr="лафет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48" y="1643050"/>
            <a:ext cx="466876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3050"/>
            <a:ext cx="8329642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600200"/>
            <a:ext cx="2390804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Бивак </a:t>
            </a:r>
            <a:r>
              <a:rPr lang="ru-RU" sz="3200" dirty="0" smtClean="0"/>
              <a:t>– стоянка войск под открытым небом</a:t>
            </a:r>
            <a:endParaRPr lang="ru-RU" sz="3200" dirty="0"/>
          </a:p>
        </p:txBody>
      </p:sp>
      <p:pic>
        <p:nvPicPr>
          <p:cNvPr id="6" name="Содержимое 5" descr="бивак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971800" y="2062162"/>
            <a:ext cx="57150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73050"/>
            <a:ext cx="8115328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600200"/>
            <a:ext cx="2319366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Кивер</a:t>
            </a:r>
            <a:r>
              <a:rPr lang="ru-RU" sz="3200" dirty="0" smtClean="0"/>
              <a:t> – высокий военный головной убор из твёрдой кожи</a:t>
            </a:r>
            <a:endParaRPr lang="ru-RU" sz="3200" dirty="0"/>
          </a:p>
        </p:txBody>
      </p:sp>
      <p:pic>
        <p:nvPicPr>
          <p:cNvPr id="6" name="Содержимое 5" descr="кивер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38550" y="1968500"/>
            <a:ext cx="43815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58204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2928958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Булат</a:t>
            </a:r>
            <a:r>
              <a:rPr lang="ru-RU" sz="3200" dirty="0" smtClean="0"/>
              <a:t> – оружие из булатной стали – </a:t>
            </a:r>
            <a:r>
              <a:rPr lang="ru-RU" sz="3200" dirty="0" err="1" smtClean="0"/>
              <a:t>стали</a:t>
            </a:r>
            <a:r>
              <a:rPr lang="ru-RU" sz="3200" dirty="0" smtClean="0"/>
              <a:t> особой закалки</a:t>
            </a:r>
            <a:endParaRPr lang="ru-RU" sz="3200" dirty="0"/>
          </a:p>
        </p:txBody>
      </p:sp>
      <p:pic>
        <p:nvPicPr>
          <p:cNvPr id="6" name="Содержимое 5" descr="була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868" y="1785926"/>
            <a:ext cx="5118346" cy="396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3050"/>
            <a:ext cx="8472518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600200"/>
            <a:ext cx="217649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smtClean="0"/>
              <a:t>Улан, драгун </a:t>
            </a:r>
            <a:r>
              <a:rPr lang="ru-RU" sz="3200" dirty="0" smtClean="0"/>
              <a:t>– солдаты конных полков</a:t>
            </a:r>
            <a:endParaRPr lang="ru-RU" sz="3200" dirty="0"/>
          </a:p>
        </p:txBody>
      </p:sp>
      <p:pic>
        <p:nvPicPr>
          <p:cNvPr id="6" name="Содержимое 5" descr="ула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09138" y="1600200"/>
            <a:ext cx="3640324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3050"/>
            <a:ext cx="8329642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2928958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u="sng" dirty="0" err="1" smtClean="0"/>
              <a:t>Басурманы</a:t>
            </a:r>
            <a:r>
              <a:rPr lang="ru-RU" sz="3200" dirty="0" smtClean="0"/>
              <a:t> – </a:t>
            </a:r>
          </a:p>
          <a:p>
            <a:r>
              <a:rPr lang="ru-RU" sz="3200" dirty="0" smtClean="0"/>
              <a:t>люди другой веры, иноземцы, враги</a:t>
            </a:r>
            <a:endParaRPr lang="ru-RU" sz="3200" dirty="0"/>
          </a:p>
        </p:txBody>
      </p:sp>
      <p:pic>
        <p:nvPicPr>
          <p:cNvPr id="6" name="Содержимое 5" descr="1812-5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00562" y="1571612"/>
            <a:ext cx="3114696" cy="450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3050"/>
            <a:ext cx="8401080" cy="11430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Словарь терминов к стихотворению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6286520"/>
            <a:ext cx="27952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500462" cy="44958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Скажи-ка, дядя, ведь недаром</a:t>
            </a:r>
          </a:p>
          <a:p>
            <a:r>
              <a:rPr lang="ru-RU" dirty="0" smtClean="0"/>
              <a:t>Москва, спалённая пожаром,</a:t>
            </a:r>
          </a:p>
          <a:p>
            <a:r>
              <a:rPr lang="ru-RU" dirty="0" smtClean="0"/>
              <a:t>         Французу отдана?</a:t>
            </a:r>
          </a:p>
          <a:p>
            <a:r>
              <a:rPr lang="ru-RU" dirty="0" smtClean="0"/>
              <a:t>Ведь были ж схватки боевые,</a:t>
            </a:r>
          </a:p>
          <a:p>
            <a:r>
              <a:rPr lang="ru-RU" dirty="0" smtClean="0"/>
              <a:t>Да, говорят, ещё какие!</a:t>
            </a:r>
          </a:p>
          <a:p>
            <a:r>
              <a:rPr lang="ru-RU" dirty="0" smtClean="0"/>
              <a:t>Недаром помнит вся Россия</a:t>
            </a:r>
          </a:p>
          <a:p>
            <a:r>
              <a:rPr lang="ru-RU" dirty="0" smtClean="0"/>
              <a:t>        Про день Бородина!</a:t>
            </a:r>
            <a:endParaRPr lang="ru-RU" dirty="0"/>
          </a:p>
        </p:txBody>
      </p:sp>
      <p:pic>
        <p:nvPicPr>
          <p:cNvPr id="5" name="Содержимое 4" descr="1-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857364"/>
            <a:ext cx="4578088" cy="358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500462" cy="44958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Да, были люди в наше время,</a:t>
            </a:r>
          </a:p>
          <a:p>
            <a:r>
              <a:rPr lang="ru-RU" dirty="0" smtClean="0"/>
              <a:t>Не то, что нынешнее племя;</a:t>
            </a:r>
          </a:p>
          <a:p>
            <a:r>
              <a:rPr lang="ru-RU" dirty="0" smtClean="0"/>
              <a:t>         Богатыри – не вы!</a:t>
            </a:r>
          </a:p>
          <a:p>
            <a:r>
              <a:rPr lang="ru-RU" dirty="0" smtClean="0"/>
              <a:t>Плохая им досталась доля:</a:t>
            </a:r>
          </a:p>
          <a:p>
            <a:r>
              <a:rPr lang="ru-RU" dirty="0" smtClean="0"/>
              <a:t>Немногие вернулись с поля…</a:t>
            </a:r>
          </a:p>
          <a:p>
            <a:r>
              <a:rPr lang="ru-RU" dirty="0" smtClean="0"/>
              <a:t>Не будь на то Господня воля,</a:t>
            </a:r>
          </a:p>
          <a:p>
            <a:r>
              <a:rPr lang="ru-RU" dirty="0" smtClean="0"/>
              <a:t>         Не отдали б Москвы!</a:t>
            </a:r>
            <a:endParaRPr lang="ru-RU" dirty="0"/>
          </a:p>
        </p:txBody>
      </p:sp>
      <p:pic>
        <p:nvPicPr>
          <p:cNvPr id="7" name="Содержимое 6" descr="1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14744" y="1714488"/>
            <a:ext cx="5219064" cy="408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00200"/>
            <a:ext cx="3857652" cy="4495800"/>
          </a:xfrm>
        </p:spPr>
        <p:txBody>
          <a:bodyPr/>
          <a:lstStyle/>
          <a:p>
            <a:r>
              <a:rPr lang="ru-RU" dirty="0" smtClean="0"/>
              <a:t>Мы долго молча отступали,</a:t>
            </a:r>
          </a:p>
          <a:p>
            <a:r>
              <a:rPr lang="ru-RU" dirty="0" smtClean="0"/>
              <a:t>Досадно было, боя ждали,</a:t>
            </a:r>
          </a:p>
          <a:p>
            <a:r>
              <a:rPr lang="ru-RU" dirty="0" smtClean="0"/>
              <a:t>       Ворчали старики:</a:t>
            </a:r>
          </a:p>
          <a:p>
            <a:r>
              <a:rPr lang="ru-RU" dirty="0" smtClean="0"/>
              <a:t>«Что ж мы? На зимние квартиры?</a:t>
            </a:r>
          </a:p>
          <a:p>
            <a:r>
              <a:rPr lang="ru-RU" dirty="0" smtClean="0"/>
              <a:t>Не смеют, что ли, командиры</a:t>
            </a:r>
          </a:p>
          <a:p>
            <a:r>
              <a:rPr lang="ru-RU" dirty="0" smtClean="0"/>
              <a:t>Чужие изорвать мундиры</a:t>
            </a:r>
          </a:p>
          <a:p>
            <a:r>
              <a:rPr lang="ru-RU" dirty="0" smtClean="0"/>
              <a:t>        О русские штыки?»</a:t>
            </a:r>
          </a:p>
          <a:p>
            <a:endParaRPr lang="ru-RU" dirty="0"/>
          </a:p>
        </p:txBody>
      </p:sp>
      <p:pic>
        <p:nvPicPr>
          <p:cNvPr id="7" name="Содержимое 6" descr="1-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26922" y="1928802"/>
            <a:ext cx="4865028" cy="378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12 июня 1812 года </a:t>
            </a:r>
            <a:r>
              <a:rPr lang="ru-RU" sz="2800" dirty="0" smtClean="0"/>
              <a:t>огромная армия французов вторглась в Россию.</a:t>
            </a:r>
            <a:endParaRPr lang="ru-RU" sz="2800" dirty="0"/>
          </a:p>
        </p:txBody>
      </p:sp>
      <p:pic>
        <p:nvPicPr>
          <p:cNvPr id="5" name="Рисунок 4" descr="0019-015-Borodino-stikhotvoren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44" b="76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500462" cy="4495800"/>
          </a:xfrm>
        </p:spPr>
        <p:txBody>
          <a:bodyPr/>
          <a:lstStyle/>
          <a:p>
            <a:r>
              <a:rPr lang="ru-RU" dirty="0" smtClean="0"/>
              <a:t>И вот нашли большое поле:</a:t>
            </a:r>
          </a:p>
          <a:p>
            <a:r>
              <a:rPr lang="ru-RU" dirty="0" smtClean="0"/>
              <a:t>Есть разгуляться где на воле!</a:t>
            </a:r>
          </a:p>
          <a:p>
            <a:r>
              <a:rPr lang="ru-RU" dirty="0" smtClean="0"/>
              <a:t>           Построили редут.</a:t>
            </a:r>
          </a:p>
          <a:p>
            <a:r>
              <a:rPr lang="ru-RU" dirty="0" smtClean="0"/>
              <a:t>У наших ушки на макушке!</a:t>
            </a:r>
          </a:p>
          <a:p>
            <a:r>
              <a:rPr lang="ru-RU" dirty="0" smtClean="0"/>
              <a:t>Чуть утро осветило пушки</a:t>
            </a:r>
          </a:p>
          <a:p>
            <a:r>
              <a:rPr lang="ru-RU" dirty="0" smtClean="0"/>
              <a:t>И леса синие верхушки – </a:t>
            </a:r>
          </a:p>
          <a:p>
            <a:r>
              <a:rPr lang="ru-RU" dirty="0" smtClean="0"/>
              <a:t>          Французы тут как тут.</a:t>
            </a:r>
            <a:endParaRPr lang="ru-RU" dirty="0"/>
          </a:p>
        </p:txBody>
      </p:sp>
      <p:pic>
        <p:nvPicPr>
          <p:cNvPr id="7" name="Содержимое 6" descr="1-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86182" y="1857364"/>
            <a:ext cx="4986765" cy="382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786214" cy="4495800"/>
          </a:xfrm>
        </p:spPr>
        <p:txBody>
          <a:bodyPr/>
          <a:lstStyle/>
          <a:p>
            <a:r>
              <a:rPr lang="ru-RU" dirty="0" smtClean="0"/>
              <a:t>Забил заряд я в пушку туго</a:t>
            </a:r>
          </a:p>
          <a:p>
            <a:r>
              <a:rPr lang="ru-RU" dirty="0" smtClean="0"/>
              <a:t>И думал: угощу я друга!</a:t>
            </a:r>
          </a:p>
          <a:p>
            <a:r>
              <a:rPr lang="ru-RU" dirty="0" smtClean="0"/>
              <a:t>           Постой-ка, брат </a:t>
            </a:r>
            <a:r>
              <a:rPr lang="ru-RU" dirty="0" err="1" smtClean="0"/>
              <a:t>мусью</a:t>
            </a:r>
            <a:r>
              <a:rPr lang="ru-RU" dirty="0" smtClean="0"/>
              <a:t>!</a:t>
            </a:r>
          </a:p>
          <a:p>
            <a:r>
              <a:rPr lang="ru-RU" dirty="0" smtClean="0"/>
              <a:t>Что тут хитрить, пожалуй к бою;</a:t>
            </a:r>
          </a:p>
          <a:p>
            <a:r>
              <a:rPr lang="ru-RU" dirty="0" smtClean="0"/>
              <a:t>Уж мы пойдём ломить стеною,</a:t>
            </a:r>
          </a:p>
          <a:p>
            <a:r>
              <a:rPr lang="ru-RU" dirty="0" smtClean="0"/>
              <a:t>Уж постоим мы головою</a:t>
            </a:r>
          </a:p>
          <a:p>
            <a:r>
              <a:rPr lang="ru-RU" dirty="0" smtClean="0"/>
              <a:t>           За родину свою!</a:t>
            </a:r>
            <a:endParaRPr lang="ru-RU" dirty="0"/>
          </a:p>
        </p:txBody>
      </p:sp>
      <p:pic>
        <p:nvPicPr>
          <p:cNvPr id="7" name="Содержимое 6" descr="1-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857364"/>
            <a:ext cx="4940108" cy="3874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714776" cy="4495800"/>
          </a:xfrm>
        </p:spPr>
        <p:txBody>
          <a:bodyPr/>
          <a:lstStyle/>
          <a:p>
            <a:r>
              <a:rPr lang="ru-RU" dirty="0" smtClean="0"/>
              <a:t>Два дня мы были в перестрелке.</a:t>
            </a:r>
          </a:p>
          <a:p>
            <a:r>
              <a:rPr lang="ru-RU" dirty="0" smtClean="0"/>
              <a:t>Что толку в этакой безделке?</a:t>
            </a:r>
          </a:p>
          <a:p>
            <a:r>
              <a:rPr lang="ru-RU" dirty="0" smtClean="0"/>
              <a:t>            Мы ждали третий день.</a:t>
            </a:r>
          </a:p>
          <a:p>
            <a:r>
              <a:rPr lang="ru-RU" dirty="0" smtClean="0"/>
              <a:t>Повсюду стали слышны речи:</a:t>
            </a:r>
          </a:p>
          <a:p>
            <a:r>
              <a:rPr lang="ru-RU" dirty="0" smtClean="0"/>
              <a:t>«Пора добраться до картечи!»</a:t>
            </a:r>
          </a:p>
          <a:p>
            <a:r>
              <a:rPr lang="ru-RU" dirty="0" smtClean="0"/>
              <a:t>И вот на поле грозной сечи</a:t>
            </a:r>
          </a:p>
          <a:p>
            <a:r>
              <a:rPr lang="ru-RU" dirty="0" smtClean="0"/>
              <a:t>            Ночная пала тень.</a:t>
            </a:r>
            <a:endParaRPr lang="ru-RU" dirty="0"/>
          </a:p>
        </p:txBody>
      </p:sp>
      <p:pic>
        <p:nvPicPr>
          <p:cNvPr id="7" name="Содержимое 6" descr="1-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93526" y="2000240"/>
            <a:ext cx="4703656" cy="361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857652" cy="4495800"/>
          </a:xfrm>
        </p:spPr>
        <p:txBody>
          <a:bodyPr/>
          <a:lstStyle/>
          <a:p>
            <a:r>
              <a:rPr lang="ru-RU" dirty="0" smtClean="0"/>
              <a:t>Прилёг вздремнуть я у лафета,</a:t>
            </a:r>
          </a:p>
          <a:p>
            <a:r>
              <a:rPr lang="ru-RU" dirty="0" smtClean="0"/>
              <a:t>И слышно было до рассвета,</a:t>
            </a:r>
          </a:p>
          <a:p>
            <a:r>
              <a:rPr lang="ru-RU" dirty="0" smtClean="0"/>
              <a:t>         Как ликовал француз.</a:t>
            </a:r>
          </a:p>
          <a:p>
            <a:r>
              <a:rPr lang="ru-RU" dirty="0" smtClean="0"/>
              <a:t>Но тих был наш бивак открытый:</a:t>
            </a:r>
          </a:p>
          <a:p>
            <a:r>
              <a:rPr lang="ru-RU" dirty="0" smtClean="0"/>
              <a:t>Кто кивер чистил весь избитый,</a:t>
            </a:r>
          </a:p>
          <a:p>
            <a:r>
              <a:rPr lang="ru-RU" dirty="0" smtClean="0"/>
              <a:t>Кто штык точил, ворча сердито,</a:t>
            </a:r>
          </a:p>
          <a:p>
            <a:r>
              <a:rPr lang="ru-RU" dirty="0" smtClean="0"/>
              <a:t>         Кусая длинный ус.</a:t>
            </a:r>
          </a:p>
          <a:p>
            <a:endParaRPr lang="ru-RU" dirty="0"/>
          </a:p>
        </p:txBody>
      </p:sp>
      <p:pic>
        <p:nvPicPr>
          <p:cNvPr id="7" name="Содержимое 6" descr="1-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00496" y="1928802"/>
            <a:ext cx="4451230" cy="347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4357718" cy="4495800"/>
          </a:xfrm>
        </p:spPr>
        <p:txBody>
          <a:bodyPr/>
          <a:lstStyle/>
          <a:p>
            <a:r>
              <a:rPr lang="ru-RU" dirty="0" smtClean="0"/>
              <a:t>И только небо засветилось,</a:t>
            </a:r>
          </a:p>
          <a:p>
            <a:r>
              <a:rPr lang="ru-RU" dirty="0" smtClean="0"/>
              <a:t>Всё шумно вдруг зашевелилось,</a:t>
            </a:r>
          </a:p>
          <a:p>
            <a:r>
              <a:rPr lang="ru-RU" dirty="0" smtClean="0"/>
              <a:t>         Сверкнул за строем строй.</a:t>
            </a:r>
          </a:p>
          <a:p>
            <a:r>
              <a:rPr lang="ru-RU" dirty="0" smtClean="0"/>
              <a:t>Полковник наш рождён был хватом:</a:t>
            </a:r>
          </a:p>
          <a:p>
            <a:r>
              <a:rPr lang="ru-RU" dirty="0" smtClean="0"/>
              <a:t>Слуга царю, отец солдатам…</a:t>
            </a:r>
          </a:p>
          <a:p>
            <a:r>
              <a:rPr lang="ru-RU" dirty="0" smtClean="0"/>
              <a:t>Да, жаль его: сражён булатом,</a:t>
            </a:r>
          </a:p>
          <a:p>
            <a:r>
              <a:rPr lang="ru-RU" dirty="0" smtClean="0"/>
              <a:t>          Он спит в земле сырой.</a:t>
            </a:r>
            <a:endParaRPr lang="ru-RU" dirty="0"/>
          </a:p>
        </p:txBody>
      </p:sp>
      <p:pic>
        <p:nvPicPr>
          <p:cNvPr id="7" name="Содержимое 6" descr="1-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6248" y="1928802"/>
            <a:ext cx="4517801" cy="347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500462" cy="4495800"/>
          </a:xfrm>
        </p:spPr>
        <p:txBody>
          <a:bodyPr/>
          <a:lstStyle/>
          <a:p>
            <a:r>
              <a:rPr lang="ru-RU" dirty="0" smtClean="0"/>
              <a:t>И молвил он, сверкнув очами:</a:t>
            </a:r>
          </a:p>
          <a:p>
            <a:r>
              <a:rPr lang="ru-RU" dirty="0" smtClean="0"/>
              <a:t>«Ребята! Не Москва ль за нами?</a:t>
            </a:r>
          </a:p>
          <a:p>
            <a:r>
              <a:rPr lang="ru-RU" dirty="0" smtClean="0"/>
              <a:t>          Умрёмте ж под Москвой,</a:t>
            </a:r>
          </a:p>
          <a:p>
            <a:r>
              <a:rPr lang="ru-RU" dirty="0" smtClean="0"/>
              <a:t>Как наши братья умирали!»</a:t>
            </a:r>
          </a:p>
          <a:p>
            <a:r>
              <a:rPr lang="ru-RU" dirty="0" smtClean="0"/>
              <a:t>И умереть мы обещали,</a:t>
            </a:r>
          </a:p>
          <a:p>
            <a:r>
              <a:rPr lang="ru-RU" dirty="0" smtClean="0"/>
              <a:t>И клятву верности сдержали</a:t>
            </a:r>
          </a:p>
          <a:p>
            <a:r>
              <a:rPr lang="ru-RU" dirty="0" smtClean="0"/>
              <a:t>         Мы в Бородинский бой.</a:t>
            </a:r>
            <a:endParaRPr lang="ru-RU" dirty="0"/>
          </a:p>
        </p:txBody>
      </p:sp>
      <p:pic>
        <p:nvPicPr>
          <p:cNvPr id="7" name="Содержимое 6" descr="1-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57620" y="1857364"/>
            <a:ext cx="4780945" cy="3705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4214842" cy="4495800"/>
          </a:xfrm>
        </p:spPr>
        <p:txBody>
          <a:bodyPr/>
          <a:lstStyle/>
          <a:p>
            <a:r>
              <a:rPr lang="ru-RU" dirty="0" smtClean="0"/>
              <a:t>Ну ж был денёк! Сквозь дым летучий</a:t>
            </a:r>
          </a:p>
          <a:p>
            <a:r>
              <a:rPr lang="ru-RU" dirty="0" smtClean="0"/>
              <a:t>Французы двинулись, как тучи,</a:t>
            </a:r>
          </a:p>
          <a:p>
            <a:r>
              <a:rPr lang="ru-RU" dirty="0" smtClean="0"/>
              <a:t>            И все на наш редут.</a:t>
            </a:r>
          </a:p>
          <a:p>
            <a:r>
              <a:rPr lang="ru-RU" dirty="0" smtClean="0"/>
              <a:t>Уланы с пёстрыми значками,</a:t>
            </a:r>
          </a:p>
          <a:p>
            <a:r>
              <a:rPr lang="ru-RU" dirty="0" smtClean="0"/>
              <a:t>Драгуны с конскими хвостами,</a:t>
            </a:r>
          </a:p>
          <a:p>
            <a:r>
              <a:rPr lang="ru-RU" dirty="0" smtClean="0"/>
              <a:t>Все промелькнули перед нами,</a:t>
            </a:r>
          </a:p>
          <a:p>
            <a:r>
              <a:rPr lang="ru-RU" dirty="0" smtClean="0"/>
              <a:t>          Все побывали тут.</a:t>
            </a:r>
            <a:endParaRPr lang="ru-RU" dirty="0"/>
          </a:p>
        </p:txBody>
      </p:sp>
      <p:pic>
        <p:nvPicPr>
          <p:cNvPr id="7" name="Содержимое 6" descr="1-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442890" y="2143116"/>
            <a:ext cx="4143477" cy="319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714776" cy="4495800"/>
          </a:xfrm>
        </p:spPr>
        <p:txBody>
          <a:bodyPr/>
          <a:lstStyle/>
          <a:p>
            <a:r>
              <a:rPr lang="ru-RU" dirty="0" smtClean="0"/>
              <a:t>Вам не видать таких сражений!..</a:t>
            </a:r>
          </a:p>
          <a:p>
            <a:r>
              <a:rPr lang="ru-RU" dirty="0" smtClean="0"/>
              <a:t>Носились знамена, как тени,</a:t>
            </a:r>
          </a:p>
          <a:p>
            <a:r>
              <a:rPr lang="ru-RU" dirty="0" smtClean="0"/>
              <a:t>        В дыму огонь блестел,</a:t>
            </a:r>
          </a:p>
          <a:p>
            <a:r>
              <a:rPr lang="ru-RU" dirty="0" smtClean="0"/>
              <a:t>Звучал булат, картечь визжала,</a:t>
            </a:r>
          </a:p>
          <a:p>
            <a:r>
              <a:rPr lang="ru-RU" dirty="0" smtClean="0"/>
              <a:t>Рука бойцов колоть устала,</a:t>
            </a:r>
          </a:p>
          <a:p>
            <a:r>
              <a:rPr lang="ru-RU" dirty="0" smtClean="0"/>
              <a:t>И ядрам пролетать мешала</a:t>
            </a:r>
          </a:p>
          <a:p>
            <a:r>
              <a:rPr lang="ru-RU" dirty="0" smtClean="0"/>
              <a:t>       Гора кровавых тел.</a:t>
            </a:r>
          </a:p>
          <a:p>
            <a:endParaRPr lang="ru-RU" dirty="0"/>
          </a:p>
        </p:txBody>
      </p:sp>
      <p:pic>
        <p:nvPicPr>
          <p:cNvPr id="7" name="Содержимое 6" descr="1-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71934" y="1928802"/>
            <a:ext cx="4487974" cy="351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4000528" cy="4495800"/>
          </a:xfrm>
        </p:spPr>
        <p:txBody>
          <a:bodyPr/>
          <a:lstStyle/>
          <a:p>
            <a:r>
              <a:rPr lang="ru-RU" dirty="0" smtClean="0"/>
              <a:t>Изведал враг в тот день немало,</a:t>
            </a:r>
          </a:p>
          <a:p>
            <a:r>
              <a:rPr lang="ru-RU" dirty="0" smtClean="0"/>
              <a:t>Что значит русский бой удалый,</a:t>
            </a:r>
          </a:p>
          <a:p>
            <a:r>
              <a:rPr lang="ru-RU" dirty="0" smtClean="0"/>
              <a:t>          Наш рукопашный бой!..</a:t>
            </a:r>
          </a:p>
          <a:p>
            <a:r>
              <a:rPr lang="ru-RU" dirty="0" smtClean="0"/>
              <a:t>Земля тряслась – как наши груди;</a:t>
            </a:r>
          </a:p>
          <a:p>
            <a:r>
              <a:rPr lang="ru-RU" dirty="0" smtClean="0"/>
              <a:t>Смешались в кучу кони, люди,</a:t>
            </a:r>
          </a:p>
          <a:p>
            <a:r>
              <a:rPr lang="ru-RU" dirty="0" smtClean="0"/>
              <a:t>И залпы тысячи орудий</a:t>
            </a:r>
          </a:p>
          <a:p>
            <a:r>
              <a:rPr lang="ru-RU" dirty="0" smtClean="0"/>
              <a:t>         Слились в протяжный вой…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1-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00496" y="1785926"/>
            <a:ext cx="4849031" cy="3803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4000528" cy="4495800"/>
          </a:xfrm>
        </p:spPr>
        <p:txBody>
          <a:bodyPr/>
          <a:lstStyle/>
          <a:p>
            <a:r>
              <a:rPr lang="ru-RU" dirty="0" smtClean="0"/>
              <a:t>Вот смерклось. Были все готовы</a:t>
            </a:r>
          </a:p>
          <a:p>
            <a:r>
              <a:rPr lang="ru-RU" dirty="0" smtClean="0"/>
              <a:t>Заутра бой затеять новый</a:t>
            </a:r>
          </a:p>
          <a:p>
            <a:r>
              <a:rPr lang="ru-RU" dirty="0" smtClean="0"/>
              <a:t>         И до конца стоять…</a:t>
            </a:r>
          </a:p>
          <a:p>
            <a:r>
              <a:rPr lang="ru-RU" dirty="0" smtClean="0"/>
              <a:t>Вот затрещали барабаны – </a:t>
            </a:r>
          </a:p>
          <a:p>
            <a:r>
              <a:rPr lang="ru-RU" dirty="0" smtClean="0"/>
              <a:t>И отступили </a:t>
            </a:r>
            <a:r>
              <a:rPr lang="ru-RU" dirty="0" err="1" smtClean="0"/>
              <a:t>басурманы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Тогда считать мы стали раны,</a:t>
            </a:r>
          </a:p>
          <a:p>
            <a:r>
              <a:rPr lang="ru-RU" dirty="0" smtClean="0"/>
              <a:t>          Товарищей считать.</a:t>
            </a:r>
            <a:endParaRPr lang="ru-RU" dirty="0"/>
          </a:p>
        </p:txBody>
      </p:sp>
      <p:pic>
        <p:nvPicPr>
          <p:cNvPr id="7" name="Содержимое 6" descr="1-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928802"/>
            <a:ext cx="4688766" cy="3633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Два месяца продолжалось отступление русских войск.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7b6c678eb6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73" b="7673"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3050"/>
            <a:ext cx="5786478" cy="114300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БОРОДИНО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500462" cy="4495800"/>
          </a:xfrm>
        </p:spPr>
        <p:txBody>
          <a:bodyPr/>
          <a:lstStyle/>
          <a:p>
            <a:r>
              <a:rPr lang="ru-RU" dirty="0" smtClean="0"/>
              <a:t>Да, были люди в наше время,</a:t>
            </a:r>
          </a:p>
          <a:p>
            <a:r>
              <a:rPr lang="ru-RU" dirty="0" smtClean="0"/>
              <a:t>Могучее, лихое племя:</a:t>
            </a:r>
          </a:p>
          <a:p>
            <a:r>
              <a:rPr lang="ru-RU" dirty="0" smtClean="0"/>
              <a:t>        Богатыри – не вы.</a:t>
            </a:r>
          </a:p>
          <a:p>
            <a:r>
              <a:rPr lang="ru-RU" dirty="0" smtClean="0"/>
              <a:t>Плохая им досталась доля:</a:t>
            </a:r>
          </a:p>
          <a:p>
            <a:r>
              <a:rPr lang="ru-RU" dirty="0" smtClean="0"/>
              <a:t>Немногие вернулись с поля,</a:t>
            </a:r>
          </a:p>
          <a:p>
            <a:r>
              <a:rPr lang="ru-RU" dirty="0" smtClean="0"/>
              <a:t>Когда б на то не Божья воля,</a:t>
            </a:r>
          </a:p>
          <a:p>
            <a:r>
              <a:rPr lang="ru-RU" dirty="0" smtClean="0"/>
              <a:t>         Не отдали б Москвы!</a:t>
            </a:r>
            <a:endParaRPr lang="ru-RU" dirty="0"/>
          </a:p>
        </p:txBody>
      </p:sp>
      <p:pic>
        <p:nvPicPr>
          <p:cNvPr id="7" name="Содержимое 6" descr="1-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785926"/>
            <a:ext cx="4838105" cy="3810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6286520"/>
            <a:ext cx="27952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792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Перечитаем первую строфу стихотворения</a:t>
            </a:r>
            <a:endParaRPr lang="ru-RU" sz="2400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00034" y="2143116"/>
            <a:ext cx="4000528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Скажи-ка, дядя, ведь недаром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Москва, спалённая пожаром,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Французу отдана?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Ведь были ж схватки боевые,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Да, говорят, ещё какие!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Недаром помнит вся Россия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Про день Бородина!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Содержимое 4" descr="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071678"/>
            <a:ext cx="3006452" cy="2355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5000636"/>
            <a:ext cx="711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Что интересует молодого солдата, что его волнует?</a:t>
            </a:r>
            <a:endParaRPr lang="ru-RU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7124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Где в момент Бородинского сражения </a:t>
            </a:r>
          </a:p>
          <a:p>
            <a:r>
              <a:rPr lang="ru-RU" sz="2400" b="1" dirty="0" smtClean="0"/>
              <a:t>находился  старый солдат?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000372"/>
            <a:ext cx="7925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Почему автор доверил рассказ о сражении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тарому солдату?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pic>
        <p:nvPicPr>
          <p:cNvPr id="7" name="Рисунок 6" descr="Банник_в_руках_артиллерис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714620"/>
            <a:ext cx="278608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28662" y="1714488"/>
            <a:ext cx="7282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Подпишите данные иллюстрации словами из текста.</a:t>
            </a:r>
          </a:p>
          <a:p>
            <a:r>
              <a:rPr lang="ru-RU" b="1" dirty="0" smtClean="0"/>
              <a:t>Как они доказывают, что рассказчик – участник </a:t>
            </a:r>
          </a:p>
          <a:p>
            <a:r>
              <a:rPr lang="ru-RU" b="1" dirty="0" smtClean="0"/>
              <a:t>сражения?</a:t>
            </a:r>
            <a:endParaRPr lang="ru-RU" b="1" dirty="0"/>
          </a:p>
        </p:txBody>
      </p:sp>
      <p:pic>
        <p:nvPicPr>
          <p:cNvPr id="9" name="Рисунок 8" descr="borodino_07_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2519082"/>
            <a:ext cx="2428892" cy="319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7419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 какими чувствами старый воин </a:t>
            </a:r>
          </a:p>
          <a:p>
            <a:r>
              <a:rPr lang="ru-RU" sz="2400" b="1" dirty="0" smtClean="0"/>
              <a:t>вспоминает о своих боевых товарищах?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Как он их называет?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071678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Найдите и прочитайте строки, в которых </a:t>
            </a:r>
          </a:p>
          <a:p>
            <a:r>
              <a:rPr lang="ru-RU" sz="2400" b="1" dirty="0"/>
              <a:t>г</a:t>
            </a:r>
            <a:r>
              <a:rPr lang="ru-RU" sz="2400" b="1" dirty="0" smtClean="0"/>
              <a:t>оворится о верности, преданности </a:t>
            </a:r>
          </a:p>
          <a:p>
            <a:r>
              <a:rPr lang="ru-RU" sz="2400" b="1" dirty="0" smtClean="0"/>
              <a:t>русского солдата.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714488"/>
            <a:ext cx="6436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Вот люди, которые вели в бой русскую армию</a:t>
            </a:r>
            <a:endParaRPr lang="ru-RU" b="1" dirty="0"/>
          </a:p>
        </p:txBody>
      </p:sp>
      <p:pic>
        <p:nvPicPr>
          <p:cNvPr id="7" name="Рисунок 6" descr="item_266_1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285992"/>
            <a:ext cx="3129456" cy="2322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4357694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М.И.Кутузов</a:t>
            </a:r>
            <a:endParaRPr lang="ru-RU" dirty="0"/>
          </a:p>
        </p:txBody>
      </p:sp>
      <p:pic>
        <p:nvPicPr>
          <p:cNvPr id="9" name="Рисунок 8" descr="багратион 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2000240"/>
            <a:ext cx="2287896" cy="3023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357950" y="400050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П.И.Багратион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929198"/>
            <a:ext cx="7471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Может быть, с них был написан портрет командира – </a:t>
            </a:r>
          </a:p>
          <a:p>
            <a:r>
              <a:rPr lang="ru-RU" b="1" dirty="0" smtClean="0"/>
              <a:t>полковника?</a:t>
            </a:r>
          </a:p>
          <a:p>
            <a:r>
              <a:rPr lang="ru-RU" b="1" dirty="0" smtClean="0"/>
              <a:t>Найдите и прочитайте о нём.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143512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вы понимаете слова «рождён был хватом»?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5286388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понимаете выражение «отец солдатам»?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4929198"/>
            <a:ext cx="5992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каких словах полковника звучит тревога</a:t>
            </a:r>
          </a:p>
          <a:p>
            <a:r>
              <a:rPr lang="ru-RU" b="1" dirty="0"/>
              <a:t>з</a:t>
            </a:r>
            <a:r>
              <a:rPr lang="ru-RU" b="1" dirty="0" smtClean="0"/>
              <a:t>а судьбу России?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928802"/>
            <a:ext cx="7409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Прочитайте строки, рисующие картину Бородинского</a:t>
            </a:r>
          </a:p>
          <a:p>
            <a:r>
              <a:rPr lang="ru-RU" b="1" dirty="0"/>
              <a:t>с</a:t>
            </a:r>
            <a:r>
              <a:rPr lang="ru-RU" b="1" dirty="0" smtClean="0"/>
              <a:t>ражения.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786058"/>
            <a:ext cx="807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Какие строки наиболее ярко показывают жестокость боя?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3714752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 чём печалится солдат-рассказчик?</a:t>
            </a:r>
          </a:p>
          <a:p>
            <a:r>
              <a:rPr lang="ru-RU" b="1" dirty="0" smtClean="0"/>
              <a:t>Чем он гордится?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050925"/>
          </a:xfrm>
        </p:spPr>
        <p:txBody>
          <a:bodyPr/>
          <a:lstStyle/>
          <a:p>
            <a:pPr algn="ctr"/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071678"/>
            <a:ext cx="7741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Выберите из стихотворения строки, которые вам</a:t>
            </a:r>
          </a:p>
          <a:p>
            <a:r>
              <a:rPr lang="ru-RU" b="1" dirty="0"/>
              <a:t>о</a:t>
            </a:r>
            <a:r>
              <a:rPr lang="ru-RU" b="1" dirty="0" smtClean="0"/>
              <a:t>собенно понравились, запомнились и нарисуйте к ним</a:t>
            </a:r>
          </a:p>
          <a:p>
            <a:r>
              <a:rPr lang="ru-RU" b="1" dirty="0" smtClean="0"/>
              <a:t>иллюстрацию</a:t>
            </a:r>
            <a:endParaRPr lang="ru-RU" b="1" dirty="0"/>
          </a:p>
        </p:txBody>
      </p:sp>
      <p:pic>
        <p:nvPicPr>
          <p:cNvPr id="7" name="Рисунок 6" descr="lermontov-borodin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2928934"/>
            <a:ext cx="2188465" cy="2875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borodino_02_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43636" y="2928934"/>
            <a:ext cx="2271710" cy="29375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Банник_в_руках_артиллерист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68" y="3357562"/>
            <a:ext cx="2279000" cy="233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357298"/>
            <a:ext cx="607223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7446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подготовлена учителем русского языка и литературы</a:t>
            </a:r>
          </a:p>
          <a:p>
            <a:r>
              <a:rPr lang="ru-RU" dirty="0" smtClean="0"/>
              <a:t>Шапиро Еленой Николаевной.</a:t>
            </a:r>
          </a:p>
          <a:p>
            <a:r>
              <a:rPr lang="ru-RU" dirty="0" smtClean="0"/>
              <a:t>ГБСКОУ школа № 69</a:t>
            </a:r>
          </a:p>
          <a:p>
            <a:r>
              <a:rPr lang="ru-RU" dirty="0" smtClean="0"/>
              <a:t>Санкт-Петербург, </a:t>
            </a:r>
            <a:r>
              <a:rPr lang="ru-RU" dirty="0" err="1" smtClean="0"/>
              <a:t>г.Зеленогорск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00100" y="4929198"/>
            <a:ext cx="7162800" cy="648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26 августа 1812 года под Бородино, в деревне, расположенной в 124 км от Москвы, произошло генеральное сражение Отечественной войны.</a:t>
            </a:r>
            <a:endParaRPr lang="ru-RU" sz="2800" dirty="0"/>
          </a:p>
        </p:txBody>
      </p:sp>
      <p:pic>
        <p:nvPicPr>
          <p:cNvPr id="5" name="Рисунок 4" descr="сражени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1538" y="4643446"/>
            <a:ext cx="7162800" cy="64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Перед сражением французским войскам зачитали приказ Наполеона, который пытался возбудить в них боевой дух, надежду на богатую добычу, удобные квартиры в Москве и громкую славу в случае победы.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14950"/>
            <a:ext cx="8075432" cy="562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001cwd7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Главнокомандующим русской армии был назначен Кутузов.</a:t>
            </a:r>
            <a:endParaRPr lang="ru-RU" sz="2400" dirty="0"/>
          </a:p>
        </p:txBody>
      </p:sp>
      <p:pic>
        <p:nvPicPr>
          <p:cNvPr id="5" name="Рисунок 4" descr="0020-016-Borodino-stikhotvoren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28662" y="4929198"/>
            <a:ext cx="7162800" cy="64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Перед началом боя русские отслужили торжественный молебен и пронесли вдоль линии войск считавшуюся чудотворной икону Смоленской Божией матери.</a:t>
            </a:r>
            <a:endParaRPr lang="ru-RU" sz="2400" dirty="0"/>
          </a:p>
        </p:txBody>
      </p:sp>
      <p:pic>
        <p:nvPicPr>
          <p:cNvPr id="5" name="Рисунок 4" descr="молебе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40" b="13040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Русские понимали, что в сражении решается судьба Москвы, а значит – России.</a:t>
            </a:r>
            <a:endParaRPr lang="ru-RU" sz="2400" dirty="0"/>
          </a:p>
        </p:txBody>
      </p:sp>
      <p:pic>
        <p:nvPicPr>
          <p:cNvPr id="5" name="Рисунок 4" descr="18121017krem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42852"/>
            <a:ext cx="7799290" cy="4536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1261</Words>
  <Application>Microsoft Office PowerPoint</Application>
  <PresentationFormat>Экран (4:3)</PresentationFormat>
  <Paragraphs>218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Тема Office</vt:lpstr>
      <vt:lpstr>Открытая</vt:lpstr>
      <vt:lpstr>Справедливость</vt:lpstr>
      <vt:lpstr>Городская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Словарь терминов к стихотворению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БОРОДИНО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Слайд 49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29</cp:revision>
  <dcterms:created xsi:type="dcterms:W3CDTF">2012-07-09T07:43:21Z</dcterms:created>
  <dcterms:modified xsi:type="dcterms:W3CDTF">2012-07-17T13:51:50Z</dcterms:modified>
</cp:coreProperties>
</file>