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59" r:id="rId4"/>
    <p:sldId id="268" r:id="rId5"/>
    <p:sldId id="284" r:id="rId6"/>
    <p:sldId id="270" r:id="rId7"/>
    <p:sldId id="264" r:id="rId8"/>
    <p:sldId id="257" r:id="rId9"/>
    <p:sldId id="263" r:id="rId10"/>
    <p:sldId id="280" r:id="rId11"/>
    <p:sldId id="262" r:id="rId12"/>
    <p:sldId id="265" r:id="rId13"/>
    <p:sldId id="267" r:id="rId14"/>
    <p:sldId id="271" r:id="rId15"/>
    <p:sldId id="272" r:id="rId16"/>
    <p:sldId id="286" r:id="rId17"/>
    <p:sldId id="273" r:id="rId18"/>
    <p:sldId id="287" r:id="rId19"/>
    <p:sldId id="274" r:id="rId20"/>
    <p:sldId id="288" r:id="rId21"/>
    <p:sldId id="275" r:id="rId22"/>
    <p:sldId id="289" r:id="rId23"/>
    <p:sldId id="276" r:id="rId24"/>
    <p:sldId id="290" r:id="rId25"/>
    <p:sldId id="281" r:id="rId26"/>
    <p:sldId id="291" r:id="rId27"/>
    <p:sldId id="283" r:id="rId28"/>
    <p:sldId id="292" r:id="rId29"/>
    <p:sldId id="269" r:id="rId30"/>
    <p:sldId id="293" r:id="rId31"/>
    <p:sldId id="261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9C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895E030-AC84-4D29-B540-392566D2A2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0C7F5-2B07-42CA-A661-18686FFFC4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316225-69C8-4525-A5D3-72616E956983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1D8A5E3-584C-43F3-8EE7-EAD6706F02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CF4F41C-DF82-4020-ADD3-8E2C9309E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8B8621-0C81-43C2-A43D-0F99304819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856E9-E4FE-4C09-9AFB-F60F5869B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D096F-2C8E-4C6F-8F52-4EDF8CDD5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colour-pencils.jpg">
            <a:extLst>
              <a:ext uri="{FF2B5EF4-FFF2-40B4-BE49-F238E27FC236}">
                <a16:creationId xmlns:a16="http://schemas.microsoft.com/office/drawing/2014/main" id="{B51997FF-6380-495C-89E6-503CB4658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5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6"/>
          <a:stretch>
            <a:fillRect/>
          </a:stretch>
        </p:blipFill>
        <p:spPr bwMode="auto">
          <a:xfrm>
            <a:off x="714375" y="2143125"/>
            <a:ext cx="78581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bordur-deti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818171-72E2-4C44-AE0B-47B4D232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5FD9-875F-445F-A19B-0430DA192B17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9FE8B3B-0087-4CF0-92DD-90CE0BAC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FC848F9-485D-49E0-9846-BFFD9A5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EB08-A561-486F-B5AB-1792BC66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ACC9-B9E8-4859-A09E-0511D9E1912D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A89B-25DF-4959-812E-B6ED5C326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47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374F-2F4D-4967-A547-848F5F2DFC8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BB60-E9BC-40B1-B583-02EC85BCAD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8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A423-383F-4E87-8200-534D80AEE8C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A4BC-A040-4CA8-BE06-D04F78E0E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3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F911-F1A4-4F1F-A76D-0D678383B8AD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B499-7289-4D68-827E-BB7FFDF91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1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146-8CD3-49FA-B2A0-56BF07EE89CD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B23E-55DB-42F6-BAEC-9566AEEB2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53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B518-A682-4E77-B7C7-D9EB97F62ECF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855-82BB-4957-ADFC-2257CB399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E7C0-A83F-4068-BE12-5DA94E35861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F2CD-0E53-4BE2-A18E-E0E3BC776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0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D37-C4BD-4688-9E7C-76F1549F0A0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384B-87E6-41F2-BFD6-D73376890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56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E280-9727-43DF-901A-CCD3E40A2F07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0048-EB70-4075-9906-ADA8BC8A4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1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D3D5-714B-4B52-A608-8F2316C55C87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47B-C588-4BE3-B0B1-D8EF3588A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6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00" b="19798"/>
          <a:stretch>
            <a:fillRect/>
          </a:stretch>
        </p:blipFill>
        <p:spPr bwMode="auto">
          <a:xfrm>
            <a:off x="0" y="6215063"/>
            <a:ext cx="5143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colour-pencils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50000" r="1369" b="19798"/>
          <a:stretch>
            <a:fillRect/>
          </a:stretch>
        </p:blipFill>
        <p:spPr bwMode="auto">
          <a:xfrm>
            <a:off x="5214938" y="6215063"/>
            <a:ext cx="3929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FCE005-5356-48FD-BD8B-2A6947CAB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4D53A-75A2-4268-A967-946A6DBAE9CE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6FA6-8F7F-4CCC-B633-93BF1A979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F629-5C96-4F6D-B3D6-8C30B4FF8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A2AA4-0750-4403-8435-6582AF8F41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50825" y="1916113"/>
            <a:ext cx="6553200" cy="1944687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КОНСУЛЬТАЦИЯ ДЛЯ РОДИТЕЛЕЙ    </a:t>
            </a:r>
            <a:endParaRPr lang="ru-RU" altLang="ru-RU" sz="20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900113" y="4149725"/>
            <a:ext cx="5688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i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«Чудо мнемотехника»</a:t>
            </a:r>
            <a:endParaRPr lang="ru-RU" altLang="ru-RU" sz="2800" b="1" i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0"/>
            <a:ext cx="8856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ДЕТСКИЙ САД «АИСТ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84168" y="5829656"/>
            <a:ext cx="288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Орел Л.А.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435280" cy="1733054"/>
          </a:xfrm>
        </p:spPr>
        <p:txBody>
          <a:bodyPr/>
          <a:lstStyle/>
          <a:p>
            <a: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сказок. </a:t>
            </a:r>
            <a:b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«Машенька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15" y="1283712"/>
            <a:ext cx="6093629" cy="430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8879721" cy="413543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alt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alt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endParaRPr lang="ru-RU" alt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990975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835400" cy="263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38537"/>
            <a:ext cx="3960813" cy="276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7414" name="Picture 8" descr="0_d4e6c_ffa7f1ee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26">
            <a:off x="4849813" y="3311525"/>
            <a:ext cx="39290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etImageCA7B0C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06955"/>
            <a:ext cx="7180659" cy="5385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880">
            <a:off x="411316" y="1378453"/>
            <a:ext cx="3794125" cy="2681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19525" cy="2700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6336">
            <a:off x="4539177" y="3471288"/>
            <a:ext cx="3735388" cy="258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11315" y="6350"/>
            <a:ext cx="8392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Игра 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Цветик- </a:t>
            </a:r>
            <a:r>
              <a:rPr lang="ru-RU" altLang="ru-RU" sz="44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семицветик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»</a:t>
            </a:r>
            <a:endParaRPr lang="ru-RU" altLang="ru-RU"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776288"/>
            <a:ext cx="59531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3506A201-7E97-4202-BF2F-D2948DBD1CB4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EACE2E-1C5E-4B11-A941-3E33C4C46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00289"/>
              </p:ext>
            </p:extLst>
          </p:nvPr>
        </p:nvGraphicFramePr>
        <p:xfrm>
          <a:off x="1331913" y="1844675"/>
          <a:ext cx="6124576" cy="2310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982795508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3759198584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72533479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610411715"/>
                    </a:ext>
                  </a:extLst>
                </a:gridCol>
              </a:tblGrid>
              <a:tr h="2309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dirty="0">
                          <a:effectLst/>
                        </a:rPr>
                        <a:t> 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30" marB="3823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46596"/>
                  </a:ext>
                </a:extLst>
              </a:tr>
            </a:tbl>
          </a:graphicData>
        </a:graphic>
      </p:graphicFrame>
      <p:pic>
        <p:nvPicPr>
          <p:cNvPr id="21519" name="Рисунок 26" descr="img03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13000"/>
            <a:ext cx="1152525" cy="11525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Рисунок 27" descr="img13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4587"/>
            <a:ext cx="1222375" cy="12223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3506A201-7E97-4202-BF2F-D2948DBD1CB4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отмерь- </a:t>
            </a:r>
          </a:p>
          <a:p>
            <a:pPr algn="ctr">
              <a:defRPr/>
            </a:pP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отрежь!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DC73072-6899-44F9-9F72-3FBCEE2EFBE3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2AFB88-CDCC-461E-A566-7ACEB87E7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70918"/>
              </p:ext>
            </p:extLst>
          </p:nvPr>
        </p:nvGraphicFramePr>
        <p:xfrm>
          <a:off x="1403350" y="1773238"/>
          <a:ext cx="6124576" cy="234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36078077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84219375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82189300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932000893"/>
                    </a:ext>
                  </a:extLst>
                </a:gridCol>
              </a:tblGrid>
              <a:tr h="2343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Под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219" marB="382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8748"/>
                  </a:ext>
                </a:extLst>
              </a:tr>
            </a:tbl>
          </a:graphicData>
        </a:graphic>
      </p:graphicFrame>
      <p:pic>
        <p:nvPicPr>
          <p:cNvPr id="22543" name="Рисунок 28" descr="img28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9" y="2089150"/>
            <a:ext cx="132397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52" descr="http://logopeddoma.ru/_pu/1/s20650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9" y="2097087"/>
            <a:ext cx="13477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30" descr="img23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97088"/>
            <a:ext cx="1352550" cy="15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DC73072-6899-44F9-9F72-3FBCEE2EFBE3}"/>
              </a:ext>
            </a:extLst>
          </p:cNvPr>
          <p:cNvSpPr/>
          <p:nvPr/>
        </p:nvSpPr>
        <p:spPr>
          <a:xfrm>
            <a:off x="4339" y="620688"/>
            <a:ext cx="9039225" cy="426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лежачий камень вода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течёт!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2AEDCAC-B74B-4ADC-B3C8-7A50D9BD1B0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18888E-D4BB-4CB6-9210-6BEE735BAE11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2132013"/>
          <a:ext cx="6124576" cy="166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921327700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44519580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55223031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137311095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78719621"/>
                  </a:ext>
                </a:extLst>
              </a:tr>
            </a:tbl>
          </a:graphicData>
        </a:graphic>
      </p:graphicFrame>
      <p:pic>
        <p:nvPicPr>
          <p:cNvPr id="23567" name="Рисунок 31" descr="img15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5525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Рисунок 32" descr="img27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2295525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Рисунок 33" descr="img20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295525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Рисунок 34" descr="img250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D24B089B-83B3-483C-BA19-3A6DCAD5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-751669"/>
            <a:ext cx="89646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+mj-lt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800" b="1" i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детей в школу, 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трудности при заучивании больших объёмов материала. Не запоминаются стихотворения ,тексты, слова меняются местами. Что же поможет в этом?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поможет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МНЕМОТЕХНИКА!</a:t>
            </a:r>
            <a:endParaRPr lang="ru-RU" alt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5" descr="0_ca2e5_39eb4984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300413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2AEDCAC-B74B-4ADC-B3C8-7A50D9BD1B0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на саночках кататься- люби и саночки возить!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401EB7AF-9923-4506-990A-4CB7D931A3B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25334D-95E4-4D07-96F3-D3FF795A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44813"/>
              </p:ext>
            </p:extLst>
          </p:nvPr>
        </p:nvGraphicFramePr>
        <p:xfrm>
          <a:off x="1547813" y="1917700"/>
          <a:ext cx="6124576" cy="1657350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31144">
                  <a:extLst>
                    <a:ext uri="{9D8B030D-6E8A-4147-A177-3AD203B41FA5}">
                      <a16:colId xmlns:a16="http://schemas.microsoft.com/office/drawing/2014/main" val="560097003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67378356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902219159"/>
                    </a:ext>
                  </a:extLst>
                </a:gridCol>
                <a:gridCol w="1531144">
                  <a:extLst>
                    <a:ext uri="{9D8B030D-6E8A-4147-A177-3AD203B41FA5}">
                      <a16:colId xmlns:a16="http://schemas.microsoft.com/office/drawing/2014/main" val="29057503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rgbClr val="D33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rgbClr val="D33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rgbClr val="D33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rgbClr val="D339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38659"/>
                  </a:ext>
                </a:extLst>
              </a:tr>
            </a:tbl>
          </a:graphicData>
        </a:graphic>
      </p:graphicFrame>
      <p:pic>
        <p:nvPicPr>
          <p:cNvPr id="24591" name="Рисунок 35" descr="img15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2089150"/>
            <a:ext cx="1401762" cy="1233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Рисунок 36" descr="img07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2092325"/>
            <a:ext cx="1380116" cy="1230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37" descr="img043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70114"/>
            <a:ext cx="1224558" cy="1224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8BF9574D-7AA0-4B23-BA89-33C397E5D561}"/>
              </a:ext>
            </a:extLst>
          </p:cNvPr>
          <p:cNvSpPr/>
          <p:nvPr/>
        </p:nvSpPr>
        <p:spPr>
          <a:xfrm>
            <a:off x="4900613" y="2478088"/>
            <a:ext cx="820737" cy="5365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401EB7AF-9923-4506-990A-4CB7D931A3BC}"/>
              </a:ext>
            </a:extLst>
          </p:cNvPr>
          <p:cNvSpPr/>
          <p:nvPr/>
        </p:nvSpPr>
        <p:spPr>
          <a:xfrm>
            <a:off x="0" y="908050"/>
            <a:ext cx="9039225" cy="426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от яблони недалеко падает!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0F84A85-4AE1-412A-B89F-6434274821AF}"/>
              </a:ext>
            </a:extLst>
          </p:cNvPr>
          <p:cNvSpPr/>
          <p:nvPr/>
        </p:nvSpPr>
        <p:spPr>
          <a:xfrm>
            <a:off x="0" y="981075"/>
            <a:ext cx="9039225" cy="426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420888"/>
            <a:ext cx="72728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0F84A85-4AE1-412A-B89F-6434274821AF}"/>
              </a:ext>
            </a:extLst>
          </p:cNvPr>
          <p:cNvSpPr/>
          <p:nvPr/>
        </p:nvSpPr>
        <p:spPr>
          <a:xfrm>
            <a:off x="0" y="981075"/>
            <a:ext cx="9039225" cy="426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Пудель пуделя кормил пудингом!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8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772816"/>
            <a:ext cx="8568952" cy="39604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204864"/>
            <a:ext cx="4392489" cy="312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1772816"/>
            <a:ext cx="8568952" cy="39604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62" y="2348880"/>
            <a:ext cx="398510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2711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484784"/>
            <a:ext cx="9036496" cy="38884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200800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1484784"/>
            <a:ext cx="9036496" cy="38884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петушка яркий гребешок и широкий ремень!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-159124"/>
            <a:ext cx="842506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alt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расширяется кругозор, увеличивается объем памяти, внимания, мышления, воображения;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желание пересказывать тексты, придумывать интересные истории;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интерес к заучиванию стихов и рассказов;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словарный запас выходит на более высокий уровень;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преодолевают робость, застенчивость, учатся свободно держаться перед аудиторией</a:t>
            </a:r>
            <a:r>
              <a:rPr lang="ru-RU" altLang="ru-RU" sz="2400" i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95536" y="2794069"/>
            <a:ext cx="874846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1.Мнемотехника облегчает детям овладение связной речью.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Ребёнок с опорой на образы памяти устанавливает причинно-следственные связи, делает выводы, развивая тем самым логическое мышление.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Применения мнемотехники, использование обобщений позволяют ребёнку систематизировать свой непосредственный опыт.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392063"/>
            <a:ext cx="89646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«искусство запоминания» система методов и  приемов, обеспечивающих успешное запоминание, сохранение и воспроизведение информации.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призвана облегчить запоминание и увеличить объем памяти, путем образования дополнительных ассоциаций.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67544" y="109168"/>
            <a:ext cx="835292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alt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работы с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в развитии основных психических процессов -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творческим. </a:t>
            </a:r>
          </a:p>
        </p:txBody>
      </p:sp>
    </p:spTree>
    <p:extLst>
      <p:ext uri="{BB962C8B-B14F-4D97-AF65-F5344CB8AC3E}">
        <p14:creationId xmlns:p14="http://schemas.microsoft.com/office/powerpoint/2010/main" val="2660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title" idx="4294967295"/>
          </p:nvPr>
        </p:nvSpPr>
        <p:spPr>
          <a:xfrm>
            <a:off x="-252536" y="2420888"/>
            <a:ext cx="7848872" cy="720080"/>
          </a:xfrm>
        </p:spPr>
        <p:txBody>
          <a:bodyPr/>
          <a:lstStyle/>
          <a:p>
            <a:pPr eaLnBrk="1" hangingPunct="1"/>
            <a:r>
              <a:rPr lang="ru-RU" altLang="ru-RU" sz="6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Благодарю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5AA41B-7853-4F9B-8591-72A314B0B2D7}"/>
              </a:ext>
            </a:extLst>
          </p:cNvPr>
          <p:cNvSpPr/>
          <p:nvPr/>
        </p:nvSpPr>
        <p:spPr>
          <a:xfrm>
            <a:off x="2017713" y="424815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6000" b="1" i="1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51520" y="184666"/>
            <a:ext cx="882015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умение понимать и рассказывать текст с помощью графической аналогии.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у детей психические процессы: мышление, внимание, воображение, память.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4.Содействовать решению изобретательских задач сказочного, игрового, экологического, этического характера.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Обучать детей правильному звукопроизношению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у детей потребность в речевом общении для лучшей адаптации в современном обществе.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altLang="ru-RU" sz="3600" i="1" dirty="0" smtClean="0">
                <a:solidFill>
                  <a:srgbClr val="000099"/>
                </a:solidFill>
              </a:rPr>
              <a:t>  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 – это </a:t>
            </a:r>
            <a:r>
              <a:rPr lang="ru-RU" altLang="ru-RU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стишки;</a:t>
            </a:r>
          </a:p>
          <a:p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старших – 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стихотворения, 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рассказы, сказки;</a:t>
            </a:r>
          </a:p>
          <a:p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взрослых – числа и объем информации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362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мнемотехники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следующем: на каждое слово или словосочетание придумывается 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картинка, 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весь текст зарисовывается схематично. Глядя на эти схемы - рисунки ребёнок легко воспроизводит текстовую информацию. Схемы служат своеобразным зрительным планом для создания монологов, помогают детям выстраивать: связность, последовательность, лексико-грамматическую наполняемость рассказа. Дидактическим материалом являются </a:t>
            </a:r>
            <a:r>
              <a:rPr lang="ru-RU" alt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3" name="Picture 8" descr="0_d4e6c_ffa7f1ee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226">
            <a:off x="5020515" y="3538364"/>
            <a:ext cx="34480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79388" y="255588"/>
            <a:ext cx="86423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  <a:latin typeface="Arial" panose="020B0604020202020204" pitchFamily="34" charset="0"/>
              </a:rPr>
              <a:t>Мнемотаблица</a:t>
            </a:r>
            <a:r>
              <a:rPr lang="ru-RU" altLang="ru-RU" sz="2400">
                <a:latin typeface="Arial" panose="020B0604020202020204" pitchFamily="34" charset="0"/>
              </a:rPr>
              <a:t> - </a:t>
            </a:r>
            <a:r>
              <a:rPr lang="ru-RU" altLang="ru-RU" sz="2400">
                <a:solidFill>
                  <a:srgbClr val="000099"/>
                </a:solidFill>
                <a:latin typeface="Arial" panose="020B0604020202020204" pitchFamily="34" charset="0"/>
              </a:rPr>
              <a:t>это схема, в которую заложена определенная     информация</a:t>
            </a:r>
            <a:r>
              <a:rPr lang="ru-RU" altLang="ru-RU" sz="24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1267" name="Picture 5" descr="78c0XEKhK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760"/>
            <a:ext cx="76327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468544" cy="1412776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Заучивание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стихотворений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altLang="ru-RU" i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3859" r="5264" b="11930"/>
          <a:stretch/>
        </p:blipFill>
        <p:spPr>
          <a:xfrm>
            <a:off x="1141705" y="1009650"/>
            <a:ext cx="6310615" cy="4507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64147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FF0000"/>
                </a:solidFill>
              </a:rPr>
              <a:t>Пересказ  рассказов с опорой на </a:t>
            </a:r>
            <a:r>
              <a:rPr lang="ru-RU" altLang="ru-RU" b="1" i="1" dirty="0" err="1" smtClean="0">
                <a:solidFill>
                  <a:srgbClr val="FF0000"/>
                </a:solidFill>
              </a:rPr>
              <a:t>мнемотаблицу</a:t>
            </a:r>
            <a:endParaRPr lang="ru-RU" alt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98625"/>
            <a:ext cx="6229350" cy="440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453</Words>
  <Application>Microsoft Office PowerPoint</Application>
  <PresentationFormat>Экран (4:3)</PresentationFormat>
  <Paragraphs>92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Times New Roman</vt:lpstr>
      <vt:lpstr>Тема Office</vt:lpstr>
      <vt:lpstr>КОНСУЛЬТАЦИЯ ДЛЯ РОДИТЕЛЕЙ    </vt:lpstr>
      <vt:lpstr>Презентация PowerPoint</vt:lpstr>
      <vt:lpstr>Презентация PowerPoint</vt:lpstr>
      <vt:lpstr>Презентация PowerPoint</vt:lpstr>
      <vt:lpstr>Мнемотехника</vt:lpstr>
      <vt:lpstr>Презентация PowerPoint</vt:lpstr>
      <vt:lpstr>Презентация PowerPoint</vt:lpstr>
      <vt:lpstr>Заучивание стихотворений  </vt:lpstr>
      <vt:lpstr>Пересказ  рассказов с опорой на мнемотаблицу</vt:lpstr>
      <vt:lpstr>Пересказ сказок.  Сказка«Машенька и медведь».</vt:lpstr>
      <vt:lpstr>Заучивание чистоговорок, потешек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2013-03-16T17:10:51Z</dcterms:created>
  <dcterms:modified xsi:type="dcterms:W3CDTF">2023-02-05T06:57:53Z</dcterms:modified>
</cp:coreProperties>
</file>