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1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portal.info/category/fauna/" TargetMode="External"/><Relationship Id="rId2" Type="http://schemas.openxmlformats.org/officeDocument/2006/relationships/hyperlink" Target="https://ecoportal.info/category/flora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Красная книга </a:t>
            </a:r>
            <a:r>
              <a:rPr lang="ru-RU" dirty="0" smtClean="0"/>
              <a:t>Ч</a:t>
            </a:r>
            <a:r>
              <a:rPr lang="ru-RU" dirty="0" smtClean="0"/>
              <a:t>елябинской области</a:t>
            </a:r>
            <a:br>
              <a:rPr lang="ru-RU" dirty="0" smtClean="0"/>
            </a:br>
            <a:r>
              <a:rPr lang="ru-RU" dirty="0" smtClean="0"/>
              <a:t>(Растения)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45224"/>
            <a:ext cx="5114778" cy="1101248"/>
          </a:xfrm>
        </p:spPr>
        <p:txBody>
          <a:bodyPr/>
          <a:lstStyle/>
          <a:p>
            <a:r>
              <a:rPr lang="ru-RU" dirty="0" err="1" smtClean="0"/>
              <a:t>Камаева</a:t>
            </a:r>
            <a:r>
              <a:rPr lang="ru-RU" dirty="0" smtClean="0"/>
              <a:t> З.С.</a:t>
            </a:r>
          </a:p>
          <a:p>
            <a:r>
              <a:rPr lang="ru-RU" dirty="0" smtClean="0"/>
              <a:t>МДОУ «Д/с №93о.в.»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Ятрышник обожженный</a:t>
            </a:r>
            <a:endParaRPr lang="ru-RU" dirty="0"/>
          </a:p>
        </p:txBody>
      </p:sp>
      <p:pic>
        <p:nvPicPr>
          <p:cNvPr id="4" name="Содержимое 3" descr="yatryshnik-obozhen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6803988" cy="43479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Ива сетчатая </a:t>
            </a:r>
            <a:endParaRPr lang="ru-RU" dirty="0"/>
          </a:p>
        </p:txBody>
      </p:sp>
      <p:pic>
        <p:nvPicPr>
          <p:cNvPr id="4" name="Содержимое 3" descr="iva-setchat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74220"/>
            <a:ext cx="6912768" cy="47276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Гвоздика пышная </a:t>
            </a:r>
            <a:endParaRPr lang="ru-RU" dirty="0"/>
          </a:p>
        </p:txBody>
      </p:sp>
      <p:pic>
        <p:nvPicPr>
          <p:cNvPr id="4" name="Содержимое 3" descr="gvozdika-pyshnaya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213414" cy="48042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Качим</a:t>
            </a:r>
            <a:r>
              <a:rPr lang="ru-RU" b="0" dirty="0" smtClean="0"/>
              <a:t> уральский</a:t>
            </a:r>
            <a:endParaRPr lang="ru-RU" dirty="0"/>
          </a:p>
        </p:txBody>
      </p:sp>
      <p:pic>
        <p:nvPicPr>
          <p:cNvPr id="4" name="Содержимое 3" descr="kachim-uralsk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4299"/>
            <a:ext cx="7239000" cy="45374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Смолевка бесстебельная</a:t>
            </a:r>
            <a:endParaRPr lang="ru-RU" dirty="0"/>
          </a:p>
        </p:txBody>
      </p:sp>
      <p:pic>
        <p:nvPicPr>
          <p:cNvPr id="4" name="Содержимое 3" descr="smolevka-besstebeln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6895914" cy="45972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Кувшинка чисто-белая</a:t>
            </a:r>
            <a:endParaRPr lang="ru-RU" dirty="0"/>
          </a:p>
        </p:txBody>
      </p:sp>
      <p:pic>
        <p:nvPicPr>
          <p:cNvPr id="4" name="Содержимое 3" descr="Kuvshinka-chisto-belaya-1024x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6842844" cy="45507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Камнеломка болотная</a:t>
            </a:r>
            <a:endParaRPr lang="ru-RU" dirty="0"/>
          </a:p>
        </p:txBody>
      </p:sp>
      <p:pic>
        <p:nvPicPr>
          <p:cNvPr id="4" name="Содержимое 3" descr="kamnelomka-bolotn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94792"/>
            <a:ext cx="6912768" cy="47613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Лен многолетний </a:t>
            </a:r>
            <a:endParaRPr lang="ru-RU" dirty="0"/>
          </a:p>
        </p:txBody>
      </p:sp>
      <p:pic>
        <p:nvPicPr>
          <p:cNvPr id="4" name="Содержимое 3" descr="len-mnogolet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556792"/>
            <a:ext cx="7375251" cy="49124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Лен уральский</a:t>
            </a:r>
            <a:endParaRPr lang="ru-RU" dirty="0"/>
          </a:p>
        </p:txBody>
      </p:sp>
      <p:pic>
        <p:nvPicPr>
          <p:cNvPr id="4" name="Содержимое 3" descr="len-uralskiy-1024x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5331"/>
            <a:ext cx="7239000" cy="48354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Фиалка душистая</a:t>
            </a:r>
            <a:endParaRPr lang="ru-RU" dirty="0"/>
          </a:p>
        </p:txBody>
      </p:sp>
      <p:pic>
        <p:nvPicPr>
          <p:cNvPr id="4" name="Содержимое 3" descr="fialk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477" y="1609725"/>
            <a:ext cx="6970446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Датой первого выпуска Региональной Красной книги на Южном Урале стал 2005 год. В перечень редких видов тогда вошли 368 животных, птиц, насекомых и растений. Это те представители </a:t>
            </a:r>
            <a:r>
              <a:rPr lang="ru-RU" sz="2400" dirty="0" smtClean="0">
                <a:solidFill>
                  <a:srgbClr val="C00000"/>
                </a:solidFill>
                <a:hlinkClick r:id="rId2"/>
              </a:rPr>
              <a:t>флоры</a:t>
            </a:r>
            <a:r>
              <a:rPr lang="ru-RU" sz="2400" dirty="0" smtClean="0">
                <a:solidFill>
                  <a:srgbClr val="FF0000"/>
                </a:solidFill>
              </a:rPr>
              <a:t> и </a:t>
            </a:r>
            <a:r>
              <a:rPr lang="ru-RU" sz="2400" dirty="0" smtClean="0">
                <a:solidFill>
                  <a:srgbClr val="FF0000"/>
                </a:solidFill>
                <a:hlinkClick r:id="rId3"/>
              </a:rPr>
              <a:t>фауны</a:t>
            </a:r>
            <a:r>
              <a:rPr lang="ru-RU" sz="2400" dirty="0" smtClean="0">
                <a:solidFill>
                  <a:srgbClr val="FF0000"/>
                </a:solidFill>
              </a:rPr>
              <a:t>, которые в настоящее время почти исчезли с территории региона. Некоторые из них, бывшие когда-то обычными в области, сейчас отыскать невозможно.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Попадание в Красную книгу региона, так же, как и во всероссийское издание с аналогичным названием, означает получение охранного статуса. Например, на «</a:t>
            </a:r>
            <a:r>
              <a:rPr lang="ru-RU" sz="2400" dirty="0" err="1" smtClean="0">
                <a:solidFill>
                  <a:srgbClr val="FF0000"/>
                </a:solidFill>
              </a:rPr>
              <a:t>краснокнижных</a:t>
            </a:r>
            <a:r>
              <a:rPr lang="ru-RU" sz="2400" dirty="0" smtClean="0">
                <a:solidFill>
                  <a:srgbClr val="FF0000"/>
                </a:solidFill>
              </a:rPr>
              <a:t>» животных запрещено охотиться, а растения из этого списка – срывать или уничтожать любым другим способом.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Дриада </a:t>
            </a:r>
            <a:r>
              <a:rPr lang="ru-RU" sz="3200" b="0" dirty="0" err="1" smtClean="0"/>
              <a:t>восьмилепестная</a:t>
            </a:r>
            <a:r>
              <a:rPr lang="ru-RU" sz="3200" b="0" dirty="0" smtClean="0"/>
              <a:t> Почти Вырезанная </a:t>
            </a:r>
            <a:endParaRPr lang="ru-RU" sz="3200" dirty="0"/>
          </a:p>
        </p:txBody>
      </p:sp>
      <p:pic>
        <p:nvPicPr>
          <p:cNvPr id="4" name="Содержимое 3" descr="dri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056784" cy="48420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Первоцвет </a:t>
            </a:r>
            <a:r>
              <a:rPr lang="ru-RU" b="0" dirty="0" err="1" smtClean="0"/>
              <a:t>кортузовидный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pervocvet-kortuzovid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11338"/>
            <a:ext cx="7128792" cy="47269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Арктоус</a:t>
            </a:r>
            <a:r>
              <a:rPr lang="ru-RU" b="0" dirty="0" smtClean="0"/>
              <a:t> альпийский </a:t>
            </a:r>
            <a:endParaRPr lang="ru-RU" dirty="0"/>
          </a:p>
        </p:txBody>
      </p:sp>
      <p:pic>
        <p:nvPicPr>
          <p:cNvPr id="4" name="Содержимое 3" descr="arktous-alpiysk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01070"/>
            <a:ext cx="6624736" cy="49685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Золототысячник красивый </a:t>
            </a:r>
            <a:endParaRPr lang="ru-RU" dirty="0"/>
          </a:p>
        </p:txBody>
      </p:sp>
      <p:pic>
        <p:nvPicPr>
          <p:cNvPr id="4" name="Содержимое 3" descr="zolototysyach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500" y="1794669"/>
            <a:ext cx="6502400" cy="44767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Мытник перевернутый </a:t>
            </a:r>
            <a:endParaRPr lang="ru-RU" dirty="0"/>
          </a:p>
        </p:txBody>
      </p:sp>
      <p:pic>
        <p:nvPicPr>
          <p:cNvPr id="4" name="Содержимое 3" descr="mitnik-perevernut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6696744" cy="484893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Жирянка обыкновенная</a:t>
            </a:r>
            <a:endParaRPr lang="ru-RU" dirty="0"/>
          </a:p>
        </p:txBody>
      </p:sp>
      <p:pic>
        <p:nvPicPr>
          <p:cNvPr id="4" name="Содержимое 3" descr="zhiryanka-obyknovennaya-1024x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500" y="1683544"/>
            <a:ext cx="6502400" cy="4699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Костенец</a:t>
            </a:r>
            <a:r>
              <a:rPr lang="ru-RU" b="0" dirty="0" smtClean="0"/>
              <a:t> зеленый </a:t>
            </a:r>
            <a:endParaRPr lang="ru-RU" dirty="0"/>
          </a:p>
        </p:txBody>
      </p:sp>
      <p:pic>
        <p:nvPicPr>
          <p:cNvPr id="4" name="Содержимое 3" descr="kostenec-zele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6739458" cy="45803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Венерин башмачок пятнистый</a:t>
            </a:r>
            <a:endParaRPr lang="ru-RU" dirty="0"/>
          </a:p>
        </p:txBody>
      </p:sp>
      <p:pic>
        <p:nvPicPr>
          <p:cNvPr id="4" name="Содержимое 3" descr="venerin-bashmachok-pyatnist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6478860" cy="43979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Венерин башмачок настоящий </a:t>
            </a:r>
            <a:endParaRPr lang="ru-RU" dirty="0"/>
          </a:p>
        </p:txBody>
      </p:sp>
      <p:pic>
        <p:nvPicPr>
          <p:cNvPr id="4" name="Содержимое 3" descr="venerin-bashmachok-nastoyach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6928540" cy="4630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Гнездовка настоящая</a:t>
            </a:r>
            <a:endParaRPr lang="ru-RU" dirty="0"/>
          </a:p>
        </p:txBody>
      </p:sp>
      <p:pic>
        <p:nvPicPr>
          <p:cNvPr id="4" name="Содержимое 3" descr="gnezdovka-nastoyach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6656010" cy="46222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Дремлик</a:t>
            </a:r>
            <a:r>
              <a:rPr lang="ru-RU" b="0" dirty="0" smtClean="0"/>
              <a:t> болотный </a:t>
            </a:r>
            <a:endParaRPr lang="ru-RU" dirty="0"/>
          </a:p>
        </p:txBody>
      </p:sp>
      <p:pic>
        <p:nvPicPr>
          <p:cNvPr id="4" name="Содержимое 3" descr="dremlik-bolot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636" y="1609725"/>
            <a:ext cx="6950128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Мякотница</a:t>
            </a:r>
            <a:r>
              <a:rPr lang="ru-RU" dirty="0" smtClean="0"/>
              <a:t> однолистная</a:t>
            </a:r>
            <a:endParaRPr lang="ru-RU" dirty="0"/>
          </a:p>
        </p:txBody>
      </p:sp>
      <p:pic>
        <p:nvPicPr>
          <p:cNvPr id="4" name="Содержимое 3" descr="myakotnica-odnolist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Надбородник</a:t>
            </a:r>
            <a:r>
              <a:rPr lang="ru-RU" b="0" dirty="0" smtClean="0"/>
              <a:t> безлистный</a:t>
            </a:r>
            <a:endParaRPr lang="ru-RU" dirty="0"/>
          </a:p>
        </p:txBody>
      </p:sp>
      <p:pic>
        <p:nvPicPr>
          <p:cNvPr id="4" name="Содержимое 3" descr="Nadborodnik-bezlistny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491684" cy="48687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Пыльцеголовник</a:t>
            </a:r>
            <a:r>
              <a:rPr lang="ru-RU" b="0" dirty="0" smtClean="0"/>
              <a:t> </a:t>
            </a:r>
            <a:r>
              <a:rPr lang="ru-RU" b="0" dirty="0" err="1" smtClean="0"/>
              <a:t>длиннолистный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pylcegolovnik-dlinnolist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358" y="1609725"/>
            <a:ext cx="7198683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94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Красная книга Челябинской области (Растения)</vt:lpstr>
      <vt:lpstr>Слайд 2</vt:lpstr>
      <vt:lpstr>Венерин башмачок пятнистый</vt:lpstr>
      <vt:lpstr>Венерин башмачок настоящий </vt:lpstr>
      <vt:lpstr>Гнездовка настоящая</vt:lpstr>
      <vt:lpstr>Дремлик болотный </vt:lpstr>
      <vt:lpstr>Мякотница однолистная</vt:lpstr>
      <vt:lpstr>Надбородник безлистный</vt:lpstr>
      <vt:lpstr>Пыльцеголовник длиннолистный </vt:lpstr>
      <vt:lpstr>Ятрышник обожженный</vt:lpstr>
      <vt:lpstr>Ива сетчатая </vt:lpstr>
      <vt:lpstr>Гвоздика пышная </vt:lpstr>
      <vt:lpstr>Качим уральский</vt:lpstr>
      <vt:lpstr>Смолевка бесстебельная</vt:lpstr>
      <vt:lpstr>Кувшинка чисто-белая</vt:lpstr>
      <vt:lpstr>Камнеломка болотная</vt:lpstr>
      <vt:lpstr>Лен многолетний </vt:lpstr>
      <vt:lpstr>Лен уральский</vt:lpstr>
      <vt:lpstr>Фиалка душистая</vt:lpstr>
      <vt:lpstr>Дриада восьмилепестная Почти Вырезанная </vt:lpstr>
      <vt:lpstr>Первоцвет кортузовидный </vt:lpstr>
      <vt:lpstr>Арктоус альпийский </vt:lpstr>
      <vt:lpstr>Золототысячник красивый </vt:lpstr>
      <vt:lpstr>Мытник перевернутый </vt:lpstr>
      <vt:lpstr>Жирянка обыкновенная</vt:lpstr>
      <vt:lpstr>Костенец зеленый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Челябинской области</dc:title>
  <dc:creator>ASUS</dc:creator>
  <cp:lastModifiedBy>ASUS</cp:lastModifiedBy>
  <cp:revision>6</cp:revision>
  <dcterms:created xsi:type="dcterms:W3CDTF">2022-05-11T08:52:03Z</dcterms:created>
  <dcterms:modified xsi:type="dcterms:W3CDTF">2022-05-11T09:23:29Z</dcterms:modified>
</cp:coreProperties>
</file>