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72" r:id="rId3"/>
    <p:sldId id="270" r:id="rId4"/>
    <p:sldId id="266" r:id="rId5"/>
    <p:sldId id="257" r:id="rId6"/>
    <p:sldId id="258" r:id="rId7"/>
    <p:sldId id="259" r:id="rId8"/>
    <p:sldId id="260" r:id="rId9"/>
    <p:sldId id="261" r:id="rId10"/>
    <p:sldId id="262" r:id="rId11"/>
    <p:sldId id="264" r:id="rId12"/>
    <p:sldId id="267" r:id="rId13"/>
    <p:sldId id="269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F9933"/>
    <a:srgbClr val="FF0066"/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C5762-B89B-4E69-BB69-8B578C86D5FD}" type="datetimeFigureOut">
              <a:rPr lang="ru-RU" smtClean="0"/>
              <a:pPr/>
              <a:t>26.05.2019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6479-16BF-439C-8EDB-9B7574A9AE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C5762-B89B-4E69-BB69-8B578C86D5FD}" type="datetimeFigureOut">
              <a:rPr lang="ru-RU" smtClean="0"/>
              <a:pPr/>
              <a:t>26.05.2019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6479-16BF-439C-8EDB-9B7574A9AE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C5762-B89B-4E69-BB69-8B578C86D5FD}" type="datetimeFigureOut">
              <a:rPr lang="ru-RU" smtClean="0"/>
              <a:pPr/>
              <a:t>26.05.2019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6479-16BF-439C-8EDB-9B7574A9AE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C5762-B89B-4E69-BB69-8B578C86D5FD}" type="datetimeFigureOut">
              <a:rPr lang="ru-RU" smtClean="0"/>
              <a:pPr/>
              <a:t>26.05.2019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6479-16BF-439C-8EDB-9B7574A9AE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C5762-B89B-4E69-BB69-8B578C86D5FD}" type="datetimeFigureOut">
              <a:rPr lang="ru-RU" smtClean="0"/>
              <a:pPr/>
              <a:t>26.05.2019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6479-16BF-439C-8EDB-9B7574A9AE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C5762-B89B-4E69-BB69-8B578C86D5FD}" type="datetimeFigureOut">
              <a:rPr lang="ru-RU" smtClean="0"/>
              <a:pPr/>
              <a:t>26.05.2019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6479-16BF-439C-8EDB-9B7574A9AE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C5762-B89B-4E69-BB69-8B578C86D5FD}" type="datetimeFigureOut">
              <a:rPr lang="ru-RU" smtClean="0"/>
              <a:pPr/>
              <a:t>26.05.2019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6479-16BF-439C-8EDB-9B7574A9AE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C5762-B89B-4E69-BB69-8B578C86D5FD}" type="datetimeFigureOut">
              <a:rPr lang="ru-RU" smtClean="0"/>
              <a:pPr/>
              <a:t>26.05.2019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6479-16BF-439C-8EDB-9B7574A9AE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C5762-B89B-4E69-BB69-8B578C86D5FD}" type="datetimeFigureOut">
              <a:rPr lang="ru-RU" smtClean="0"/>
              <a:pPr/>
              <a:t>26.05.2019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6479-16BF-439C-8EDB-9B7574A9AE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C5762-B89B-4E69-BB69-8B578C86D5FD}" type="datetimeFigureOut">
              <a:rPr lang="ru-RU" smtClean="0"/>
              <a:pPr/>
              <a:t>26.05.2019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6479-16BF-439C-8EDB-9B7574A9AE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C5762-B89B-4E69-BB69-8B578C86D5FD}" type="datetimeFigureOut">
              <a:rPr lang="ru-RU" smtClean="0"/>
              <a:pPr/>
              <a:t>26.05.2019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6479-16BF-439C-8EDB-9B7574A9AE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C5762-B89B-4E69-BB69-8B578C86D5FD}" type="datetimeFigureOut">
              <a:rPr lang="ru-RU" smtClean="0"/>
              <a:pPr/>
              <a:t>26.05.2019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56479-16BF-439C-8EDB-9B7574A9AE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yalutorovsk.online/i/n/217/189217/tn_189217_72a7d1e88ca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2536" y="-315416"/>
            <a:ext cx="9721080" cy="7416824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Картинки по запросу рисунок луг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0" y="0"/>
          <a:ext cx="9108504" cy="6908637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870316"/>
                <a:gridCol w="7238188"/>
              </a:tblGrid>
              <a:tr h="14565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Игры </a:t>
                      </a:r>
                      <a:r>
                        <a:rPr lang="ru-RU" sz="1800" dirty="0"/>
                        <a:t>с мячом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49" marR="29449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/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/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«</a:t>
                      </a:r>
                      <a:r>
                        <a:rPr lang="ru-RU" sz="1800" dirty="0"/>
                        <a:t>Десятки с мячом», «</a:t>
                      </a:r>
                      <a:r>
                        <a:rPr lang="ru-RU" sz="1800" dirty="0" err="1"/>
                        <a:t>Штандер</a:t>
                      </a:r>
                      <a:r>
                        <a:rPr lang="ru-RU" sz="1800" dirty="0"/>
                        <a:t>», «</a:t>
                      </a:r>
                      <a:r>
                        <a:rPr lang="ru-RU" sz="1800" dirty="0" err="1"/>
                        <a:t>Шлепанки</a:t>
                      </a:r>
                      <a:r>
                        <a:rPr lang="ru-RU" sz="1800" dirty="0"/>
                        <a:t>», «Зевака</a:t>
                      </a:r>
                      <a:r>
                        <a:rPr lang="ru-RU" sz="1800" dirty="0" smtClean="0"/>
                        <a:t>»,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 </a:t>
                      </a:r>
                      <a:r>
                        <a:rPr lang="ru-RU" sz="1800" dirty="0"/>
                        <a:t>«Мяч-чижик», «Лапта», «Вышибала», «Собачка», </a:t>
                      </a:r>
                      <a:endParaRPr lang="ru-RU" sz="1800" dirty="0" smtClean="0"/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«</a:t>
                      </a:r>
                      <a:r>
                        <a:rPr lang="ru-RU" sz="1800" dirty="0"/>
                        <a:t>Свечки», «Картошка», «Я знаю пять имен», «Мяч с топотом».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49" marR="29449" marT="0" marB="0">
                    <a:solidFill>
                      <a:srgbClr val="00B0F0"/>
                    </a:solidFill>
                  </a:tcPr>
                </a:tc>
              </a:tr>
              <a:tr h="11882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Игры – «</a:t>
                      </a:r>
                      <a:r>
                        <a:rPr lang="ru-RU" sz="1800" dirty="0" err="1" smtClean="0"/>
                        <a:t>ловишки</a:t>
                      </a:r>
                      <a:r>
                        <a:rPr lang="ru-RU" sz="1800" dirty="0" smtClean="0"/>
                        <a:t>»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49" marR="29449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«Чай – выручай», «Третий лишний», «Платочек», </a:t>
                      </a:r>
                      <a:r>
                        <a:rPr lang="ru-RU" sz="1800" dirty="0" smtClean="0"/>
                        <a:t>«Селезень»,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«</a:t>
                      </a:r>
                      <a:r>
                        <a:rPr lang="ru-RU" sz="1800" dirty="0"/>
                        <a:t>Выше ноги от земли», «Корзинки», «Горелки», </a:t>
                      </a:r>
                      <a:r>
                        <a:rPr lang="ru-RU" sz="1800" dirty="0" smtClean="0"/>
                        <a:t>«Тополек»,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«</a:t>
                      </a:r>
                      <a:r>
                        <a:rPr lang="ru-RU" sz="1800" dirty="0"/>
                        <a:t>Дедушка – рожок</a:t>
                      </a:r>
                      <a:r>
                        <a:rPr lang="ru-RU" sz="1800" dirty="0" smtClean="0"/>
                        <a:t>», «</a:t>
                      </a:r>
                      <a:r>
                        <a:rPr lang="ru-RU" sz="1800" dirty="0"/>
                        <a:t>Маляр и краски», «Красные и белые», 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49" marR="29449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6518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Игры с прыжками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49" marR="29449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«Веревочка», «Классики», «</a:t>
                      </a:r>
                      <a:r>
                        <a:rPr lang="ru-RU" sz="1800" dirty="0" err="1"/>
                        <a:t>Резиночка</a:t>
                      </a:r>
                      <a:r>
                        <a:rPr lang="ru-RU" sz="1800" dirty="0"/>
                        <a:t>», «Рыбалка», «Петельки», </a:t>
                      </a:r>
                      <a:endParaRPr lang="ru-RU" sz="1800" dirty="0" smtClean="0"/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«</a:t>
                      </a:r>
                      <a:r>
                        <a:rPr lang="ru-RU" sz="1800" dirty="0"/>
                        <a:t>Три – пятнадцать», « Козлик».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49" marR="29449" marT="0" marB="0">
                    <a:solidFill>
                      <a:srgbClr val="FFFF00"/>
                    </a:solidFill>
                  </a:tcPr>
                </a:tc>
              </a:tr>
              <a:tr h="5686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Игры с метанием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49" marR="29449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«Заяц», « Чижик», «Лапта», «Лапти», «Вышибала», «Городки».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49" marR="29449" marT="0" marB="0">
                    <a:solidFill>
                      <a:srgbClr val="92D050"/>
                    </a:solidFill>
                  </a:tcPr>
                </a:tc>
              </a:tr>
              <a:tr h="6312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Игры </a:t>
                      </a:r>
                      <a:r>
                        <a:rPr lang="ru-RU" sz="1800" dirty="0" smtClean="0"/>
                        <a:t>– «прятки»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49" marR="29449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«</a:t>
                      </a:r>
                      <a:r>
                        <a:rPr lang="ru-RU" sz="1800" dirty="0" smtClean="0"/>
                        <a:t>Жмурки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dirty="0" smtClean="0"/>
                        <a:t>в </a:t>
                      </a:r>
                      <a:r>
                        <a:rPr lang="ru-RU" sz="1800" dirty="0"/>
                        <a:t>кругах», «</a:t>
                      </a:r>
                      <a:r>
                        <a:rPr lang="ru-RU" sz="1800" dirty="0" smtClean="0"/>
                        <a:t>Палочка-выручалочка</a:t>
                      </a:r>
                      <a:r>
                        <a:rPr lang="ru-RU" sz="1800" dirty="0"/>
                        <a:t>», </a:t>
                      </a:r>
                      <a:endParaRPr lang="ru-RU" sz="1800" dirty="0" smtClean="0"/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«</a:t>
                      </a:r>
                      <a:r>
                        <a:rPr lang="ru-RU" sz="1800" dirty="0"/>
                        <a:t>Казаки- разбойники», «Трубочка», «Охотник».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49" marR="29449" marT="0" marB="0">
                    <a:solidFill>
                      <a:schemeClr val="accent2"/>
                    </a:solidFill>
                  </a:tcPr>
                </a:tc>
              </a:tr>
              <a:tr h="65187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Игры </a:t>
                      </a:r>
                      <a:r>
                        <a:rPr lang="ru-RU" sz="1800" dirty="0"/>
                        <a:t>малой </a:t>
                      </a:r>
                      <a:r>
                        <a:rPr lang="ru-RU" sz="1800" dirty="0" smtClean="0"/>
                        <a:t>подвижности,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игры</a:t>
                      </a:r>
                      <a:r>
                        <a:rPr lang="ru-RU" sz="1800" baseline="0" dirty="0" smtClean="0"/>
                        <a:t> «аттракционы»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49" marR="29449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«Садовник», «Кис, брысь, мяу!», «Котик», «Черное – белое», </a:t>
                      </a:r>
                      <a:endParaRPr lang="ru-RU" sz="1800" dirty="0" smtClean="0"/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«</a:t>
                      </a:r>
                      <a:r>
                        <a:rPr lang="ru-RU" sz="1800" dirty="0"/>
                        <a:t>Море волнуется», «Фанты».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49" marR="29449" marT="0" marB="0">
                    <a:solidFill>
                      <a:srgbClr val="FF0000"/>
                    </a:solidFill>
                  </a:tcPr>
                </a:tc>
              </a:tr>
              <a:tr h="1709471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49" marR="294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«Колечко», «Клубочек», «Ручеек», «Тише </a:t>
                      </a:r>
                      <a:r>
                        <a:rPr lang="ru-RU" sz="1800" dirty="0" err="1" smtClean="0"/>
                        <a:t>едешь-дальше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/>
                        <a:t>будешь», «Золотые ворота», «Цепи», «Фигура замри», </a:t>
                      </a:r>
                      <a:endParaRPr lang="ru-RU" sz="1800" dirty="0" smtClean="0"/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«</a:t>
                      </a:r>
                      <a:r>
                        <a:rPr lang="ru-RU" sz="1800" dirty="0"/>
                        <a:t>Испорченный телефон», «Чепуха», «Плетень», «Петушок», «</a:t>
                      </a:r>
                      <a:r>
                        <a:rPr lang="ru-RU" sz="1800" dirty="0" err="1"/>
                        <a:t>Моргушки</a:t>
                      </a:r>
                      <a:r>
                        <a:rPr lang="ru-RU" sz="1800" dirty="0"/>
                        <a:t>», «Золото».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49" marR="29449" marT="0" marB="0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017840" y="-33009"/>
            <a:ext cx="5108323" cy="52322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Классификация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дворовых игр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хожее изображени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27584" y="908720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539552" y="712070"/>
            <a:ext cx="81369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Times New Roman" pitchFamily="18" charset="0"/>
              </a:rPr>
              <a:t>Целесообразно придерживаться следующих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Times New Roman" pitchFamily="18" charset="0"/>
              </a:rPr>
              <a:t>  </a:t>
            </a:r>
          </a:p>
          <a:p>
            <a:pPr marL="0" marR="0" lvl="0" indent="3048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b="1" dirty="0" smtClean="0">
                <a:solidFill>
                  <a:srgbClr val="7030A0"/>
                </a:solidFill>
                <a:latin typeface="Monotype Corsiva" pitchFamily="66" charset="0"/>
                <a:ea typeface="Times New Roman" pitchFamily="18" charset="0"/>
              </a:rPr>
              <a:t>     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Times New Roman" pitchFamily="18" charset="0"/>
              </a:rPr>
              <a:t>рекомендаций по проведению игр.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Times New Roman" pitchFamily="18" charset="0"/>
                <a:cs typeface="Tahoma" pitchFamily="34" charset="0"/>
              </a:rPr>
              <a:t>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Monotype Corsiva" pitchFamily="66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827584" y="1623212"/>
            <a:ext cx="7560840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04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Объяснение должно проходить в три этапа: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04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04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 ознакомление с игрой;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04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04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99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 дальнейшее изучение правил;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FF9933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04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9933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04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 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внесение изменений в содержание и   </a:t>
            </a:r>
          </a:p>
          <a:p>
            <a:pPr marL="0" marR="0" lvl="0" indent="304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правила игры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Documents and Settings\Admin\Мои документы\Downloads\Картинка лу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11560" y="188640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Основное требование к проведению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игр: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620688"/>
            <a:ext cx="896448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Постепенное усложнении и увеличении интенсивности игр. </a:t>
            </a:r>
            <a:endPara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Необходимо учитывать возраст детей и их психолого-физиологические характеристики. 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Следует начинать разучивание с проведения простых некомандных игр, затем переходить к переходным играм, и, постепенно усложнять правила, задания  увеличивая интенсивность и сложность командных игры. 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 стоит ждать, когда детям надоест привычная игра, ее нужно изменить своевременно — иначе дети быстро потеряют к ней всякий интерес, их внимание рассеется, а уровень познавательной активности и мотивации в данное время резко снизится. Проще говоря, новая игра «вырастает» из привычной игры.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CC0099"/>
                </a:solidFill>
              </a:rPr>
              <a:t>Важно тщательно подготовиться к игре:</a:t>
            </a:r>
            <a:r>
              <a:rPr lang="ru-RU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C0099"/>
                </a:solidFill>
              </a:rPr>
              <a:t>убрать помещение или площадку, подобрать инвентарь или раздаточный материал, отличительные знаки. 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Самым сложным является руководство игрой. Воспитатель должен наблюдать за правильностью действий учащихся, исправлять ошибки, указать правильный способ одиночных и коллективных действий, пресекать индивидуализм и грубое поведение некоторых детей, регулировать нагрузки, стимулировать уровень мотивации в течение игры.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и для детей. луг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79512" y="-16025"/>
            <a:ext cx="8784976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Выводы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воровые игры – это способ проведения досуга для детей.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Игры можно разделить по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гендерному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признаку или на физические, а также развивающие и умственные.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Дворовые игры оказывают положительное влияние на организм человека, способствуют физическому развитию ребенка, а также формируют  коммуникативные навыки.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Необходима правильная организация дошкольников учитывая основные требования и рекомендации в проведении дворовых игр.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Дворовые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игры -это игры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разных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поколений.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(Игры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которые играем мы ,      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в которые играли наши родители, бабушки и дедушки</a:t>
            </a:r>
            <a:r>
              <a:rPr lang="ru-RU" sz="14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. 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www.dr-centr.ru/images/news/2017/news/games/detiigrayut-1152x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1560" y="836712"/>
            <a:ext cx="7920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фестиваля: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Изучение дворовых игры их видов и классификации , для дальнейшего  использования в своей работе и организации активного отдыха детей в летний период.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/>
            </a:r>
            <a:b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Monotype Corsiva" pitchFamily="66" charset="0"/>
              </a:rPr>
            </a:br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/>
            </a:r>
            <a:b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Monotype Corsiva" pitchFamily="66" charset="0"/>
              </a:rPr>
            </a:br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/>
            </a:r>
            <a:b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Monotype Corsiva" pitchFamily="66" charset="0"/>
              </a:rPr>
            </a:br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/>
            </a:r>
            <a:b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Monotype Corsiva" pitchFamily="66" charset="0"/>
              </a:rPr>
            </a:br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/>
            </a:r>
            <a:b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Monotype Corsiva" pitchFamily="66" charset="0"/>
              </a:rPr>
            </a:br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/>
            </a:r>
            <a:b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Дворовые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игры, как средство достижения физического и познавательного развития дошкольника и его психологического комфорта.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026" name="Picture 2" descr="C:\Documents and Settings\Admin\Мои документы\Downloads\скачанные файлы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60648"/>
            <a:ext cx="4176464" cy="3888432"/>
          </a:xfrm>
          <a:prstGeom prst="cloud">
            <a:avLst/>
          </a:prstGeom>
          <a:noFill/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xmlns="" val="1835641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92D050"/>
          </a:solidFill>
          <a:ln>
            <a:solidFill>
              <a:srgbClr val="00B050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</a:t>
            </a:r>
            <a:endParaRPr lang="ru-RU" sz="24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Нынешнее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поколение - это поколение </a:t>
            </a:r>
            <a:r>
              <a:rPr lang="ru-RU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компьютероманов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4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Эта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проблема постепенно становится всё более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актуальной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 общества.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Но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какие же игры играть? 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Такой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вопрос всё чаще и чаще </a:t>
            </a:r>
            <a:endParaRPr lang="ru-RU" sz="20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звучит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ребячьих компаниях.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</a:t>
            </a:r>
          </a:p>
          <a:p>
            <a:pPr marL="0" indent="0">
              <a:buNone/>
            </a:pPr>
            <a:endParaRPr lang="ru-RU" sz="20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И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тогда на помощь пришла история </a:t>
            </a:r>
            <a:endParaRPr lang="ru-RU" sz="20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рассказы их мам и пап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своём детстве,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об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играх и проказах. </a:t>
            </a:r>
            <a:endParaRPr lang="ru-RU" sz="2000" b="1" dirty="0"/>
          </a:p>
        </p:txBody>
      </p:sp>
      <p:pic>
        <p:nvPicPr>
          <p:cNvPr id="8" name="Рисунок 7" descr="скачанные файл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2276872"/>
            <a:ext cx="3960440" cy="4170567"/>
          </a:xfrm>
          <a:prstGeom prst="roundRect">
            <a:avLst>
              <a:gd name="adj" fmla="val 26470"/>
            </a:avLst>
          </a:prstGeom>
          <a:effectLst>
            <a:softEdge rad="127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710063" y="188641"/>
            <a:ext cx="7390327" cy="936104"/>
          </a:xfrm>
        </p:spPr>
        <p:txBody>
          <a:bodyPr>
            <a:normAutofit/>
          </a:bodyPr>
          <a:lstStyle/>
          <a:p>
            <a:r>
              <a:rPr lang="ru-RU" sz="4000" b="1" cap="all" dirty="0" smtClean="0">
                <a:solidFill>
                  <a:srgbClr val="FF0000"/>
                </a:solidFill>
                <a:latin typeface="Monotype Corsiva" pitchFamily="66" charset="0"/>
              </a:rPr>
              <a:t>Актуальность</a:t>
            </a:r>
            <a:endParaRPr lang="ru-RU" sz="4000" b="1" cap="all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34076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Дворовые </a:t>
            </a: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игры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это народные игры, которые    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передаются из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поколения 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поколения.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b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  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268760"/>
            <a:ext cx="9144000" cy="558924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Они</a:t>
            </a:r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 очень разнообразны, требуют много </a:t>
            </a: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движения,</a:t>
            </a:r>
            <a:r>
              <a:rPr lang="ru-RU" sz="2400" i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i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   </a:t>
            </a:r>
          </a:p>
          <a:p>
            <a:pPr algn="l"/>
            <a:r>
              <a:rPr lang="ru-RU" sz="2400" i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i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   </a:t>
            </a: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находчивости</a:t>
            </a: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,    смекалки,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дают массу всяких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l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физических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навыков и умений.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 время прогулки   на улице мозг насыщается кислородом, а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l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значит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 дети становятся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более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работоспособными. </a:t>
            </a:r>
          </a:p>
          <a:p>
            <a:pPr algn="l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Такие 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игры не только полезны для  </a:t>
            </a:r>
            <a:r>
              <a:rPr lang="ru-RU" sz="2400" b="1" dirty="0" smtClean="0">
                <a:solidFill>
                  <a:srgbClr val="FF0066"/>
                </a:solidFill>
                <a:latin typeface="Arial Black" pitchFamily="34" charset="0"/>
                <a:cs typeface="Times New Roman" pitchFamily="18" charset="0"/>
              </a:rPr>
              <a:t>здоровья</a:t>
            </a:r>
            <a:r>
              <a:rPr lang="ru-RU" sz="2400" b="1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, 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но и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l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необходимы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воспитания;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rgbClr val="FF0066"/>
                </a:solidFill>
                <a:latin typeface="Arial Black" pitchFamily="34" charset="0"/>
                <a:cs typeface="Times New Roman" pitchFamily="18" charset="0"/>
              </a:rPr>
              <a:t>смелости, ловкости, </a:t>
            </a:r>
            <a:r>
              <a:rPr lang="ru-RU" sz="2400" b="1" dirty="0" smtClean="0">
                <a:solidFill>
                  <a:srgbClr val="FF0066"/>
                </a:solidFill>
                <a:latin typeface="Arial Black" pitchFamily="34" charset="0"/>
                <a:cs typeface="Times New Roman" pitchFamily="18" charset="0"/>
              </a:rPr>
              <a:t> </a:t>
            </a:r>
          </a:p>
          <a:p>
            <a:pPr algn="l"/>
            <a:r>
              <a:rPr lang="ru-RU" sz="2400" b="1" dirty="0" smtClean="0">
                <a:solidFill>
                  <a:srgbClr val="FF0066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66"/>
                </a:solidFill>
                <a:latin typeface="Arial Black" pitchFamily="34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rgbClr val="FF0066"/>
                </a:solidFill>
                <a:latin typeface="Arial Black" pitchFamily="34" charset="0"/>
                <a:cs typeface="Times New Roman" pitchFamily="18" charset="0"/>
              </a:rPr>
              <a:t>упорства </a:t>
            </a:r>
            <a:r>
              <a:rPr lang="ru-RU" sz="2400" b="1" dirty="0" smtClean="0">
                <a:solidFill>
                  <a:srgbClr val="FF0066"/>
                </a:solidFill>
                <a:latin typeface="Arial Black" pitchFamily="34" charset="0"/>
                <a:cs typeface="Times New Roman" pitchFamily="18" charset="0"/>
              </a:rPr>
              <a:t>в достижении цели</a:t>
            </a:r>
            <a:r>
              <a:rPr lang="ru-RU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 есть для становления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l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характера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человека.</a:t>
            </a:r>
          </a:p>
          <a:p>
            <a:pPr algn="l"/>
            <a:r>
              <a:rPr lang="ru-RU" sz="24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Давайте </a:t>
            </a:r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вспомним замечательные игры   </a:t>
            </a:r>
          </a:p>
          <a:p>
            <a:pPr algn="l"/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                  нашего двора!!!!!!!</a:t>
            </a:r>
            <a:endParaRPr lang="ru-RU" sz="3600" b="1" dirty="0">
              <a:solidFill>
                <a:srgbClr val="7030A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4098" name="AutoShape 2" descr="Картинки по запросу Картинки дворовые игр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Картинки по запросу Картинки дворовые игр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Rokott007 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256" y="404664"/>
            <a:ext cx="8111479" cy="216024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дворовых игр:</a:t>
            </a:r>
            <a:r>
              <a:rPr lang="ru-RU" sz="2700" b="1" dirty="0" smtClean="0"/>
              <a:t> </a:t>
            </a:r>
            <a:r>
              <a:rPr lang="ru-RU" sz="27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Содействовать формированию у детей потребности в двигательной активности. Способствовать возрождению дворовых игр как формы организации самостоятельной двигательной активности детей, спортивных праздников и развлечений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492896"/>
            <a:ext cx="8445624" cy="4032448"/>
          </a:xfrm>
        </p:spPr>
        <p:txBody>
          <a:bodyPr>
            <a:normAutofit fontScale="32500" lnSpcReduction="20000"/>
          </a:bodyPr>
          <a:lstStyle/>
          <a:p>
            <a:pPr lvl="0">
              <a:buNone/>
            </a:pPr>
            <a:r>
              <a:rPr lang="ru-RU" sz="7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lvl="0"/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Приобщать детей к </a:t>
            </a: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русской культуре через дворовые игры 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           </a:t>
            </a:r>
          </a:p>
          <a:p>
            <a:pPr lvl="0"/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Воспитывать интерес к дворовым играм.</a:t>
            </a:r>
          </a:p>
          <a:p>
            <a:pPr lvl="0"/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Укреплять 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здоровье </a:t>
            </a: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через подвижную игру 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6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Совершенствовать спортивные умения и навыки, полученные за год, в подвижных 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играх</a:t>
            </a:r>
            <a:endParaRPr lang="ru-RU" sz="6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Развивать выносливость, быстроту реакции, ловкость, координацию 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движений</a:t>
            </a:r>
            <a:endParaRPr lang="ru-RU" sz="6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Совершенствовать сообразительность, находчивость и умение ориентироваться в пространстве 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6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Выполнять правила 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игры.</a:t>
            </a:r>
            <a:endParaRPr lang="ru-RU" sz="6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Четко проговаривать считалки, диалоги, </a:t>
            </a:r>
            <a:r>
              <a:rPr lang="ru-RU" sz="6200" dirty="0" err="1">
                <a:latin typeface="Times New Roman" pitchFamily="18" charset="0"/>
                <a:cs typeface="Times New Roman" pitchFamily="18" charset="0"/>
              </a:rPr>
              <a:t>заклички</a:t>
            </a: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 в играх 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6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Формировать способность к взаимодействию с партнерами по 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игре.</a:t>
            </a:r>
            <a:endParaRPr lang="ru-RU" sz="6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AutoShape 2" descr="https://love90.org/wp-content/uploads/2012/05/bravocado-696x10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https://love90.org/wp-content/uploads/2012/05/bravocado-696x10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https://love90.org/wp-content/uploads/2012/05/bravocad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0" name="AutoShape 10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4" name="AutoShape 14" descr="Картинки по запросу детская игра класси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6" name="AutoShape 16" descr="Картинки по запросу детская игра класси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8" name="AutoShape 18" descr="Картинки по запросу детская игра класси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80" name="AutoShape 20" descr="https://love90.org/wp-content/uploads/2012/05/bravocad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84" name="AutoShape 24" descr="Картинки по запросу игры на асфальт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картинки для детей. лу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8214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76470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Виды дворовых игр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47260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sz="5100" dirty="0" smtClean="0"/>
              <a:t>   </a:t>
            </a:r>
            <a:endParaRPr lang="ru-RU" sz="5100" dirty="0" smtClean="0"/>
          </a:p>
          <a:p>
            <a:pPr>
              <a:buNone/>
            </a:pPr>
            <a:r>
              <a:rPr lang="ru-RU" sz="5100" dirty="0" smtClean="0"/>
              <a:t>   </a:t>
            </a:r>
            <a:r>
              <a:rPr lang="en-US" sz="5100" dirty="0" smtClean="0"/>
              <a:t> 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Немецкий педагог 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Фридрих </a:t>
            </a:r>
            <a:r>
              <a:rPr lang="ru-RU" sz="5100" b="1" dirty="0" err="1" smtClean="0">
                <a:latin typeface="Times New Roman" pitchFamily="18" charset="0"/>
                <a:cs typeface="Times New Roman" pitchFamily="18" charset="0"/>
              </a:rPr>
              <a:t>Фребель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был один из первых,</a:t>
            </a:r>
          </a:p>
          <a:p>
            <a:pPr>
              <a:buNone/>
            </a:pP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    кто 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классифицировал 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дворовые  игры. </a:t>
            </a:r>
          </a:p>
          <a:p>
            <a:pPr>
              <a:buNone/>
            </a:pP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  Согласно его представлениям, все дворовые игры следует делить на следующие группы:</a:t>
            </a:r>
          </a:p>
          <a:p>
            <a:pPr>
              <a:buNone/>
            </a:pP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 1. Физические игры, развивающие силу и ловкость:</a:t>
            </a:r>
          </a:p>
          <a:p>
            <a:pPr>
              <a:buNone/>
            </a:pP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          - вышибалы </a:t>
            </a:r>
            <a:endParaRPr lang="ru-RU" sz="51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- салки</a:t>
            </a:r>
            <a:endParaRPr lang="ru-RU" sz="5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1" name="Picture 17" descr="C:\Documents and Settings\Admin\Мои документы\Downloads\Картинка лу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755576" y="332656"/>
            <a:ext cx="7632848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 Игры, связанные с внешними чувствами, упражняющие зрение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горячая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картошка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испорченный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телефон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6" name="AutoShape 2" descr="картинки для детей. лу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картинки для детей. лу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картинки для детей. лу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s://triastsinalena.ucoz.ru/lug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4" name="AutoShape 10" descr="https://triastsinalena.ucoz.ru/lug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6" name="AutoShape 12" descr="картинки для детей. лу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8" name="AutoShape 14" descr="картинки для детей. лу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20" name="AutoShape 16" descr="Spring background with daffodil narcissus flowers, green grass, swallows and blue sky. Can be used for Easter, birthday, wedding, anniversary, 8 march, woman's day. Seasonal sales. Фото со стока - 7159973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ДЕТСКИЕ ФОНЫ&quot; - карточка пользователя hopojr71 в Яндекс.Коллекция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95536" y="548680"/>
            <a:ext cx="842493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 Умственные игры, требующие обдумывания :</a:t>
            </a:r>
          </a:p>
          <a:p>
            <a:pPr algn="ctr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море волнуется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Также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дворовые игры можно разделить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женские, мужские и смешанные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1018</TotalTime>
  <Words>623</Words>
  <Application>Microsoft Office PowerPoint</Application>
  <PresentationFormat>Экран (4:3)</PresentationFormat>
  <Paragraphs>116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      Дворовые игры, как средство достижения физического и познавательного развития дошкольника и его психологического комфорта.</vt:lpstr>
      <vt:lpstr>Актуальность</vt:lpstr>
      <vt:lpstr>                     Дворовые игры – это народные игры, которые                    передаются из  поколения  в  поколения.                </vt:lpstr>
      <vt:lpstr> Цель дворовых игр: Содействовать формированию у детей потребности в двигательной активности. Способствовать возрождению дворовых игр как формы организации самостоятельной двигательной активности детей, спортивных праздников и развлечений. </vt:lpstr>
      <vt:lpstr>Виды дворовых игр.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106</cp:revision>
  <dcterms:created xsi:type="dcterms:W3CDTF">2019-04-27T09:48:18Z</dcterms:created>
  <dcterms:modified xsi:type="dcterms:W3CDTF">2019-05-26T11:24:36Z</dcterms:modified>
</cp:coreProperties>
</file>