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3" autoAdjust="0"/>
    <p:restoredTop sz="94660"/>
  </p:normalViewPr>
  <p:slideViewPr>
    <p:cSldViewPr snapToGrid="0">
      <p:cViewPr varScale="1">
        <p:scale>
          <a:sx n="87" d="100"/>
          <a:sy n="87" d="100"/>
        </p:scale>
        <p:origin x="46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2D4691E0-3ABE-4CC6-9743-90E2B307DFBF}" type="datetimeFigureOut">
              <a:rPr lang="ru-RU" smtClean="0"/>
              <a:t>24.01.2023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232783A-D44F-41AE-9D45-1AA3EB47279B}" type="slidenum">
              <a:rPr lang="ru-RU" smtClean="0"/>
              <a:t>‹#›</a:t>
            </a:fld>
            <a:endParaRPr lang="ru-RU"/>
          </a:p>
        </p:txBody>
      </p:sp>
    </p:spTree>
    <p:extLst>
      <p:ext uri="{BB962C8B-B14F-4D97-AF65-F5344CB8AC3E}">
        <p14:creationId xmlns:p14="http://schemas.microsoft.com/office/powerpoint/2010/main" val="42711782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D4691E0-3ABE-4CC6-9743-90E2B307DFBF}" type="datetimeFigureOut">
              <a:rPr lang="ru-RU" smtClean="0"/>
              <a:t>24.01.2023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232783A-D44F-41AE-9D45-1AA3EB47279B}" type="slidenum">
              <a:rPr lang="ru-RU" smtClean="0"/>
              <a:t>‹#›</a:t>
            </a:fld>
            <a:endParaRPr lang="ru-RU"/>
          </a:p>
        </p:txBody>
      </p:sp>
    </p:spTree>
    <p:extLst>
      <p:ext uri="{BB962C8B-B14F-4D97-AF65-F5344CB8AC3E}">
        <p14:creationId xmlns:p14="http://schemas.microsoft.com/office/powerpoint/2010/main" val="14745979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D4691E0-3ABE-4CC6-9743-90E2B307DFBF}" type="datetimeFigureOut">
              <a:rPr lang="ru-RU" smtClean="0"/>
              <a:t>24.01.2023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232783A-D44F-41AE-9D45-1AA3EB47279B}" type="slidenum">
              <a:rPr lang="ru-RU" smtClean="0"/>
              <a:t>‹#›</a:t>
            </a:fld>
            <a:endParaRPr lang="ru-RU"/>
          </a:p>
        </p:txBody>
      </p:sp>
    </p:spTree>
    <p:extLst>
      <p:ext uri="{BB962C8B-B14F-4D97-AF65-F5344CB8AC3E}">
        <p14:creationId xmlns:p14="http://schemas.microsoft.com/office/powerpoint/2010/main" val="31006277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D4691E0-3ABE-4CC6-9743-90E2B307DFBF}" type="datetimeFigureOut">
              <a:rPr lang="ru-RU" smtClean="0"/>
              <a:t>24.01.2023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232783A-D44F-41AE-9D45-1AA3EB47279B}" type="slidenum">
              <a:rPr lang="ru-RU" smtClean="0"/>
              <a:t>‹#›</a:t>
            </a:fld>
            <a:endParaRPr lang="ru-RU"/>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38390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D4691E0-3ABE-4CC6-9743-90E2B307DFBF}" type="datetimeFigureOut">
              <a:rPr lang="ru-RU" smtClean="0"/>
              <a:t>24.01.2023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232783A-D44F-41AE-9D45-1AA3EB47279B}" type="slidenum">
              <a:rPr lang="ru-RU" smtClean="0"/>
              <a:t>‹#›</a:t>
            </a:fld>
            <a:endParaRPr lang="ru-RU"/>
          </a:p>
        </p:txBody>
      </p:sp>
    </p:spTree>
    <p:extLst>
      <p:ext uri="{BB962C8B-B14F-4D97-AF65-F5344CB8AC3E}">
        <p14:creationId xmlns:p14="http://schemas.microsoft.com/office/powerpoint/2010/main" val="2427449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2D4691E0-3ABE-4CC6-9743-90E2B307DFBF}" type="datetimeFigureOut">
              <a:rPr lang="ru-RU" smtClean="0"/>
              <a:t>24.01.2023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232783A-D44F-41AE-9D45-1AA3EB47279B}" type="slidenum">
              <a:rPr lang="ru-RU" smtClean="0"/>
              <a:t>‹#›</a:t>
            </a:fld>
            <a:endParaRPr lang="ru-RU"/>
          </a:p>
        </p:txBody>
      </p:sp>
    </p:spTree>
    <p:extLst>
      <p:ext uri="{BB962C8B-B14F-4D97-AF65-F5344CB8AC3E}">
        <p14:creationId xmlns:p14="http://schemas.microsoft.com/office/powerpoint/2010/main" val="36142220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2D4691E0-3ABE-4CC6-9743-90E2B307DFBF}" type="datetimeFigureOut">
              <a:rPr lang="ru-RU" smtClean="0"/>
              <a:t>24.01.2023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232783A-D44F-41AE-9D45-1AA3EB47279B}" type="slidenum">
              <a:rPr lang="ru-RU" smtClean="0"/>
              <a:t>‹#›</a:t>
            </a:fld>
            <a:endParaRPr lang="ru-RU"/>
          </a:p>
        </p:txBody>
      </p:sp>
    </p:spTree>
    <p:extLst>
      <p:ext uri="{BB962C8B-B14F-4D97-AF65-F5344CB8AC3E}">
        <p14:creationId xmlns:p14="http://schemas.microsoft.com/office/powerpoint/2010/main" val="121256405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D4691E0-3ABE-4CC6-9743-90E2B307DFBF}" type="datetimeFigureOut">
              <a:rPr lang="ru-RU" smtClean="0"/>
              <a:t>24.01.2023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232783A-D44F-41AE-9D45-1AA3EB47279B}" type="slidenum">
              <a:rPr lang="ru-RU" smtClean="0"/>
              <a:t>‹#›</a:t>
            </a:fld>
            <a:endParaRPr lang="ru-RU"/>
          </a:p>
        </p:txBody>
      </p:sp>
    </p:spTree>
    <p:extLst>
      <p:ext uri="{BB962C8B-B14F-4D97-AF65-F5344CB8AC3E}">
        <p14:creationId xmlns:p14="http://schemas.microsoft.com/office/powerpoint/2010/main" val="21059092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ru-RU"/>
              <a:t>Образец заголовка</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D4691E0-3ABE-4CC6-9743-90E2B307DFBF}" type="datetimeFigureOut">
              <a:rPr lang="ru-RU" smtClean="0"/>
              <a:t>24.01.2023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232783A-D44F-41AE-9D45-1AA3EB47279B}" type="slidenum">
              <a:rPr lang="ru-RU" smtClean="0"/>
              <a:t>‹#›</a:t>
            </a:fld>
            <a:endParaRPr lang="ru-RU"/>
          </a:p>
        </p:txBody>
      </p:sp>
    </p:spTree>
    <p:extLst>
      <p:ext uri="{BB962C8B-B14F-4D97-AF65-F5344CB8AC3E}">
        <p14:creationId xmlns:p14="http://schemas.microsoft.com/office/powerpoint/2010/main" val="189300130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0A934D-CB85-4DB4-9C5E-090AA8ECD08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31418FB-A935-4CB8-A5A6-EB7136B4068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11B1216-1148-488D-8F2A-C6FFC0C0260D}"/>
              </a:ext>
            </a:extLst>
          </p:cNvPr>
          <p:cNvSpPr>
            <a:spLocks noGrp="1"/>
          </p:cNvSpPr>
          <p:nvPr>
            <p:ph type="dt" sz="half" idx="10"/>
          </p:nvPr>
        </p:nvSpPr>
        <p:spPr/>
        <p:txBody>
          <a:bodyPr/>
          <a:lstStyle/>
          <a:p>
            <a:fld id="{2D4691E0-3ABE-4CC6-9743-90E2B307DFBF}" type="datetimeFigureOut">
              <a:rPr lang="ru-RU" smtClean="0"/>
              <a:t>24.01.2023</a:t>
            </a:fld>
            <a:endParaRPr lang="ru-RU"/>
          </a:p>
        </p:txBody>
      </p:sp>
      <p:sp>
        <p:nvSpPr>
          <p:cNvPr id="5" name="Нижний колонтитул 4">
            <a:extLst>
              <a:ext uri="{FF2B5EF4-FFF2-40B4-BE49-F238E27FC236}">
                <a16:creationId xmlns:a16="http://schemas.microsoft.com/office/drawing/2014/main" id="{CA4EB257-2E2B-4745-AC3D-AD761E4B695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8BDC0A0-5929-4862-AA27-30355A390775}"/>
              </a:ext>
            </a:extLst>
          </p:cNvPr>
          <p:cNvSpPr>
            <a:spLocks noGrp="1"/>
          </p:cNvSpPr>
          <p:nvPr>
            <p:ph type="sldNum" sz="quarter" idx="12"/>
          </p:nvPr>
        </p:nvSpPr>
        <p:spPr/>
        <p:txBody>
          <a:bodyPr/>
          <a:lstStyle/>
          <a:p>
            <a:fld id="{4232783A-D44F-41AE-9D45-1AA3EB47279B}" type="slidenum">
              <a:rPr lang="ru-RU" smtClean="0"/>
              <a:t>‹#›</a:t>
            </a:fld>
            <a:endParaRPr lang="ru-RU"/>
          </a:p>
        </p:txBody>
      </p:sp>
    </p:spTree>
    <p:extLst>
      <p:ext uri="{BB962C8B-B14F-4D97-AF65-F5344CB8AC3E}">
        <p14:creationId xmlns:p14="http://schemas.microsoft.com/office/powerpoint/2010/main" val="20514200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D4691E0-3ABE-4CC6-9743-90E2B307DFBF}" type="datetimeFigureOut">
              <a:rPr lang="ru-RU" smtClean="0"/>
              <a:t>24.01.2023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232783A-D44F-41AE-9D45-1AA3EB47279B}" type="slidenum">
              <a:rPr lang="ru-RU" smtClean="0"/>
              <a:t>‹#›</a:t>
            </a:fld>
            <a:endParaRPr lang="ru-RU"/>
          </a:p>
        </p:txBody>
      </p:sp>
    </p:spTree>
    <p:extLst>
      <p:ext uri="{BB962C8B-B14F-4D97-AF65-F5344CB8AC3E}">
        <p14:creationId xmlns:p14="http://schemas.microsoft.com/office/powerpoint/2010/main" val="42654881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ru-RU"/>
              <a:t>Образец заголовка</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D4691E0-3ABE-4CC6-9743-90E2B307DFBF}" type="datetimeFigureOut">
              <a:rPr lang="ru-RU" smtClean="0"/>
              <a:t>24.01.2023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232783A-D44F-41AE-9D45-1AA3EB47279B}" type="slidenum">
              <a:rPr lang="ru-RU" smtClean="0"/>
              <a:t>‹#›</a:t>
            </a:fld>
            <a:endParaRPr lang="ru-RU"/>
          </a:p>
        </p:txBody>
      </p:sp>
    </p:spTree>
    <p:extLst>
      <p:ext uri="{BB962C8B-B14F-4D97-AF65-F5344CB8AC3E}">
        <p14:creationId xmlns:p14="http://schemas.microsoft.com/office/powerpoint/2010/main" val="603336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2D4691E0-3ABE-4CC6-9743-90E2B307DFBF}" type="datetimeFigureOut">
              <a:rPr lang="ru-RU" smtClean="0"/>
              <a:t>24.01.2023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232783A-D44F-41AE-9D45-1AA3EB47279B}" type="slidenum">
              <a:rPr lang="ru-RU" smtClean="0"/>
              <a:t>‹#›</a:t>
            </a:fld>
            <a:endParaRPr lang="ru-RU"/>
          </a:p>
        </p:txBody>
      </p:sp>
    </p:spTree>
    <p:extLst>
      <p:ext uri="{BB962C8B-B14F-4D97-AF65-F5344CB8AC3E}">
        <p14:creationId xmlns:p14="http://schemas.microsoft.com/office/powerpoint/2010/main" val="33946414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Content Placeholder 3"/>
          <p:cNvSpPr>
            <a:spLocks noGrp="1"/>
          </p:cNvSpPr>
          <p:nvPr>
            <p:ph sz="quarter" idx="13"/>
          </p:nvPr>
        </p:nvSpPr>
        <p:spPr>
          <a:xfrm>
            <a:off x="913774" y="3051012"/>
            <a:ext cx="5106027"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3" name="Content Placeholder 5"/>
          <p:cNvSpPr>
            <a:spLocks noGrp="1"/>
          </p:cNvSpPr>
          <p:nvPr>
            <p:ph sz="quarter" idx="14"/>
          </p:nvPr>
        </p:nvSpPr>
        <p:spPr>
          <a:xfrm>
            <a:off x="6172200" y="3051012"/>
            <a:ext cx="5105401"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2D4691E0-3ABE-4CC6-9743-90E2B307DFBF}" type="datetimeFigureOut">
              <a:rPr lang="ru-RU" smtClean="0"/>
              <a:t>24.01.2023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232783A-D44F-41AE-9D45-1AA3EB47279B}" type="slidenum">
              <a:rPr lang="ru-RU" smtClean="0"/>
              <a:t>‹#›</a:t>
            </a:fld>
            <a:endParaRPr lang="ru-RU"/>
          </a:p>
        </p:txBody>
      </p:sp>
    </p:spTree>
    <p:extLst>
      <p:ext uri="{BB962C8B-B14F-4D97-AF65-F5344CB8AC3E}">
        <p14:creationId xmlns:p14="http://schemas.microsoft.com/office/powerpoint/2010/main" val="29870090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2D4691E0-3ABE-4CC6-9743-90E2B307DFBF}" type="datetimeFigureOut">
              <a:rPr lang="ru-RU" smtClean="0"/>
              <a:t>24.01.2023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232783A-D44F-41AE-9D45-1AA3EB47279B}" type="slidenum">
              <a:rPr lang="ru-RU" smtClean="0"/>
              <a:t>‹#›</a:t>
            </a:fld>
            <a:endParaRPr lang="ru-RU"/>
          </a:p>
        </p:txBody>
      </p:sp>
    </p:spTree>
    <p:extLst>
      <p:ext uri="{BB962C8B-B14F-4D97-AF65-F5344CB8AC3E}">
        <p14:creationId xmlns:p14="http://schemas.microsoft.com/office/powerpoint/2010/main" val="24595891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2D4691E0-3ABE-4CC6-9743-90E2B307DFBF}" type="datetimeFigureOut">
              <a:rPr lang="ru-RU" smtClean="0"/>
              <a:t>24.01.2023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232783A-D44F-41AE-9D45-1AA3EB47279B}" type="slidenum">
              <a:rPr lang="ru-RU" smtClean="0"/>
              <a:t>‹#›</a:t>
            </a:fld>
            <a:endParaRPr lang="ru-RU"/>
          </a:p>
        </p:txBody>
      </p:sp>
    </p:spTree>
    <p:extLst>
      <p:ext uri="{BB962C8B-B14F-4D97-AF65-F5344CB8AC3E}">
        <p14:creationId xmlns:p14="http://schemas.microsoft.com/office/powerpoint/2010/main" val="42587278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u-RU"/>
              <a:t>Образец заголовка</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D4691E0-3ABE-4CC6-9743-90E2B307DFBF}" type="datetimeFigureOut">
              <a:rPr lang="ru-RU" smtClean="0"/>
              <a:t>24.01.2023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232783A-D44F-41AE-9D45-1AA3EB47279B}" type="slidenum">
              <a:rPr lang="ru-RU" smtClean="0"/>
              <a:t>‹#›</a:t>
            </a:fld>
            <a:endParaRPr lang="ru-RU"/>
          </a:p>
        </p:txBody>
      </p:sp>
    </p:spTree>
    <p:extLst>
      <p:ext uri="{BB962C8B-B14F-4D97-AF65-F5344CB8AC3E}">
        <p14:creationId xmlns:p14="http://schemas.microsoft.com/office/powerpoint/2010/main" val="24704799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D4691E0-3ABE-4CC6-9743-90E2B307DFBF}" type="datetimeFigureOut">
              <a:rPr lang="ru-RU" smtClean="0"/>
              <a:t>24.01.2023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232783A-D44F-41AE-9D45-1AA3EB47279B}" type="slidenum">
              <a:rPr lang="ru-RU" smtClean="0"/>
              <a:t>‹#›</a:t>
            </a:fld>
            <a:endParaRPr lang="ru-RU"/>
          </a:p>
        </p:txBody>
      </p:sp>
    </p:spTree>
    <p:extLst>
      <p:ext uri="{BB962C8B-B14F-4D97-AF65-F5344CB8AC3E}">
        <p14:creationId xmlns:p14="http://schemas.microsoft.com/office/powerpoint/2010/main" val="132666322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2D4691E0-3ABE-4CC6-9743-90E2B307DFBF}" type="datetimeFigureOut">
              <a:rPr lang="ru-RU" smtClean="0"/>
              <a:t>24.01.2023</a:t>
            </a:fld>
            <a:endParaRPr lang="ru-RU"/>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232783A-D44F-41AE-9D45-1AA3EB47279B}" type="slidenum">
              <a:rPr lang="ru-RU" smtClean="0"/>
              <a:t>‹#›</a:t>
            </a:fld>
            <a:endParaRPr lang="ru-RU"/>
          </a:p>
        </p:txBody>
      </p:sp>
    </p:spTree>
    <p:extLst>
      <p:ext uri="{BB962C8B-B14F-4D97-AF65-F5344CB8AC3E}">
        <p14:creationId xmlns:p14="http://schemas.microsoft.com/office/powerpoint/2010/main" val="367652743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E4CC3A-AC0D-497C-9A59-80B030ADCAE3}"/>
              </a:ext>
            </a:extLst>
          </p:cNvPr>
          <p:cNvSpPr>
            <a:spLocks noGrp="1"/>
          </p:cNvSpPr>
          <p:nvPr>
            <p:ph type="ctrTitle" idx="4294967295"/>
          </p:nvPr>
        </p:nvSpPr>
        <p:spPr>
          <a:xfrm>
            <a:off x="1687132" y="1352282"/>
            <a:ext cx="7002843" cy="2457718"/>
          </a:xfrm>
        </p:spPr>
        <p:txBody>
          <a:bodyPr>
            <a:normAutofit fontScale="90000"/>
          </a:bodyPr>
          <a:lstStyle/>
          <a:p>
            <a:pPr>
              <a:lnSpc>
                <a:spcPct val="150000"/>
              </a:lnSpc>
            </a:pPr>
            <a:r>
              <a:rPr lang="ru-RU" sz="7200" dirty="0"/>
              <a:t>История бровей </a:t>
            </a:r>
          </a:p>
        </p:txBody>
      </p:sp>
      <p:pic>
        <p:nvPicPr>
          <p:cNvPr id="4" name="tristan-lohengrin-could-we-dream-again (1)">
            <a:hlinkClick r:id="" action="ppaction://media"/>
            <a:extLst>
              <a:ext uri="{FF2B5EF4-FFF2-40B4-BE49-F238E27FC236}">
                <a16:creationId xmlns:a16="http://schemas.microsoft.com/office/drawing/2014/main" id="{A044A2FE-8FAC-4EE6-925C-667640BF95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6834" y="6033053"/>
            <a:ext cx="609600" cy="609600"/>
          </a:xfrm>
          <a:prstGeom prst="rect">
            <a:avLst/>
          </a:prstGeom>
        </p:spPr>
      </p:pic>
    </p:spTree>
    <p:extLst>
      <p:ext uri="{BB962C8B-B14F-4D97-AF65-F5344CB8AC3E}">
        <p14:creationId xmlns:p14="http://schemas.microsoft.com/office/powerpoint/2010/main" val="255161302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F7CEF18-0436-4941-B610-CCDC32405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043" y="331305"/>
            <a:ext cx="8984974" cy="626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0547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FBDB34-D4D4-4CDE-BABD-EEB47B13E71E}"/>
              </a:ext>
            </a:extLst>
          </p:cNvPr>
          <p:cNvSpPr>
            <a:spLocks noGrp="1"/>
          </p:cNvSpPr>
          <p:nvPr>
            <p:ph type="title"/>
          </p:nvPr>
        </p:nvSpPr>
        <p:spPr/>
        <p:txBody>
          <a:bodyPr/>
          <a:lstStyle/>
          <a:p>
            <a:pPr algn="ctr"/>
            <a:r>
              <a:rPr lang="ru-RU" dirty="0"/>
              <a:t>Форма бровей Средневековья</a:t>
            </a:r>
          </a:p>
        </p:txBody>
      </p:sp>
      <p:sp>
        <p:nvSpPr>
          <p:cNvPr id="3" name="Объект 2">
            <a:extLst>
              <a:ext uri="{FF2B5EF4-FFF2-40B4-BE49-F238E27FC236}">
                <a16:creationId xmlns:a16="http://schemas.microsoft.com/office/drawing/2014/main" id="{8A9E8646-307A-4E10-A440-1F53A9B28AB7}"/>
              </a:ext>
            </a:extLst>
          </p:cNvPr>
          <p:cNvSpPr>
            <a:spLocks noGrp="1"/>
          </p:cNvSpPr>
          <p:nvPr>
            <p:ph idx="1"/>
          </p:nvPr>
        </p:nvSpPr>
        <p:spPr/>
        <p:txBody>
          <a:bodyPr/>
          <a:lstStyle/>
          <a:p>
            <a:pPr marL="0" indent="0">
              <a:buNone/>
            </a:pPr>
            <a:r>
              <a:rPr lang="ru-RU" b="0" i="0" dirty="0">
                <a:solidFill>
                  <a:srgbClr val="000000"/>
                </a:solidFill>
                <a:effectLst/>
                <a:latin typeface="PT Sans"/>
              </a:rPr>
              <a:t>Средние века прошли под эгидой высоких открытых лбов. Дамы полностью удаляли брови и ресницы, и даже вырывали свои волосы, чтобы максимально выделить этот участок лица. Королева </a:t>
            </a:r>
            <a:r>
              <a:rPr lang="ru-RU" b="1" i="0" dirty="0">
                <a:solidFill>
                  <a:srgbClr val="000000"/>
                </a:solidFill>
                <a:effectLst/>
                <a:latin typeface="PT Sans"/>
              </a:rPr>
              <a:t>Елизавета I</a:t>
            </a:r>
            <a:r>
              <a:rPr lang="ru-RU" b="0" i="0" dirty="0">
                <a:solidFill>
                  <a:srgbClr val="000000"/>
                </a:solidFill>
                <a:effectLst/>
                <a:latin typeface="PT Sans"/>
              </a:rPr>
              <a:t> однозначно была законодательницей всех модных течений того времени. Доходило даже до того, что родители втирали масло грецкого ореха в брови их детей, для того чтобы предотвратить рост волос.</a:t>
            </a:r>
            <a:endParaRPr lang="ru-RU" dirty="0"/>
          </a:p>
        </p:txBody>
      </p:sp>
      <p:pic>
        <p:nvPicPr>
          <p:cNvPr id="25602" name="Picture 2">
            <a:extLst>
              <a:ext uri="{FF2B5EF4-FFF2-40B4-BE49-F238E27FC236}">
                <a16:creationId xmlns:a16="http://schemas.microsoft.com/office/drawing/2014/main" id="{3534B1CE-51A1-4DD8-88E8-E23E4F35C1F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94616" y="395522"/>
            <a:ext cx="2553883" cy="159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7575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E0F50DC-D5FA-4DD2-83B1-43FB7C833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77" y="109330"/>
            <a:ext cx="5165725" cy="663933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E84FC1B1-F185-4C14-92A9-AC78FEF76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225" y="109330"/>
            <a:ext cx="6909698" cy="663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7044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EB979932-EAF5-4C93-B975-5B27DEE12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8588"/>
            <a:ext cx="9753600" cy="660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6723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D69438F2-C93A-469F-BD8E-00C03084F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275443" cy="57912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84EE5F82-8511-4F0C-AE31-228EFE296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638" y="185530"/>
            <a:ext cx="5364163" cy="6546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30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C6047B-6EF7-4484-A3A0-21960E78458D}"/>
              </a:ext>
            </a:extLst>
          </p:cNvPr>
          <p:cNvSpPr>
            <a:spLocks noGrp="1"/>
          </p:cNvSpPr>
          <p:nvPr>
            <p:ph type="title"/>
          </p:nvPr>
        </p:nvSpPr>
        <p:spPr/>
        <p:txBody>
          <a:bodyPr/>
          <a:lstStyle/>
          <a:p>
            <a:pPr algn="ctr"/>
            <a:r>
              <a:rPr lang="ru-RU" dirty="0"/>
              <a:t>Колониальная эпоха</a:t>
            </a:r>
          </a:p>
        </p:txBody>
      </p:sp>
      <p:sp>
        <p:nvSpPr>
          <p:cNvPr id="3" name="Объект 2">
            <a:extLst>
              <a:ext uri="{FF2B5EF4-FFF2-40B4-BE49-F238E27FC236}">
                <a16:creationId xmlns:a16="http://schemas.microsoft.com/office/drawing/2014/main" id="{25FDC26B-D8E3-48FC-9AA2-6CA98AE8DD96}"/>
              </a:ext>
            </a:extLst>
          </p:cNvPr>
          <p:cNvSpPr>
            <a:spLocks noGrp="1"/>
          </p:cNvSpPr>
          <p:nvPr>
            <p:ph idx="1"/>
          </p:nvPr>
        </p:nvSpPr>
        <p:spPr/>
        <p:txBody>
          <a:bodyPr/>
          <a:lstStyle/>
          <a:p>
            <a:pPr marL="0" indent="0">
              <a:buNone/>
            </a:pPr>
            <a:r>
              <a:rPr lang="ru-RU" b="0" i="0" dirty="0">
                <a:solidFill>
                  <a:srgbClr val="000000"/>
                </a:solidFill>
                <a:effectLst/>
                <a:latin typeface="PT Sans"/>
              </a:rPr>
              <a:t>В </a:t>
            </a:r>
            <a:r>
              <a:rPr lang="ru-RU" b="1" i="0" dirty="0">
                <a:solidFill>
                  <a:srgbClr val="000000"/>
                </a:solidFill>
                <a:effectLst/>
                <a:latin typeface="PT Sans"/>
              </a:rPr>
              <a:t>18 веке</a:t>
            </a:r>
            <a:r>
              <a:rPr lang="ru-RU" b="0" i="0" dirty="0">
                <a:solidFill>
                  <a:srgbClr val="000000"/>
                </a:solidFill>
                <a:effectLst/>
                <a:latin typeface="PT Sans"/>
              </a:rPr>
              <a:t> на пике моды были высокие прически и очень бледная кожа. Чтобы добиться максимально желаемого эффекта, женщины красили брови в черный цвет с помощью раздробленного угля, а так же обильно наносили румяна на щеки, чтоб на фоне таких насыщенных цветов кожа выглядела белее.</a:t>
            </a:r>
            <a:endParaRPr lang="ru-RU" dirty="0"/>
          </a:p>
        </p:txBody>
      </p:sp>
      <p:pic>
        <p:nvPicPr>
          <p:cNvPr id="26626" name="Picture 2">
            <a:extLst>
              <a:ext uri="{FF2B5EF4-FFF2-40B4-BE49-F238E27FC236}">
                <a16:creationId xmlns:a16="http://schemas.microsoft.com/office/drawing/2014/main" id="{0AAF843B-1F36-4D9B-B222-029CBF44B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227" y="4240696"/>
            <a:ext cx="5019260" cy="2509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4756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20458CFC-34EE-4F4A-BE21-A680C2E25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791" y="291548"/>
            <a:ext cx="8507896" cy="617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7571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storiya brovey, kak menyalis brovi, forma brovey, brovi v grevnem egipte, brovi v drevnie vremena, uhod za brovyami, kak menyalas forma brovey, brovi nitochki, gustie brovi, brovi v kino, brovi v srednevekovye">
            <a:extLst>
              <a:ext uri="{FF2B5EF4-FFF2-40B4-BE49-F238E27FC236}">
                <a16:creationId xmlns:a16="http://schemas.microsoft.com/office/drawing/2014/main" id="{0D67AE63-1DDA-4728-881E-995635285E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948" y="132523"/>
            <a:ext cx="5512904" cy="6573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2492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5D0D4-B0BC-4595-AE0B-FABA8326E535}"/>
              </a:ext>
            </a:extLst>
          </p:cNvPr>
          <p:cNvSpPr>
            <a:spLocks noGrp="1"/>
          </p:cNvSpPr>
          <p:nvPr>
            <p:ph type="title"/>
          </p:nvPr>
        </p:nvSpPr>
        <p:spPr/>
        <p:txBody>
          <a:bodyPr/>
          <a:lstStyle/>
          <a:p>
            <a:pPr algn="ctr"/>
            <a:r>
              <a:rPr lang="ru-RU" dirty="0"/>
              <a:t>Викторианская эпоха</a:t>
            </a:r>
          </a:p>
        </p:txBody>
      </p:sp>
      <p:sp>
        <p:nvSpPr>
          <p:cNvPr id="3" name="Объект 2">
            <a:extLst>
              <a:ext uri="{FF2B5EF4-FFF2-40B4-BE49-F238E27FC236}">
                <a16:creationId xmlns:a16="http://schemas.microsoft.com/office/drawing/2014/main" id="{83AA4B08-F991-4493-9A63-F7E055D849A5}"/>
              </a:ext>
            </a:extLst>
          </p:cNvPr>
          <p:cNvSpPr>
            <a:spLocks noGrp="1"/>
          </p:cNvSpPr>
          <p:nvPr>
            <p:ph idx="1"/>
          </p:nvPr>
        </p:nvSpPr>
        <p:spPr/>
        <p:txBody>
          <a:bodyPr/>
          <a:lstStyle/>
          <a:p>
            <a:pPr marL="0" indent="0">
              <a:buNone/>
            </a:pPr>
            <a:r>
              <a:rPr lang="ru-RU" b="0" i="0" dirty="0">
                <a:solidFill>
                  <a:srgbClr val="000000"/>
                </a:solidFill>
                <a:effectLst/>
                <a:latin typeface="PT Sans"/>
              </a:rPr>
              <a:t>В те времена считалось, что если девушка тратит слишком много времени на макияж, то скорее всего она являлась, </a:t>
            </a:r>
            <a:r>
              <a:rPr lang="ru-RU" b="0" i="0" dirty="0" err="1">
                <a:solidFill>
                  <a:srgbClr val="000000"/>
                </a:solidFill>
                <a:effectLst/>
                <a:latin typeface="PT Sans"/>
              </a:rPr>
              <a:t>кхм</a:t>
            </a:r>
            <a:r>
              <a:rPr lang="ru-RU" b="0" i="0" dirty="0">
                <a:solidFill>
                  <a:srgbClr val="000000"/>
                </a:solidFill>
                <a:effectLst/>
                <a:latin typeface="PT Sans"/>
              </a:rPr>
              <a:t>, представительницей древнейшей профессии. Поэтому большинство Викторианских женщин выбирали минимальные вмешательства в свой внешний облик. Как результат — густые, натуральные брови.</a:t>
            </a:r>
            <a:endParaRPr lang="ru-RU" dirty="0"/>
          </a:p>
        </p:txBody>
      </p:sp>
      <p:pic>
        <p:nvPicPr>
          <p:cNvPr id="27650" name="Picture 2">
            <a:extLst>
              <a:ext uri="{FF2B5EF4-FFF2-40B4-BE49-F238E27FC236}">
                <a16:creationId xmlns:a16="http://schemas.microsoft.com/office/drawing/2014/main" id="{2D585897-7989-4593-A094-ED7DFCE9615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510091" y="4342378"/>
            <a:ext cx="1960860" cy="229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5745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1F3E392F-AA11-49E6-B678-394DEBDBA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50" y="0"/>
            <a:ext cx="5092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1263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DDF64E-6F9D-4986-A7A1-8B2795DC770A}"/>
              </a:ext>
            </a:extLst>
          </p:cNvPr>
          <p:cNvSpPr>
            <a:spLocks noGrp="1"/>
          </p:cNvSpPr>
          <p:nvPr>
            <p:ph type="title"/>
          </p:nvPr>
        </p:nvSpPr>
        <p:spPr>
          <a:xfrm>
            <a:off x="838200" y="365125"/>
            <a:ext cx="10515600" cy="668545"/>
          </a:xfrm>
        </p:spPr>
        <p:txBody>
          <a:bodyPr>
            <a:normAutofit/>
          </a:bodyPr>
          <a:lstStyle/>
          <a:p>
            <a:pPr algn="ctr"/>
            <a:r>
              <a:rPr lang="ru-RU" dirty="0"/>
              <a:t>История бровей</a:t>
            </a:r>
          </a:p>
        </p:txBody>
      </p:sp>
      <p:sp>
        <p:nvSpPr>
          <p:cNvPr id="3" name="Объект 2">
            <a:extLst>
              <a:ext uri="{FF2B5EF4-FFF2-40B4-BE49-F238E27FC236}">
                <a16:creationId xmlns:a16="http://schemas.microsoft.com/office/drawing/2014/main" id="{8C2DEED5-F41E-450B-9979-09E286C216EE}"/>
              </a:ext>
            </a:extLst>
          </p:cNvPr>
          <p:cNvSpPr>
            <a:spLocks noGrp="1"/>
          </p:cNvSpPr>
          <p:nvPr>
            <p:ph idx="1"/>
          </p:nvPr>
        </p:nvSpPr>
        <p:spPr>
          <a:xfrm>
            <a:off x="838200" y="1311965"/>
            <a:ext cx="4595191" cy="4864998"/>
          </a:xfrm>
        </p:spPr>
        <p:txBody>
          <a:bodyPr>
            <a:normAutofit/>
          </a:bodyPr>
          <a:lstStyle/>
          <a:p>
            <a:pPr marL="0" indent="0">
              <a:buNone/>
            </a:pPr>
            <a:r>
              <a:rPr lang="ru-RU" b="0" i="0" dirty="0">
                <a:solidFill>
                  <a:srgbClr val="000000"/>
                </a:solidFill>
                <a:effectLst/>
                <a:latin typeface="PT Sans"/>
              </a:rPr>
              <a:t>Ни для кого не секрет, что стандарты красоты меняются с течением времени, но ни одна черта лица так не трансформировалась через века, чем брови. Предлагаю вам совершить вместе со мной путешествие в тенденции ухода за бровями, от древних цивилизаций до сегодняшнего дня.</a:t>
            </a:r>
            <a:endParaRPr lang="ru-RU" dirty="0"/>
          </a:p>
        </p:txBody>
      </p:sp>
      <p:pic>
        <p:nvPicPr>
          <p:cNvPr id="1026" name="Picture 2">
            <a:extLst>
              <a:ext uri="{FF2B5EF4-FFF2-40B4-BE49-F238E27FC236}">
                <a16:creationId xmlns:a16="http://schemas.microsoft.com/office/drawing/2014/main" id="{0BE1E5FA-C78A-46D7-8D55-6223B1E44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391" y="1172127"/>
            <a:ext cx="6573079" cy="5320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0816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9CA97521-A376-488B-BDEA-EE16980198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88" y="86139"/>
            <a:ext cx="5116513" cy="668572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FE95B7A8-2D5D-4C21-B2CE-F37D76E9D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7875" y="56736"/>
            <a:ext cx="5715000" cy="671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3919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0887CB-90DA-4B7C-9EC9-3734F7EF92E1}"/>
              </a:ext>
            </a:extLst>
          </p:cNvPr>
          <p:cNvSpPr>
            <a:spLocks noGrp="1"/>
          </p:cNvSpPr>
          <p:nvPr>
            <p:ph type="title"/>
          </p:nvPr>
        </p:nvSpPr>
        <p:spPr/>
        <p:txBody>
          <a:bodyPr/>
          <a:lstStyle/>
          <a:p>
            <a:pPr algn="ctr"/>
            <a:r>
              <a:rPr lang="ru-RU" dirty="0"/>
              <a:t>Брови в начале 20 века</a:t>
            </a:r>
          </a:p>
        </p:txBody>
      </p:sp>
      <p:sp>
        <p:nvSpPr>
          <p:cNvPr id="3" name="Объект 2">
            <a:extLst>
              <a:ext uri="{FF2B5EF4-FFF2-40B4-BE49-F238E27FC236}">
                <a16:creationId xmlns:a16="http://schemas.microsoft.com/office/drawing/2014/main" id="{08D20AAB-82FB-46B1-B4CA-5F62BF79BF59}"/>
              </a:ext>
            </a:extLst>
          </p:cNvPr>
          <p:cNvSpPr>
            <a:spLocks noGrp="1"/>
          </p:cNvSpPr>
          <p:nvPr>
            <p:ph idx="1"/>
          </p:nvPr>
        </p:nvSpPr>
        <p:spPr>
          <a:xfrm>
            <a:off x="838200" y="1417983"/>
            <a:ext cx="6331226" cy="4758980"/>
          </a:xfrm>
        </p:spPr>
        <p:txBody>
          <a:bodyPr>
            <a:normAutofit/>
          </a:bodyPr>
          <a:lstStyle/>
          <a:p>
            <a:pPr marL="0" indent="0">
              <a:buNone/>
            </a:pPr>
            <a:r>
              <a:rPr lang="ru-RU" b="0" i="0" dirty="0">
                <a:solidFill>
                  <a:srgbClr val="000000"/>
                </a:solidFill>
                <a:effectLst/>
                <a:latin typeface="PT Sans"/>
              </a:rPr>
              <a:t>Начало 20го века ознаменовалось началом массового производства косметики, в том числе и </a:t>
            </a:r>
            <a:r>
              <a:rPr lang="ru-RU" b="1" i="0" dirty="0">
                <a:solidFill>
                  <a:srgbClr val="000000"/>
                </a:solidFill>
                <a:effectLst/>
                <a:latin typeface="PT Sans"/>
              </a:rPr>
              <a:t>«наполнителей для бровей»</a:t>
            </a:r>
            <a:r>
              <a:rPr lang="ru-RU" b="0" i="0" dirty="0">
                <a:solidFill>
                  <a:srgbClr val="000000"/>
                </a:solidFill>
                <a:effectLst/>
                <a:latin typeface="PT Sans"/>
              </a:rPr>
              <a:t>. В 1919 году некто мистер </a:t>
            </a:r>
            <a:r>
              <a:rPr lang="ru-RU" b="1" i="0" dirty="0">
                <a:solidFill>
                  <a:srgbClr val="000000"/>
                </a:solidFill>
                <a:effectLst/>
                <a:latin typeface="PT Sans"/>
              </a:rPr>
              <a:t>Уильямс</a:t>
            </a:r>
            <a:r>
              <a:rPr lang="ru-RU" b="0" i="0" dirty="0">
                <a:solidFill>
                  <a:srgbClr val="000000"/>
                </a:solidFill>
                <a:effectLst/>
                <a:latin typeface="PT Sans"/>
              </a:rPr>
              <a:t> создал первый набор для макияжа бровей, вдохновленный привычкой его сестры </a:t>
            </a:r>
            <a:r>
              <a:rPr lang="ru-RU" b="0" i="0" dirty="0" err="1">
                <a:solidFill>
                  <a:srgbClr val="000000"/>
                </a:solidFill>
                <a:effectLst/>
                <a:latin typeface="PT Sans"/>
              </a:rPr>
              <a:t>Мэйбл</a:t>
            </a:r>
            <a:r>
              <a:rPr lang="ru-RU" b="0" i="0" dirty="0">
                <a:solidFill>
                  <a:srgbClr val="000000"/>
                </a:solidFill>
                <a:effectLst/>
                <a:latin typeface="PT Sans"/>
              </a:rPr>
              <a:t> наносить вазелин, смешанный с сажей, чтобы подкрасить ее ресницы и брови. А чуть позже Уильямс основал так хорошо известный нам косметический бренд </a:t>
            </a:r>
            <a:r>
              <a:rPr lang="ru-RU" b="1" i="0" dirty="0">
                <a:solidFill>
                  <a:srgbClr val="000000"/>
                </a:solidFill>
                <a:effectLst/>
                <a:latin typeface="PT Sans"/>
              </a:rPr>
              <a:t>«</a:t>
            </a:r>
            <a:r>
              <a:rPr lang="ru-RU" b="1" i="0" dirty="0" err="1">
                <a:solidFill>
                  <a:srgbClr val="000000"/>
                </a:solidFill>
                <a:effectLst/>
                <a:latin typeface="PT Sans"/>
              </a:rPr>
              <a:t>Maybelline</a:t>
            </a:r>
            <a:r>
              <a:rPr lang="ru-RU" b="1" i="0" dirty="0">
                <a:solidFill>
                  <a:srgbClr val="000000"/>
                </a:solidFill>
                <a:effectLst/>
                <a:latin typeface="PT Sans"/>
              </a:rPr>
              <a:t>»</a:t>
            </a:r>
            <a:r>
              <a:rPr lang="ru-RU" b="0" i="0" dirty="0">
                <a:solidFill>
                  <a:srgbClr val="000000"/>
                </a:solidFill>
                <a:effectLst/>
                <a:latin typeface="PT Sans"/>
              </a:rPr>
              <a:t>.</a:t>
            </a:r>
            <a:endParaRPr lang="ru-RU" dirty="0"/>
          </a:p>
        </p:txBody>
      </p:sp>
      <p:pic>
        <p:nvPicPr>
          <p:cNvPr id="14338" name="Picture 2" descr="istoriya brovey, kak menyalis brovi, forma brovey, brovi v grevnem egipte, brovi v drevnie vremena, uhod za brovyami, kak menyalas forma brovey, brovi nitochki, gustie brovi, brovi v kino, brovi v srednevekovye">
            <a:extLst>
              <a:ext uri="{FF2B5EF4-FFF2-40B4-BE49-F238E27FC236}">
                <a16:creationId xmlns:a16="http://schemas.microsoft.com/office/drawing/2014/main" id="{E47E4BBD-1F44-4082-98FB-0CBCD6730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2412" y="1802296"/>
            <a:ext cx="3333750" cy="461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6363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7A23E79C-C8A7-4A95-995E-9883A8372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43" y="119269"/>
            <a:ext cx="4570413" cy="661946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98160C17-8EC1-4ED9-BB62-AF5A85EB6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056" y="331304"/>
            <a:ext cx="7396301"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1365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C738BA-6E9A-41B0-9F07-7FA3DE9F4E78}"/>
              </a:ext>
            </a:extLst>
          </p:cNvPr>
          <p:cNvSpPr>
            <a:spLocks noGrp="1"/>
          </p:cNvSpPr>
          <p:nvPr>
            <p:ph type="title"/>
          </p:nvPr>
        </p:nvSpPr>
        <p:spPr/>
        <p:txBody>
          <a:bodyPr/>
          <a:lstStyle/>
          <a:p>
            <a:pPr algn="ctr"/>
            <a:r>
              <a:rPr lang="ru-RU" dirty="0"/>
              <a:t>1940-е</a:t>
            </a:r>
          </a:p>
        </p:txBody>
      </p:sp>
      <p:sp>
        <p:nvSpPr>
          <p:cNvPr id="3" name="Объект 2">
            <a:extLst>
              <a:ext uri="{FF2B5EF4-FFF2-40B4-BE49-F238E27FC236}">
                <a16:creationId xmlns:a16="http://schemas.microsoft.com/office/drawing/2014/main" id="{5BCA66F4-2B2F-4067-A611-692FBC69F6A8}"/>
              </a:ext>
            </a:extLst>
          </p:cNvPr>
          <p:cNvSpPr>
            <a:spLocks noGrp="1"/>
          </p:cNvSpPr>
          <p:nvPr>
            <p:ph idx="1"/>
          </p:nvPr>
        </p:nvSpPr>
        <p:spPr/>
        <p:txBody>
          <a:bodyPr/>
          <a:lstStyle/>
          <a:p>
            <a:pPr marL="0" indent="0">
              <a:buNone/>
            </a:pPr>
            <a:r>
              <a:rPr lang="ru-RU" b="0" i="0" dirty="0">
                <a:solidFill>
                  <a:srgbClr val="000000"/>
                </a:solidFill>
                <a:effectLst/>
                <a:latin typeface="PT Sans"/>
              </a:rPr>
              <a:t>После того, как мания чрезмерного выщипывания бровей угасла, в моду вошли более естественные брови. </a:t>
            </a:r>
            <a:r>
              <a:rPr lang="ru-RU" b="1" i="0" dirty="0">
                <a:solidFill>
                  <a:srgbClr val="000000"/>
                </a:solidFill>
                <a:effectLst/>
                <a:latin typeface="PT Sans"/>
              </a:rPr>
              <a:t>Мэрилин Монро, Элизабет Тейлор и Одри Хепберн</a:t>
            </a:r>
            <a:r>
              <a:rPr lang="ru-RU" b="0" i="0" dirty="0">
                <a:solidFill>
                  <a:srgbClr val="000000"/>
                </a:solidFill>
                <a:effectLst/>
                <a:latin typeface="PT Sans"/>
              </a:rPr>
              <a:t> – вот три главных кинодивы, на которых равнялись все девушки. Толстые, ухоженные брови и красная помада – неотъемлемый залог успеха тех времен.</a:t>
            </a:r>
            <a:endParaRPr lang="ru-RU" dirty="0"/>
          </a:p>
        </p:txBody>
      </p:sp>
      <p:pic>
        <p:nvPicPr>
          <p:cNvPr id="28674" name="Picture 2">
            <a:extLst>
              <a:ext uri="{FF2B5EF4-FFF2-40B4-BE49-F238E27FC236}">
                <a16:creationId xmlns:a16="http://schemas.microsoft.com/office/drawing/2014/main" id="{54786A80-F34A-4BF4-815C-413181F265C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23669" y="161586"/>
            <a:ext cx="1742453" cy="2205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5104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6D2DE5FB-E91B-4C5E-832A-70F1A4618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172" y="72889"/>
            <a:ext cx="4640263" cy="6665844"/>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7D182626-2103-4C22-92F6-BDC497E2C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566" y="92766"/>
            <a:ext cx="4572000" cy="6665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3844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D2C76E11-CD5D-4786-8C37-175BD4968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381000"/>
            <a:ext cx="89535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6013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2C18CE-C932-4F04-86C4-B982284D5AFF}"/>
              </a:ext>
            </a:extLst>
          </p:cNvPr>
          <p:cNvSpPr>
            <a:spLocks noGrp="1"/>
          </p:cNvSpPr>
          <p:nvPr>
            <p:ph type="title"/>
          </p:nvPr>
        </p:nvSpPr>
        <p:spPr/>
        <p:txBody>
          <a:bodyPr/>
          <a:lstStyle/>
          <a:p>
            <a:pPr algn="ctr"/>
            <a:r>
              <a:rPr lang="ru-RU" dirty="0"/>
              <a:t>1970 – 1980е годы</a:t>
            </a:r>
          </a:p>
        </p:txBody>
      </p:sp>
      <p:sp>
        <p:nvSpPr>
          <p:cNvPr id="3" name="Объект 2">
            <a:extLst>
              <a:ext uri="{FF2B5EF4-FFF2-40B4-BE49-F238E27FC236}">
                <a16:creationId xmlns:a16="http://schemas.microsoft.com/office/drawing/2014/main" id="{F8212853-E6B5-4F71-BEB4-C3F235E15674}"/>
              </a:ext>
            </a:extLst>
          </p:cNvPr>
          <p:cNvSpPr>
            <a:spLocks noGrp="1"/>
          </p:cNvSpPr>
          <p:nvPr>
            <p:ph idx="1"/>
          </p:nvPr>
        </p:nvSpPr>
        <p:spPr/>
        <p:txBody>
          <a:bodyPr>
            <a:normAutofit fontScale="92500" lnSpcReduction="20000"/>
          </a:bodyPr>
          <a:lstStyle/>
          <a:p>
            <a:pPr marL="0" indent="0" algn="l">
              <a:buNone/>
            </a:pPr>
            <a:r>
              <a:rPr lang="ru-RU" b="0" i="0" dirty="0">
                <a:solidFill>
                  <a:srgbClr val="000000"/>
                </a:solidFill>
                <a:effectLst/>
                <a:latin typeface="PT Sans"/>
              </a:rPr>
              <a:t>Стиль бровей, как и культура в целом, в это время разделились на два лагеря. Хиппи отдавали предпочтение более толстым, естественным бровям. В то время как любители диско предпочитали носить более тонкие, более выраженные брови-арки.</a:t>
            </a:r>
          </a:p>
          <a:p>
            <a:pPr marL="0" indent="0" algn="l">
              <a:buNone/>
            </a:pPr>
            <a:endParaRPr lang="ru-RU" b="0" i="0" dirty="0">
              <a:solidFill>
                <a:srgbClr val="000000"/>
              </a:solidFill>
              <a:effectLst/>
              <a:latin typeface="PT Sans"/>
            </a:endParaRPr>
          </a:p>
          <a:p>
            <a:pPr marL="0" indent="0" algn="l">
              <a:buNone/>
            </a:pPr>
            <a:r>
              <a:rPr lang="ru-RU" b="0" i="0" dirty="0">
                <a:solidFill>
                  <a:srgbClr val="000000"/>
                </a:solidFill>
                <a:effectLst/>
                <a:latin typeface="PT Sans"/>
              </a:rPr>
              <a:t>Затем пушистые брови всё-таки вытеснили конкурентов, и стали билетом в гламур 80-х. Толстые, неухоженные брови-гусенички были самой желанной частью лица всех модниц восьмидесятых.</a:t>
            </a:r>
          </a:p>
          <a:p>
            <a:br>
              <a:rPr lang="ru-RU" dirty="0"/>
            </a:br>
            <a:endParaRPr lang="ru-RU" dirty="0"/>
          </a:p>
        </p:txBody>
      </p:sp>
      <p:pic>
        <p:nvPicPr>
          <p:cNvPr id="29698" name="Picture 2">
            <a:extLst>
              <a:ext uri="{FF2B5EF4-FFF2-40B4-BE49-F238E27FC236}">
                <a16:creationId xmlns:a16="http://schemas.microsoft.com/office/drawing/2014/main" id="{D8D13B50-EABE-43B6-A865-7902A92E8AC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43641" y="76200"/>
            <a:ext cx="2925754" cy="2214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9557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02BDADBF-8702-4A6A-9681-F9A43D010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3" y="95250"/>
            <a:ext cx="5000625" cy="66675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C19ED993-2FE8-4DBF-A547-AB591C917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5250"/>
            <a:ext cx="5545137"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5006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E5AAB7F7-4965-40C9-B683-549E8BED7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237" y="112643"/>
            <a:ext cx="4581525" cy="663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292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B77DE9-C357-4223-8D3E-E0E8BE261800}"/>
              </a:ext>
            </a:extLst>
          </p:cNvPr>
          <p:cNvSpPr>
            <a:spLocks noGrp="1"/>
          </p:cNvSpPr>
          <p:nvPr>
            <p:ph type="title"/>
          </p:nvPr>
        </p:nvSpPr>
        <p:spPr/>
        <p:txBody>
          <a:bodyPr/>
          <a:lstStyle/>
          <a:p>
            <a:pPr algn="ctr"/>
            <a:r>
              <a:rPr lang="ru-RU" dirty="0"/>
              <a:t>1990-е годы</a:t>
            </a:r>
          </a:p>
        </p:txBody>
      </p:sp>
      <p:sp>
        <p:nvSpPr>
          <p:cNvPr id="3" name="Объект 2">
            <a:extLst>
              <a:ext uri="{FF2B5EF4-FFF2-40B4-BE49-F238E27FC236}">
                <a16:creationId xmlns:a16="http://schemas.microsoft.com/office/drawing/2014/main" id="{9F3C4DCA-4AC7-4B70-B558-257DC97D5296}"/>
              </a:ext>
            </a:extLst>
          </p:cNvPr>
          <p:cNvSpPr>
            <a:spLocks noGrp="1"/>
          </p:cNvSpPr>
          <p:nvPr>
            <p:ph idx="1"/>
          </p:nvPr>
        </p:nvSpPr>
        <p:spPr/>
        <p:txBody>
          <a:bodyPr/>
          <a:lstStyle/>
          <a:p>
            <a:pPr marL="0" indent="0" algn="l">
              <a:buNone/>
            </a:pPr>
            <a:r>
              <a:rPr lang="ru-RU" b="0" i="0" dirty="0">
                <a:solidFill>
                  <a:srgbClr val="000000"/>
                </a:solidFill>
                <a:effectLst/>
                <a:latin typeface="PT Sans"/>
              </a:rPr>
              <a:t>Всё новое – это хорошо забытое старое. И тонко выщипанные брови 20-х и 30-х годов грандиозно возвратились в 90-х годах, с яркими примерами в виде </a:t>
            </a:r>
            <a:r>
              <a:rPr lang="ru-RU" b="1" i="0" dirty="0">
                <a:solidFill>
                  <a:srgbClr val="000000"/>
                </a:solidFill>
                <a:effectLst/>
                <a:latin typeface="PT Sans"/>
              </a:rPr>
              <a:t>Памелы Андерсон, Дрю Бэрримор и Гвен Стефани</a:t>
            </a:r>
            <a:r>
              <a:rPr lang="ru-RU" b="0" i="0" dirty="0">
                <a:solidFill>
                  <a:srgbClr val="000000"/>
                </a:solidFill>
                <a:effectLst/>
                <a:latin typeface="PT Sans"/>
              </a:rPr>
              <a:t>.</a:t>
            </a:r>
          </a:p>
          <a:p>
            <a:pPr marL="0" indent="0">
              <a:buNone/>
            </a:pPr>
            <a:br>
              <a:rPr lang="ru-RU" dirty="0"/>
            </a:br>
            <a:endParaRPr lang="ru-RU" dirty="0"/>
          </a:p>
        </p:txBody>
      </p:sp>
      <p:pic>
        <p:nvPicPr>
          <p:cNvPr id="30722" name="Picture 2">
            <a:extLst>
              <a:ext uri="{FF2B5EF4-FFF2-40B4-BE49-F238E27FC236}">
                <a16:creationId xmlns:a16="http://schemas.microsoft.com/office/drawing/2014/main" id="{CF484D48-CB23-4895-90A4-F8E1B7F7C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5982" y="4200940"/>
            <a:ext cx="3372629" cy="2279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61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BD7BDD-4941-4171-9895-5FC8AFF35EB0}"/>
              </a:ext>
            </a:extLst>
          </p:cNvPr>
          <p:cNvSpPr>
            <a:spLocks noGrp="1"/>
          </p:cNvSpPr>
          <p:nvPr>
            <p:ph type="title"/>
          </p:nvPr>
        </p:nvSpPr>
        <p:spPr/>
        <p:txBody>
          <a:bodyPr/>
          <a:lstStyle/>
          <a:p>
            <a:pPr algn="ctr"/>
            <a:r>
              <a:rPr lang="ru-RU" dirty="0"/>
              <a:t>Древний Египет</a:t>
            </a:r>
          </a:p>
        </p:txBody>
      </p:sp>
      <p:sp>
        <p:nvSpPr>
          <p:cNvPr id="3" name="Объект 2">
            <a:extLst>
              <a:ext uri="{FF2B5EF4-FFF2-40B4-BE49-F238E27FC236}">
                <a16:creationId xmlns:a16="http://schemas.microsoft.com/office/drawing/2014/main" id="{FB019714-66B7-41F8-8E15-3680AAFC6145}"/>
              </a:ext>
            </a:extLst>
          </p:cNvPr>
          <p:cNvSpPr>
            <a:spLocks noGrp="1"/>
          </p:cNvSpPr>
          <p:nvPr>
            <p:ph idx="1"/>
          </p:nvPr>
        </p:nvSpPr>
        <p:spPr/>
        <p:txBody>
          <a:bodyPr>
            <a:normAutofit fontScale="85000" lnSpcReduction="10000"/>
          </a:bodyPr>
          <a:lstStyle/>
          <a:p>
            <a:pPr marL="0" indent="0" algn="l">
              <a:buNone/>
            </a:pPr>
            <a:r>
              <a:rPr lang="ru-RU" sz="2600" b="0" i="0" dirty="0">
                <a:solidFill>
                  <a:srgbClr val="000000"/>
                </a:solidFill>
                <a:effectLst/>
                <a:latin typeface="PT Sans"/>
              </a:rPr>
              <a:t>Чтобы воздать должное египетскому богу Гору, и мужчины и женщины носили ярко подведенные глаза и продолговатые брови, которые они окрашивали углем и другими черными оксидными веществами, которые им были доступны на тот момент. Возможно, это были первые попытки сделать макияж в стиле </a:t>
            </a:r>
            <a:r>
              <a:rPr lang="ru-RU" sz="2600" b="0" i="0" dirty="0" err="1">
                <a:solidFill>
                  <a:srgbClr val="000000"/>
                </a:solidFill>
                <a:effectLst/>
                <a:latin typeface="PT Sans"/>
              </a:rPr>
              <a:t>смоки-айз</a:t>
            </a:r>
            <a:r>
              <a:rPr lang="ru-RU" sz="2600" b="0" i="0" dirty="0">
                <a:solidFill>
                  <a:srgbClr val="000000"/>
                </a:solidFill>
                <a:effectLst/>
                <a:latin typeface="PT Sans"/>
              </a:rPr>
              <a:t>. 🙂</a:t>
            </a:r>
          </a:p>
          <a:p>
            <a:pPr marL="0" indent="0">
              <a:buNone/>
            </a:pPr>
            <a:br>
              <a:rPr lang="ru-RU" dirty="0"/>
            </a:br>
            <a:r>
              <a:rPr lang="ru-RU" i="1" dirty="0">
                <a:effectLst>
                  <a:outerShdw blurRad="38100" dist="38100" dir="2700000" algn="tl">
                    <a:srgbClr val="000000">
                      <a:alpha val="43137"/>
                    </a:srgbClr>
                  </a:outerShdw>
                </a:effectLst>
              </a:rPr>
              <a:t>Е</a:t>
            </a:r>
            <a:r>
              <a:rPr lang="ru-RU" b="0" i="1" dirty="0">
                <a:solidFill>
                  <a:srgbClr val="000000"/>
                </a:solidFill>
                <a:effectLst>
                  <a:outerShdw blurRad="38100" dist="38100" dir="2700000" algn="tl">
                    <a:srgbClr val="000000">
                      <a:alpha val="43137"/>
                    </a:srgbClr>
                  </a:outerShdw>
                </a:effectLst>
                <a:latin typeface="PT Sans"/>
              </a:rPr>
              <a:t>сли в доме умирала кошка (а кошки, как вы знаете в Древнем Египте считались священными животными), все в семье сбривали брови в знак траура.</a:t>
            </a:r>
            <a:endParaRPr lang="ru-RU" i="1" dirty="0">
              <a:effectLst>
                <a:outerShdw blurRad="38100" dist="38100" dir="2700000" algn="tl">
                  <a:srgbClr val="000000">
                    <a:alpha val="43137"/>
                  </a:srgbClr>
                </a:outerShdw>
              </a:effectLst>
            </a:endParaRPr>
          </a:p>
        </p:txBody>
      </p:sp>
      <p:pic>
        <p:nvPicPr>
          <p:cNvPr id="22530" name="Picture 2">
            <a:extLst>
              <a:ext uri="{FF2B5EF4-FFF2-40B4-BE49-F238E27FC236}">
                <a16:creationId xmlns:a16="http://schemas.microsoft.com/office/drawing/2014/main" id="{82D3D46F-A950-4315-9E72-2D5A010AB46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502098" y="618517"/>
            <a:ext cx="1834283" cy="129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7665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5F54B6F4-225E-49EE-B42B-522BBAF9A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79" y="215347"/>
            <a:ext cx="4948237" cy="6427305"/>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454553D4-51B6-4356-B220-315CD1FAD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5346"/>
            <a:ext cx="4572000" cy="6427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2350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C2F1F-1DDC-4555-94A8-3A71DFB51E3C}"/>
              </a:ext>
            </a:extLst>
          </p:cNvPr>
          <p:cNvSpPr>
            <a:spLocks noGrp="1"/>
          </p:cNvSpPr>
          <p:nvPr>
            <p:ph type="title"/>
          </p:nvPr>
        </p:nvSpPr>
        <p:spPr/>
        <p:txBody>
          <a:bodyPr/>
          <a:lstStyle/>
          <a:p>
            <a:pPr algn="ctr"/>
            <a:r>
              <a:rPr lang="ru-RU" dirty="0"/>
              <a:t>Уход за бровями в наше время</a:t>
            </a:r>
          </a:p>
        </p:txBody>
      </p:sp>
      <p:sp>
        <p:nvSpPr>
          <p:cNvPr id="3" name="Объект 2">
            <a:extLst>
              <a:ext uri="{FF2B5EF4-FFF2-40B4-BE49-F238E27FC236}">
                <a16:creationId xmlns:a16="http://schemas.microsoft.com/office/drawing/2014/main" id="{E847DB2D-0B6F-4757-A910-C656DBA426FF}"/>
              </a:ext>
            </a:extLst>
          </p:cNvPr>
          <p:cNvSpPr>
            <a:spLocks noGrp="1"/>
          </p:cNvSpPr>
          <p:nvPr>
            <p:ph idx="1"/>
          </p:nvPr>
        </p:nvSpPr>
        <p:spPr/>
        <p:txBody>
          <a:bodyPr/>
          <a:lstStyle/>
          <a:p>
            <a:pPr marL="0" indent="0" algn="l">
              <a:buNone/>
            </a:pPr>
            <a:r>
              <a:rPr lang="ru-RU" b="0" i="0" dirty="0">
                <a:solidFill>
                  <a:srgbClr val="000000"/>
                </a:solidFill>
                <a:effectLst/>
                <a:latin typeface="PT Sans"/>
              </a:rPr>
              <a:t>На данный момент существует много средств для того чтоб подчеркнуть красоту своих бровей, на любой вкус и кошелек. И имея в арсенале такое количество «штучек» для ухода за бровями, было бы просто грешно слишком выщипывать брови. Лично я, рада, что уже который год в моде натуральные, густые, но при этом ухоженные брови.</a:t>
            </a:r>
          </a:p>
          <a:p>
            <a:pPr marL="0" indent="0">
              <a:buNone/>
            </a:pPr>
            <a:endParaRPr lang="ru-RU" dirty="0"/>
          </a:p>
        </p:txBody>
      </p:sp>
      <p:pic>
        <p:nvPicPr>
          <p:cNvPr id="31746" name="Picture 2">
            <a:extLst>
              <a:ext uri="{FF2B5EF4-FFF2-40B4-BE49-F238E27FC236}">
                <a16:creationId xmlns:a16="http://schemas.microsoft.com/office/drawing/2014/main" id="{9A921460-ED3C-48BB-B9C1-BEB04157700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162273" y="4346713"/>
            <a:ext cx="2900463" cy="2126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9228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5EEE7C24-ECA8-49B3-AC94-879F1273B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87" y="162339"/>
            <a:ext cx="5484813" cy="653332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F32AE590-9440-4DA5-A5F0-B67840366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931" y="162339"/>
            <a:ext cx="6675782" cy="6533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566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A174DB4-E181-4E8A-BE1B-126CAF59A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517" y="228600"/>
            <a:ext cx="5195887" cy="6400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906F002-E93C-4731-ABD8-FDFBB9AAA44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407404" y="498613"/>
            <a:ext cx="6440039" cy="586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3268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B365CC3-005B-402C-B220-235DEBA10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965" y="278296"/>
            <a:ext cx="9276522" cy="6188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2868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A78AB0-AA68-4AB3-A32B-5065E99A4E9F}"/>
              </a:ext>
            </a:extLst>
          </p:cNvPr>
          <p:cNvSpPr>
            <a:spLocks noGrp="1"/>
          </p:cNvSpPr>
          <p:nvPr>
            <p:ph type="title"/>
          </p:nvPr>
        </p:nvSpPr>
        <p:spPr/>
        <p:txBody>
          <a:bodyPr/>
          <a:lstStyle/>
          <a:p>
            <a:pPr algn="ctr"/>
            <a:r>
              <a:rPr lang="ru-RU" dirty="0"/>
              <a:t>Брови Древней Греции</a:t>
            </a:r>
          </a:p>
        </p:txBody>
      </p:sp>
      <p:sp>
        <p:nvSpPr>
          <p:cNvPr id="3" name="Объект 2">
            <a:extLst>
              <a:ext uri="{FF2B5EF4-FFF2-40B4-BE49-F238E27FC236}">
                <a16:creationId xmlns:a16="http://schemas.microsoft.com/office/drawing/2014/main" id="{9CA095AE-8D56-4953-B67D-C7D8D11C8ECD}"/>
              </a:ext>
            </a:extLst>
          </p:cNvPr>
          <p:cNvSpPr>
            <a:spLocks noGrp="1"/>
          </p:cNvSpPr>
          <p:nvPr>
            <p:ph idx="1"/>
          </p:nvPr>
        </p:nvSpPr>
        <p:spPr/>
        <p:txBody>
          <a:bodyPr/>
          <a:lstStyle/>
          <a:p>
            <a:pPr marL="0" indent="0">
              <a:buNone/>
            </a:pPr>
            <a:r>
              <a:rPr lang="ru-RU" b="0" i="0" dirty="0">
                <a:solidFill>
                  <a:srgbClr val="000000"/>
                </a:solidFill>
                <a:effectLst/>
                <a:latin typeface="PT Sans"/>
              </a:rPr>
              <a:t>В Древней Греции «</a:t>
            </a:r>
            <a:r>
              <a:rPr lang="ru-RU" b="1" i="0" dirty="0" err="1">
                <a:solidFill>
                  <a:srgbClr val="000000"/>
                </a:solidFill>
                <a:effectLst/>
                <a:latin typeface="PT Sans"/>
              </a:rPr>
              <a:t>монобровь</a:t>
            </a:r>
            <a:r>
              <a:rPr lang="ru-RU" b="0" i="0" dirty="0">
                <a:solidFill>
                  <a:srgbClr val="000000"/>
                </a:solidFill>
                <a:effectLst/>
                <a:latin typeface="PT Sans"/>
              </a:rPr>
              <a:t>» была показателем красоты и темперамента. Незамужние девушки часто подрисовывали брови черным ладаном, сажей, или черной краской, чтобы создать этот желанный вид сросшихся бровей. Поэты Древней Греции так же описывали женщин, украшающих себя искусственными бровями, чтобы улучшить их внешний вид. Для этого использовалась окрашенная шерсть козы, которая прикреплялась с помощью древесной смолы.</a:t>
            </a:r>
            <a:endParaRPr lang="ru-RU" dirty="0"/>
          </a:p>
        </p:txBody>
      </p:sp>
      <p:pic>
        <p:nvPicPr>
          <p:cNvPr id="23554" name="Picture 2">
            <a:extLst>
              <a:ext uri="{FF2B5EF4-FFF2-40B4-BE49-F238E27FC236}">
                <a16:creationId xmlns:a16="http://schemas.microsoft.com/office/drawing/2014/main" id="{D8923FA6-072C-4B5C-93F5-DFE076EBA14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04676" y="212035"/>
            <a:ext cx="2797376" cy="170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1462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BA61F78-E810-44DD-9ACD-AC4DE5FA4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757" y="371061"/>
            <a:ext cx="8719929" cy="6029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5369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73CF33D-1E69-4F20-BE2B-DCC92E8D0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513" y="95250"/>
            <a:ext cx="4752975"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6763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F1A408-E549-4C37-B9E0-9BD12F8C6170}"/>
              </a:ext>
            </a:extLst>
          </p:cNvPr>
          <p:cNvSpPr>
            <a:spLocks noGrp="1"/>
          </p:cNvSpPr>
          <p:nvPr>
            <p:ph type="title"/>
          </p:nvPr>
        </p:nvSpPr>
        <p:spPr/>
        <p:txBody>
          <a:bodyPr/>
          <a:lstStyle/>
          <a:p>
            <a:pPr algn="ctr"/>
            <a:r>
              <a:rPr lang="ru-RU" dirty="0"/>
              <a:t>Брови при императорском дворе Японии</a:t>
            </a:r>
          </a:p>
        </p:txBody>
      </p:sp>
      <p:sp>
        <p:nvSpPr>
          <p:cNvPr id="3" name="Объект 2">
            <a:extLst>
              <a:ext uri="{FF2B5EF4-FFF2-40B4-BE49-F238E27FC236}">
                <a16:creationId xmlns:a16="http://schemas.microsoft.com/office/drawing/2014/main" id="{C090FAB0-1D3D-4A18-B63A-D1DDEDE2B210}"/>
              </a:ext>
            </a:extLst>
          </p:cNvPr>
          <p:cNvSpPr>
            <a:spLocks noGrp="1"/>
          </p:cNvSpPr>
          <p:nvPr>
            <p:ph idx="1"/>
          </p:nvPr>
        </p:nvSpPr>
        <p:spPr/>
        <p:txBody>
          <a:bodyPr/>
          <a:lstStyle/>
          <a:p>
            <a:pPr marL="0" indent="0">
              <a:buNone/>
            </a:pPr>
            <a:r>
              <a:rPr lang="ru-RU" b="0" i="0" dirty="0">
                <a:solidFill>
                  <a:srgbClr val="000000"/>
                </a:solidFill>
                <a:effectLst/>
                <a:latin typeface="PT Sans"/>
              </a:rPr>
              <a:t>Во время правления японского </a:t>
            </a:r>
            <a:r>
              <a:rPr lang="ru-RU" b="1" i="0" dirty="0">
                <a:solidFill>
                  <a:srgbClr val="000000"/>
                </a:solidFill>
                <a:effectLst/>
                <a:latin typeface="PT Sans"/>
              </a:rPr>
              <a:t>императора </a:t>
            </a:r>
            <a:r>
              <a:rPr lang="ru-RU" b="1" i="0" dirty="0" err="1">
                <a:solidFill>
                  <a:srgbClr val="000000"/>
                </a:solidFill>
                <a:effectLst/>
                <a:latin typeface="PT Sans"/>
              </a:rPr>
              <a:t>Хэйан</a:t>
            </a:r>
            <a:r>
              <a:rPr lang="ru-RU" b="1" i="0" dirty="0">
                <a:solidFill>
                  <a:srgbClr val="000000"/>
                </a:solidFill>
                <a:effectLst/>
                <a:latin typeface="PT Sans"/>
              </a:rPr>
              <a:t> (794-1185)</a:t>
            </a:r>
            <a:r>
              <a:rPr lang="ru-RU" b="0" i="0" dirty="0">
                <a:solidFill>
                  <a:srgbClr val="000000"/>
                </a:solidFill>
                <a:effectLst/>
                <a:latin typeface="PT Sans"/>
              </a:rPr>
              <a:t>, придворным идеалом красотки была такая себе японская </a:t>
            </a:r>
            <a:r>
              <a:rPr lang="ru-RU" b="0" i="0" dirty="0" err="1">
                <a:solidFill>
                  <a:srgbClr val="000000"/>
                </a:solidFill>
                <a:effectLst/>
                <a:latin typeface="PT Sans"/>
              </a:rPr>
              <a:t>Рапунцель</a:t>
            </a:r>
            <a:r>
              <a:rPr lang="ru-RU" b="0" i="0" dirty="0">
                <a:solidFill>
                  <a:srgbClr val="000000"/>
                </a:solidFill>
                <a:effectLst/>
                <a:latin typeface="PT Sans"/>
              </a:rPr>
              <a:t> — длинные темные волосы, выбеленное лицо, черные зубы (</a:t>
            </a:r>
            <a:r>
              <a:rPr lang="ru-RU" b="0" i="0" dirty="0" err="1">
                <a:solidFill>
                  <a:srgbClr val="000000"/>
                </a:solidFill>
                <a:effectLst/>
                <a:latin typeface="PT Sans"/>
              </a:rPr>
              <a:t>бррр</a:t>
            </a:r>
            <a:r>
              <a:rPr lang="ru-RU" b="0" i="0" dirty="0">
                <a:solidFill>
                  <a:srgbClr val="000000"/>
                </a:solidFill>
                <a:effectLst/>
                <a:latin typeface="PT Sans"/>
              </a:rPr>
              <a:t> 🙁 ), ярко-красные губы, и сбритые брови, перерисованные высоко на лбу в форме облака.</a:t>
            </a:r>
            <a:endParaRPr lang="ru-RU" dirty="0"/>
          </a:p>
        </p:txBody>
      </p:sp>
      <p:pic>
        <p:nvPicPr>
          <p:cNvPr id="24578" name="Picture 2">
            <a:extLst>
              <a:ext uri="{FF2B5EF4-FFF2-40B4-BE49-F238E27FC236}">
                <a16:creationId xmlns:a16="http://schemas.microsoft.com/office/drawing/2014/main" id="{D55A31A8-AAB3-4103-B692-C5F5AB48C09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940960" y="4558748"/>
            <a:ext cx="2854109" cy="2100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6253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Капля">
  <a:themeElements>
    <a:clrScheme name="Капля">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Капл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ветящийся край">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TM04033925[[fn=Капля]]</Template>
  <TotalTime>115</TotalTime>
  <Words>724</Words>
  <Application>Microsoft Office PowerPoint</Application>
  <PresentationFormat>Широкоэкранный</PresentationFormat>
  <Paragraphs>30</Paragraphs>
  <Slides>32</Slides>
  <Notes>0</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32</vt:i4>
      </vt:variant>
    </vt:vector>
  </HeadingPairs>
  <TitlesOfParts>
    <vt:vector size="36" baseType="lpstr">
      <vt:lpstr>Arial</vt:lpstr>
      <vt:lpstr>PT Sans</vt:lpstr>
      <vt:lpstr>Tw Cen MT</vt:lpstr>
      <vt:lpstr>Капля</vt:lpstr>
      <vt:lpstr>История бровей </vt:lpstr>
      <vt:lpstr>История бровей</vt:lpstr>
      <vt:lpstr>Древний Египет</vt:lpstr>
      <vt:lpstr>Презентация PowerPoint</vt:lpstr>
      <vt:lpstr>Презентация PowerPoint</vt:lpstr>
      <vt:lpstr>Брови Древней Греции</vt:lpstr>
      <vt:lpstr>Презентация PowerPoint</vt:lpstr>
      <vt:lpstr>Презентация PowerPoint</vt:lpstr>
      <vt:lpstr>Брови при императорском дворе Японии</vt:lpstr>
      <vt:lpstr>Презентация PowerPoint</vt:lpstr>
      <vt:lpstr>Форма бровей Средневековья</vt:lpstr>
      <vt:lpstr>Презентация PowerPoint</vt:lpstr>
      <vt:lpstr>Презентация PowerPoint</vt:lpstr>
      <vt:lpstr>Презентация PowerPoint</vt:lpstr>
      <vt:lpstr>Колониальная эпоха</vt:lpstr>
      <vt:lpstr>Презентация PowerPoint</vt:lpstr>
      <vt:lpstr>Презентация PowerPoint</vt:lpstr>
      <vt:lpstr>Викторианская эпоха</vt:lpstr>
      <vt:lpstr>Презентация PowerPoint</vt:lpstr>
      <vt:lpstr>Презентация PowerPoint</vt:lpstr>
      <vt:lpstr>Брови в начале 20 века</vt:lpstr>
      <vt:lpstr>Презентация PowerPoint</vt:lpstr>
      <vt:lpstr>1940-е</vt:lpstr>
      <vt:lpstr>Презентация PowerPoint</vt:lpstr>
      <vt:lpstr>Презентация PowerPoint</vt:lpstr>
      <vt:lpstr>1970 – 1980е годы</vt:lpstr>
      <vt:lpstr>Презентация PowerPoint</vt:lpstr>
      <vt:lpstr>Презентация PowerPoint</vt:lpstr>
      <vt:lpstr>1990-е годы</vt:lpstr>
      <vt:lpstr>Презентация PowerPoint</vt:lpstr>
      <vt:lpstr>Уход за бровями в наше время</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История бровей</dc:title>
  <dc:creator>Lenovo</dc:creator>
  <cp:lastModifiedBy>Хмель</cp:lastModifiedBy>
  <cp:revision>11</cp:revision>
  <dcterms:created xsi:type="dcterms:W3CDTF">2021-01-15T20:41:23Z</dcterms:created>
  <dcterms:modified xsi:type="dcterms:W3CDTF">2023-01-24T08:42:55Z</dcterms:modified>
</cp:coreProperties>
</file>