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57" r:id="rId4"/>
    <p:sldId id="260" r:id="rId5"/>
    <p:sldId id="261" r:id="rId6"/>
    <p:sldId id="273" r:id="rId7"/>
    <p:sldId id="259" r:id="rId8"/>
    <p:sldId id="269" r:id="rId9"/>
    <p:sldId id="268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9900FF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74" autoAdjust="0"/>
  </p:normalViewPr>
  <p:slideViewPr>
    <p:cSldViewPr>
      <p:cViewPr varScale="1">
        <p:scale>
          <a:sx n="94" d="100"/>
          <a:sy n="94" d="100"/>
        </p:scale>
        <p:origin x="-69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CC4BF-EAAC-4E0A-8C69-F286CD0D5971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6C93C-0292-4A4D-A902-87153E466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833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193EF1-655D-4F42-B5F3-E8F71684BE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675C261-6723-4A15-8EA8-202C8F9E7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26" Type="http://schemas.openxmlformats.org/officeDocument/2006/relationships/image" Target="../media/image66.png"/><Relationship Id="rId3" Type="http://schemas.openxmlformats.org/officeDocument/2006/relationships/image" Target="../media/image43.png"/><Relationship Id="rId21" Type="http://schemas.openxmlformats.org/officeDocument/2006/relationships/image" Target="../media/image61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5" Type="http://schemas.openxmlformats.org/officeDocument/2006/relationships/image" Target="../media/image65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24" Type="http://schemas.openxmlformats.org/officeDocument/2006/relationships/image" Target="../media/image64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28" Type="http://schemas.openxmlformats.org/officeDocument/2006/relationships/image" Target="../media/image68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62.png"/><Relationship Id="rId27" Type="http://schemas.openxmlformats.org/officeDocument/2006/relationships/image" Target="../media/image6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8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5" Type="http://schemas.openxmlformats.org/officeDocument/2006/relationships/image" Target="../media/image8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image" Target="../media/image82.png"/><Relationship Id="rId21" Type="http://schemas.openxmlformats.org/officeDocument/2006/relationships/image" Target="../media/image100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16" Type="http://schemas.openxmlformats.org/officeDocument/2006/relationships/image" Target="../media/image95.png"/><Relationship Id="rId20" Type="http://schemas.openxmlformats.org/officeDocument/2006/relationships/image" Target="../media/image9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19" Type="http://schemas.openxmlformats.org/officeDocument/2006/relationships/image" Target="../media/image98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5" Type="http://schemas.openxmlformats.org/officeDocument/2006/relationships/image" Target="../media/image1000.png"/><Relationship Id="rId4" Type="http://schemas.openxmlformats.org/officeDocument/2006/relationships/image" Target="../media/image10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105.png"/><Relationship Id="rId7" Type="http://schemas.openxmlformats.org/officeDocument/2006/relationships/image" Target="../media/image10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.png"/><Relationship Id="rId5" Type="http://schemas.openxmlformats.org/officeDocument/2006/relationships/image" Target="../media/image107.png"/><Relationship Id="rId10" Type="http://schemas.openxmlformats.org/officeDocument/2006/relationships/image" Target="../media/image112.png"/><Relationship Id="rId4" Type="http://schemas.openxmlformats.org/officeDocument/2006/relationships/image" Target="../media/image106.png"/><Relationship Id="rId9" Type="http://schemas.openxmlformats.org/officeDocument/2006/relationships/image" Target="../media/image1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090" y="339502"/>
            <a:ext cx="618586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Умножение дробей.</a:t>
            </a:r>
          </a:p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Возведение дроби </a:t>
            </a:r>
          </a:p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степень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2080" y="3363838"/>
            <a:ext cx="33769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Подготовила: Орлова Наталья Андреевна</a:t>
            </a:r>
          </a:p>
          <a:p>
            <a:pPr algn="r"/>
            <a:r>
              <a:rPr lang="ru-RU" dirty="0" smtClean="0"/>
              <a:t>Учитель математики</a:t>
            </a:r>
          </a:p>
          <a:p>
            <a:pPr algn="r"/>
            <a:r>
              <a:rPr lang="ru-RU" dirty="0" smtClean="0"/>
              <a:t> МОУ СОШ №43 </a:t>
            </a:r>
          </a:p>
          <a:p>
            <a:pPr algn="r"/>
            <a:r>
              <a:rPr lang="ru-RU" dirty="0" err="1" smtClean="0"/>
              <a:t>г.Тверь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273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64763" y="2161491"/>
                <a:ext cx="1595052" cy="724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763" y="2161491"/>
                <a:ext cx="1595052" cy="724814"/>
              </a:xfrm>
              <a:prstGeom prst="rect">
                <a:avLst/>
              </a:prstGeom>
              <a:blipFill rotWithShape="1">
                <a:blip r:embed="rId3"/>
                <a:stretch>
                  <a:fillRect r="-8046" b="-8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869612" y="417066"/>
            <a:ext cx="7385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Правило умножения обыкновенных дробей: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860" y="930082"/>
            <a:ext cx="86321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того чтобы умножить дробь на дробь, надо числитель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умножить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числитель, а знаменатель на знаменатель и первое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произведение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записать в числителе новой дроби, второе – в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знаменателе.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06048" y="2931790"/>
                <a:ext cx="2537874" cy="784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7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1∙</m:t>
                          </m:r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2∙</m:t>
                          </m:r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7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48" y="2931790"/>
                <a:ext cx="2537874" cy="7848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03848" y="3824706"/>
                <a:ext cx="2327881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2∙3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3∙8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824706"/>
                <a:ext cx="2327881" cy="786177"/>
              </a:xfrm>
              <a:prstGeom prst="rect">
                <a:avLst/>
              </a:prstGeom>
              <a:blipFill rotWithShape="1">
                <a:blip r:embed="rId5"/>
                <a:stretch>
                  <a:fillRect r="-4987" b="-7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/>
          <p:cNvCxnSpPr/>
          <p:nvPr/>
        </p:nvCxnSpPr>
        <p:spPr>
          <a:xfrm flipV="1">
            <a:off x="4255524" y="3922931"/>
            <a:ext cx="216024" cy="21602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632872" y="4346979"/>
            <a:ext cx="216024" cy="21602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259777" y="4346979"/>
            <a:ext cx="216024" cy="2160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632872" y="3943293"/>
            <a:ext cx="216024" cy="2160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11280" y="366629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280" y="3666294"/>
                <a:ext cx="304891" cy="276999"/>
              </a:xfrm>
              <a:prstGeom prst="rect">
                <a:avLst/>
              </a:prstGeom>
              <a:blipFill rotWithShape="1">
                <a:blip r:embed="rId6"/>
                <a:stretch>
                  <a:fillRect r="-8000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89267" y="4454991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267" y="4454991"/>
                <a:ext cx="304891" cy="276999"/>
              </a:xfrm>
              <a:prstGeom prst="rect">
                <a:avLst/>
              </a:prstGeom>
              <a:blipFill rotWithShape="1">
                <a:blip r:embed="rId7"/>
                <a:stretch>
                  <a:fillRect r="-6000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5508104" y="2931790"/>
                <a:ext cx="3320140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2∙</m:t>
                          </m:r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3∙1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6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931790"/>
                <a:ext cx="3320140" cy="7861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/>
          <p:cNvCxnSpPr/>
          <p:nvPr/>
        </p:nvCxnSpPr>
        <p:spPr>
          <a:xfrm flipV="1">
            <a:off x="7842216" y="3039802"/>
            <a:ext cx="216024" cy="21602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524328" y="3450270"/>
            <a:ext cx="216024" cy="21602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8216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4" grpId="0"/>
      <p:bldP spid="15" grpId="0"/>
      <p:bldP spid="2" grpId="0"/>
      <p:bldP spid="10" grpId="0"/>
      <p:bldP spid="5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Горизонтальный свиток 12"/>
          <p:cNvSpPr/>
          <p:nvPr/>
        </p:nvSpPr>
        <p:spPr>
          <a:xfrm>
            <a:off x="395536" y="818158"/>
            <a:ext cx="8280920" cy="2016224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18198" y="438778"/>
            <a:ext cx="7355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Правило умножения рациональных дробей: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1033447"/>
            <a:ext cx="82226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умножить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дробь на дробь, нужно перемножить их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числители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перемножить их знаменатели и первое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произведение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записать числителем, а второе – знаменателем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дроби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71600" y="2634843"/>
                <a:ext cx="1654363" cy="724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𝑎𝑐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634843"/>
                <a:ext cx="1654363" cy="724814"/>
              </a:xfrm>
              <a:prstGeom prst="rect">
                <a:avLst/>
              </a:prstGeom>
              <a:blipFill rotWithShape="1">
                <a:blip r:embed="rId3"/>
                <a:stretch>
                  <a:fillRect r="-7353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483768" y="2766417"/>
                <a:ext cx="590392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где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b="0" i="0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b="0" i="0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𝑐</m:t>
                    </m:r>
                    <m:r>
                      <a:rPr lang="en-US" sz="2400" b="0" i="0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ru-RU" sz="2400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и 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𝑑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 −некоторые многочлены,</m:t>
                    </m:r>
                  </m:oMath>
                </a14:m>
                <a:endParaRPr lang="ru-RU" sz="2400" b="0" i="1" dirty="0" smtClean="0">
                  <a:solidFill>
                    <a:schemeClr val="tx1"/>
                  </a:solidFill>
                  <a:latin typeface="Cambria Math"/>
                  <a:cs typeface="Times New Roman" pitchFamily="18" charset="0"/>
                </a:endParaRPr>
              </a:p>
              <a:p>
                <a:r>
                  <a:rPr lang="ru-RU" sz="2400" b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причем</a:t>
                </a:r>
                <a:r>
                  <a:rPr lang="ru-RU" sz="2400" b="0" dirty="0" smtClean="0">
                    <a:solidFill>
                      <a:schemeClr val="tx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0 </m:t>
                    </m:r>
                    <m:r>
                      <a:rPr lang="ru-RU" sz="2400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и 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𝑑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≠0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766417"/>
                <a:ext cx="5903924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1548" t="-6618" r="-1754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11560" y="3435846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8180" y="3867894"/>
                <a:ext cx="1985735" cy="896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 </m:t>
                      </m:r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 </m:t>
                      </m:r>
                      <m:f>
                        <m:fPr>
                          <m:ctrlPr>
                            <a:rPr lang="ru-RU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ru-RU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ru-RU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ru-RU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ru-RU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80" y="3867894"/>
                <a:ext cx="1985735" cy="896592"/>
              </a:xfrm>
              <a:prstGeom prst="rect">
                <a:avLst/>
              </a:prstGeom>
              <a:blipFill rotWithShape="1">
                <a:blip r:embed="rId5"/>
                <a:stretch>
                  <a:fillRect r="-46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59801" y="3889361"/>
                <a:ext cx="7464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3366"/>
                          </a:solidFill>
                          <a:latin typeface="Cambria Math"/>
                        </a:rPr>
                        <m:t>5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01" y="3889361"/>
                <a:ext cx="74642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1626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493313" y="3889360"/>
                <a:ext cx="7526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</a:rPr>
                        <m:t>7</m:t>
                      </m:r>
                      <m:sSup>
                        <m:sSupPr>
                          <m:ctrlPr>
                            <a:rPr lang="ru-RU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ru-RU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313" y="3889360"/>
                <a:ext cx="75264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1626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17825" y="4308856"/>
                <a:ext cx="4303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3366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825" y="4308856"/>
                <a:ext cx="430374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9577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493313" y="4325224"/>
                <a:ext cx="7464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ru-RU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313" y="4325224"/>
                <a:ext cx="746422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667" r="-16393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>
            <a:off x="2533922" y="4352463"/>
            <a:ext cx="1188539" cy="0"/>
          </a:xfrm>
          <a:prstGeom prst="line">
            <a:avLst/>
          </a:prstGeom>
          <a:ln w="19050">
            <a:solidFill>
              <a:srgbClr val="0033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017507" y="3889361"/>
                <a:ext cx="2990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07" y="3889361"/>
                <a:ext cx="299033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2041" t="-10526" r="-44898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915596" y="4310564"/>
                <a:ext cx="3289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596" y="4310564"/>
                <a:ext cx="328936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526" r="-3888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682945" y="4120518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945" y="4120518"/>
                <a:ext cx="482824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26582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V="1">
            <a:off x="3316540" y="3990424"/>
            <a:ext cx="435648" cy="287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263864" y="4412292"/>
            <a:ext cx="435648" cy="287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636874" y="3971271"/>
            <a:ext cx="435648" cy="287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2581859" y="4421255"/>
            <a:ext cx="435648" cy="287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3626701" y="3651870"/>
                <a:ext cx="45172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701" y="3651870"/>
                <a:ext cx="451727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357" r="-10811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2308428" y="4617612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8428" y="4617612"/>
                <a:ext cx="344966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357" r="-1428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526324" y="4617612"/>
                <a:ext cx="34637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324" y="4617612"/>
                <a:ext cx="346377" cy="338554"/>
              </a:xfrm>
              <a:prstGeom prst="rect">
                <a:avLst/>
              </a:prstGeom>
              <a:blipFill rotWithShape="1">
                <a:blip r:embed="rId15"/>
                <a:stretch>
                  <a:fillRect t="-5357" r="-15789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308428" y="3698617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8428" y="3698617"/>
                <a:ext cx="344966" cy="338554"/>
              </a:xfrm>
              <a:prstGeom prst="rect">
                <a:avLst/>
              </a:prstGeom>
              <a:blipFill rotWithShape="1">
                <a:blip r:embed="rId16"/>
                <a:stretch>
                  <a:fillRect t="-5455" r="-1428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97005" y="3865823"/>
                <a:ext cx="997901" cy="8310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35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ru-RU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4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005" y="3865823"/>
                <a:ext cx="997901" cy="831061"/>
              </a:xfrm>
              <a:prstGeom prst="rect">
                <a:avLst/>
              </a:prstGeom>
              <a:blipFill rotWithShape="1">
                <a:blip r:embed="rId17"/>
                <a:stretch>
                  <a:fillRect r="-13497" b="-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70060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322E-6 L 0.19462 -1.8322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322E-6 L 0.18195 -1.8322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0475E-6 L 0.19462 -3.0475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98519E-6 L 0.17448 3.98519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/>
      <p:bldP spid="11" grpId="0"/>
      <p:bldP spid="16" grpId="0"/>
      <p:bldP spid="17" grpId="0"/>
      <p:bldP spid="18" grpId="0"/>
      <p:bldP spid="19" grpId="0"/>
      <p:bldP spid="12" grpId="0"/>
      <p:bldP spid="12" grpId="1"/>
      <p:bldP spid="14" grpId="0"/>
      <p:bldP spid="14" grpId="1"/>
      <p:bldP spid="15" grpId="0"/>
      <p:bldP spid="15" grpId="1"/>
      <p:bldP spid="20" grpId="0"/>
      <p:bldP spid="20" grpId="1"/>
      <p:bldP spid="25" grpId="0"/>
      <p:bldP spid="26" grpId="0"/>
      <p:bldP spid="27" grpId="0"/>
      <p:bldP spid="33" grpId="0"/>
      <p:bldP spid="34" grpId="0"/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27557" y="411510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0372" y="775910"/>
                <a:ext cx="2531014" cy="833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−5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72" y="775910"/>
                <a:ext cx="2531014" cy="833498"/>
              </a:xfrm>
              <a:prstGeom prst="rect">
                <a:avLst/>
              </a:prstGeom>
              <a:blipFill rotWithShape="1">
                <a:blip r:embed="rId3"/>
                <a:stretch>
                  <a:fillRect r="-4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771800" y="796380"/>
                <a:ext cx="1393971" cy="831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796380"/>
                <a:ext cx="1393971" cy="831574"/>
              </a:xfrm>
              <a:prstGeom prst="rect">
                <a:avLst/>
              </a:prstGeom>
              <a:blipFill rotWithShape="1">
                <a:blip r:embed="rId4"/>
                <a:stretch>
                  <a:fillRect r="-87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14707" y="3099295"/>
                <a:ext cx="2873222" cy="855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07" y="3099295"/>
                <a:ext cx="2873222" cy="855940"/>
              </a:xfrm>
              <a:prstGeom prst="rect">
                <a:avLst/>
              </a:prstGeom>
              <a:blipFill rotWithShape="1">
                <a:blip r:embed="rId5"/>
                <a:stretch>
                  <a:fillRect r="-42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40222" y="411510"/>
                <a:ext cx="27924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𝑏𝑐</m:t>
                      </m:r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d>
                        <m:dPr>
                          <m:ctrlPr>
                            <a:rPr lang="en-US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222" y="411510"/>
                <a:ext cx="2792496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667" r="-4139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3980348" y="1029965"/>
                <a:ext cx="3289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348" y="1029965"/>
                <a:ext cx="328936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37037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28408" y="2683266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132077" y="399101"/>
                <a:ext cx="3616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d>
                        <m:d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077" y="399101"/>
                <a:ext cx="3616503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3204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143853" y="773886"/>
                <a:ext cx="2509213" cy="885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853" y="773886"/>
                <a:ext cx="2509213" cy="885692"/>
              </a:xfrm>
              <a:prstGeom prst="rect">
                <a:avLst/>
              </a:prstGeom>
              <a:blipFill rotWithShape="1">
                <a:blip r:embed="rId9"/>
                <a:stretch>
                  <a:fillRect r="-46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137666" y="420973"/>
                <a:ext cx="1595052" cy="724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ru-RU" sz="24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</m:den>
                      </m:f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666" y="420973"/>
                <a:ext cx="1595052" cy="724814"/>
              </a:xfrm>
              <a:prstGeom prst="rect">
                <a:avLst/>
              </a:prstGeom>
              <a:blipFill rotWithShape="1">
                <a:blip r:embed="rId10"/>
                <a:stretch>
                  <a:fillRect r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30372" y="1651416"/>
                <a:ext cx="3357714" cy="885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US" sz="24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72" y="1651416"/>
                <a:ext cx="3357714" cy="885692"/>
              </a:xfrm>
              <a:prstGeom prst="rect">
                <a:avLst/>
              </a:prstGeom>
              <a:blipFill rotWithShape="1">
                <a:blip r:embed="rId11"/>
                <a:stretch>
                  <a:fillRect r="-3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Прямая соединительная линия 56"/>
          <p:cNvCxnSpPr/>
          <p:nvPr/>
        </p:nvCxnSpPr>
        <p:spPr>
          <a:xfrm flipV="1">
            <a:off x="1407611" y="2201346"/>
            <a:ext cx="952292" cy="287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342734" y="1780607"/>
            <a:ext cx="1017169" cy="287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1207929" y="2414276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929" y="2414276"/>
                <a:ext cx="344966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357" r="-1403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2201063" y="1497338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063" y="1497338"/>
                <a:ext cx="344966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r="-1403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Прямая соединительная линия 60"/>
          <p:cNvCxnSpPr/>
          <p:nvPr/>
        </p:nvCxnSpPr>
        <p:spPr>
          <a:xfrm flipV="1">
            <a:off x="2628532" y="1804825"/>
            <a:ext cx="446066" cy="192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757556" y="2201346"/>
            <a:ext cx="536652" cy="222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508682" y="2397399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82" y="2397399"/>
                <a:ext cx="344966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357" r="-1403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2970801" y="1508055"/>
                <a:ext cx="3499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801" y="1508055"/>
                <a:ext cx="349968" cy="338554"/>
              </a:xfrm>
              <a:prstGeom prst="rect">
                <a:avLst/>
              </a:prstGeom>
              <a:blipFill rotWithShape="1">
                <a:blip r:embed="rId15"/>
                <a:stretch>
                  <a:fillRect t="-5357" r="-13793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3621989" y="1694312"/>
                <a:ext cx="968598" cy="7998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15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89" y="1694312"/>
                <a:ext cx="968598" cy="799899"/>
              </a:xfrm>
              <a:prstGeom prst="rect">
                <a:avLst/>
              </a:prstGeom>
              <a:blipFill rotWithShape="1">
                <a:blip r:embed="rId16"/>
                <a:stretch>
                  <a:fillRect r="-12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132076" y="2643758"/>
                <a:ext cx="3616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d>
                        <m:d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076" y="2643758"/>
                <a:ext cx="3616503" cy="461665"/>
              </a:xfrm>
              <a:prstGeom prst="rect">
                <a:avLst/>
              </a:prstGeom>
              <a:blipFill rotWithShape="1">
                <a:blip r:embed="rId17"/>
                <a:stretch>
                  <a:fillRect t="-10667" r="-3204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119658" y="3145352"/>
                <a:ext cx="2365199" cy="795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−1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658" y="3145352"/>
                <a:ext cx="2365199" cy="795859"/>
              </a:xfrm>
              <a:prstGeom prst="rect">
                <a:avLst/>
              </a:prstGeom>
              <a:blipFill rotWithShape="1">
                <a:blip r:embed="rId18"/>
                <a:stretch>
                  <a:fillRect r="-4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5278874" y="3145421"/>
                <a:ext cx="2031197" cy="861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1)</m:t>
                          </m:r>
                        </m:den>
                      </m:f>
                      <m:r>
                        <a:rPr lang="en-US" sz="24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8874" y="3145421"/>
                <a:ext cx="2031197" cy="861326"/>
              </a:xfrm>
              <a:prstGeom prst="rect">
                <a:avLst/>
              </a:prstGeom>
              <a:blipFill rotWithShape="1">
                <a:blip r:embed="rId19"/>
                <a:stretch>
                  <a:fillRect r="-5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937505" y="2643758"/>
                <a:ext cx="27935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𝑎𝑐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𝑏𝑐</m:t>
                      </m:r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505" y="2643758"/>
                <a:ext cx="2793522" cy="461665"/>
              </a:xfrm>
              <a:prstGeom prst="rect">
                <a:avLst/>
              </a:prstGeom>
              <a:blipFill rotWithShape="1">
                <a:blip r:embed="rId20"/>
                <a:stretch>
                  <a:fillRect t="-10667" r="-4148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135975" y="2450378"/>
                <a:ext cx="1595052" cy="724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ru-RU" sz="24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</m:den>
                      </m:f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5975" y="2450378"/>
                <a:ext cx="1595052" cy="724814"/>
              </a:xfrm>
              <a:prstGeom prst="rect">
                <a:avLst/>
              </a:prstGeom>
              <a:blipFill rotWithShape="1">
                <a:blip r:embed="rId21"/>
                <a:stretch>
                  <a:fillRect r="-8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414707" y="3920421"/>
                <a:ext cx="4443139" cy="874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+1)∙2(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)∙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US" sz="24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07" y="3920421"/>
                <a:ext cx="4443139" cy="874598"/>
              </a:xfrm>
              <a:prstGeom prst="rect">
                <a:avLst/>
              </a:prstGeom>
              <a:blipFill rotWithShape="1">
                <a:blip r:embed="rId22"/>
                <a:stretch>
                  <a:fillRect r="-2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Прямая соединительная линия 69"/>
          <p:cNvCxnSpPr/>
          <p:nvPr/>
        </p:nvCxnSpPr>
        <p:spPr>
          <a:xfrm flipV="1">
            <a:off x="1404352" y="4492051"/>
            <a:ext cx="1022927" cy="239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374151" y="4061941"/>
            <a:ext cx="1053833" cy="245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1121725" y="4601811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25" y="4601811"/>
                <a:ext cx="344966" cy="338554"/>
              </a:xfrm>
              <a:prstGeom prst="rect">
                <a:avLst/>
              </a:prstGeom>
              <a:blipFill rotWithShape="1">
                <a:blip r:embed="rId23"/>
                <a:stretch>
                  <a:fillRect t="-5455" r="-1403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Прямая соединительная линия 73"/>
          <p:cNvCxnSpPr/>
          <p:nvPr/>
        </p:nvCxnSpPr>
        <p:spPr>
          <a:xfrm flipV="1">
            <a:off x="2851565" y="4492051"/>
            <a:ext cx="1128783" cy="1924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1883757" y="4051224"/>
            <a:ext cx="1087044" cy="260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Прямоугольник 75"/>
              <p:cNvSpPr/>
              <p:nvPr/>
            </p:nvSpPr>
            <p:spPr>
              <a:xfrm>
                <a:off x="4309284" y="3804341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Прямоугольник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284" y="3804341"/>
                <a:ext cx="344966" cy="338554"/>
              </a:xfrm>
              <a:prstGeom prst="rect">
                <a:avLst/>
              </a:prstGeom>
              <a:blipFill rotWithShape="1">
                <a:blip r:embed="rId24"/>
                <a:stretch>
                  <a:fillRect t="-5357" r="-1428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2627784" y="4605392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605392"/>
                <a:ext cx="344966" cy="338554"/>
              </a:xfrm>
              <a:prstGeom prst="rect">
                <a:avLst/>
              </a:prstGeom>
              <a:blipFill rotWithShape="1">
                <a:blip r:embed="rId25"/>
                <a:stretch>
                  <a:fillRect t="-5357" r="-1403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2858882" y="3785958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882" y="3785958"/>
                <a:ext cx="344966" cy="338554"/>
              </a:xfrm>
              <a:prstGeom prst="rect">
                <a:avLst/>
              </a:prstGeom>
              <a:blipFill rotWithShape="1">
                <a:blip r:embed="rId26"/>
                <a:stretch>
                  <a:fillRect t="-5357" r="-12281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4672811" y="3942372"/>
                <a:ext cx="2006190" cy="795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−1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811" y="3942372"/>
                <a:ext cx="2006190" cy="795859"/>
              </a:xfrm>
              <a:prstGeom prst="rect">
                <a:avLst/>
              </a:prstGeom>
              <a:blipFill rotWithShape="1">
                <a:blip r:embed="rId27"/>
                <a:stretch>
                  <a:fillRect r="-5775" b="-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6487220" y="3947491"/>
                <a:ext cx="1222835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220" y="3947491"/>
                <a:ext cx="1222835" cy="786241"/>
              </a:xfrm>
              <a:prstGeom prst="rect">
                <a:avLst/>
              </a:prstGeom>
              <a:blipFill rotWithShape="1">
                <a:blip r:embed="rId28"/>
                <a:stretch>
                  <a:fillRect r="-9950" b="-7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4358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30" grpId="0"/>
      <p:bldP spid="30" grpId="1"/>
      <p:bldP spid="42" grpId="0"/>
      <p:bldP spid="44" grpId="0"/>
      <p:bldP spid="56" grpId="0"/>
      <p:bldP spid="56" grpId="1"/>
      <p:bldP spid="17" grpId="0"/>
      <p:bldP spid="43" grpId="0"/>
      <p:bldP spid="19" grpId="0"/>
      <p:bldP spid="59" grpId="0"/>
      <p:bldP spid="60" grpId="0"/>
      <p:bldP spid="63" grpId="0"/>
      <p:bldP spid="64" grpId="0"/>
      <p:bldP spid="65" grpId="0"/>
      <p:bldP spid="66" grpId="0"/>
      <p:bldP spid="66" grpId="1"/>
      <p:bldP spid="32" grpId="0"/>
      <p:bldP spid="33" grpId="0"/>
      <p:bldP spid="67" grpId="0"/>
      <p:bldP spid="67" grpId="1"/>
      <p:bldP spid="68" grpId="0"/>
      <p:bldP spid="69" grpId="0"/>
      <p:bldP spid="72" grpId="0"/>
      <p:bldP spid="76" grpId="0"/>
      <p:bldP spid="80" grpId="0"/>
      <p:bldP spid="81" grpId="0"/>
      <p:bldP spid="82" grpId="0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426860" y="411510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6860" y="1083811"/>
                <a:ext cx="3503651" cy="729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ru-RU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−12</m:t>
                          </m:r>
                        </m:den>
                      </m:f>
                      <m:r>
                        <a:rPr lang="ru-RU" sz="22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2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−4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+4</m:t>
                          </m:r>
                        </m:e>
                      </m:d>
                      <m:r>
                        <a:rPr lang="ru-RU" sz="22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1083811"/>
                <a:ext cx="3503651" cy="729174"/>
              </a:xfrm>
              <a:prstGeom prst="rect">
                <a:avLst/>
              </a:prstGeom>
              <a:blipFill rotWithShape="1">
                <a:blip r:embed="rId2"/>
                <a:stretch>
                  <a:fillRect r="-2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Группа 50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2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3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732645" y="985956"/>
                <a:ext cx="3503651" cy="8286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ru-RU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−12</m:t>
                          </m:r>
                        </m:den>
                      </m:f>
                      <m:r>
                        <a:rPr lang="en-US" sz="22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20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+4</m:t>
                              </m:r>
                            </m:e>
                          </m:d>
                        </m:num>
                        <m:den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645" y="985956"/>
                <a:ext cx="3503651" cy="828688"/>
              </a:xfrm>
              <a:prstGeom prst="rect">
                <a:avLst/>
              </a:prstGeom>
              <a:blipFill rotWithShape="1">
                <a:blip r:embed="rId4"/>
                <a:stretch>
                  <a:fillRect r="-2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082513" y="411450"/>
                <a:ext cx="36660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𝑎𝑏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513" y="411450"/>
                <a:ext cx="3666067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3161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132077" y="411510"/>
                <a:ext cx="3616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</m:d>
                      <m:d>
                        <m:d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077" y="411510"/>
                <a:ext cx="3616503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667" r="-3204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26860" y="2139702"/>
                <a:ext cx="3745128" cy="8317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ru-RU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4)</m:t>
                          </m:r>
                        </m:den>
                      </m:f>
                      <m:r>
                        <a:rPr lang="en-US" sz="22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20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+4</m:t>
                              </m:r>
                            </m:e>
                          </m:d>
                        </m:num>
                        <m:den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0" y="2139702"/>
                <a:ext cx="3745128" cy="831766"/>
              </a:xfrm>
              <a:prstGeom prst="rect">
                <a:avLst/>
              </a:prstGeom>
              <a:blipFill rotWithShape="1">
                <a:blip r:embed="rId7"/>
                <a:stretch>
                  <a:fillRect r="-29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28403" y="2144869"/>
                <a:ext cx="4622932" cy="8317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ru-RU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2)(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+2)</m:t>
                          </m:r>
                        </m:den>
                      </m:f>
                      <m:r>
                        <a:rPr lang="en-US" sz="22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20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+4</m:t>
                              </m:r>
                            </m:e>
                          </m:d>
                        </m:num>
                        <m:den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03" y="2144869"/>
                <a:ext cx="4622932" cy="831766"/>
              </a:xfrm>
              <a:prstGeom prst="rect">
                <a:avLst/>
              </a:prstGeom>
              <a:blipFill rotWithShape="1">
                <a:blip r:embed="rId8"/>
                <a:stretch>
                  <a:fillRect r="-2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849463" y="2147782"/>
                <a:ext cx="3683764" cy="8317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ru-RU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2)(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+2)</m:t>
                          </m:r>
                        </m:den>
                      </m:f>
                      <m:r>
                        <a:rPr lang="en-US" sz="22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20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2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20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463" y="2147782"/>
                <a:ext cx="3683764" cy="831766"/>
              </a:xfrm>
              <a:prstGeom prst="rect">
                <a:avLst/>
              </a:prstGeom>
              <a:blipFill rotWithShape="1">
                <a:blip r:embed="rId9"/>
                <a:stretch>
                  <a:fillRect r="-26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7118203" y="3075806"/>
                <a:ext cx="1595052" cy="724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ru-RU" sz="24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</m:den>
                      </m:f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203" y="3075806"/>
                <a:ext cx="1595052" cy="724814"/>
              </a:xfrm>
              <a:prstGeom prst="rect">
                <a:avLst/>
              </a:prstGeom>
              <a:blipFill rotWithShape="1">
                <a:blip r:embed="rId10"/>
                <a:stretch>
                  <a:fillRect r="-8046" b="-8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28403" y="3324160"/>
                <a:ext cx="2758384" cy="8317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  <m:r>
                                    <a:rPr lang="en-US" sz="22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solidFill>
                                    <a:srgbClr val="003366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u-RU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2)(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+2)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03" y="3324160"/>
                <a:ext cx="2758384" cy="831766"/>
              </a:xfrm>
              <a:prstGeom prst="rect">
                <a:avLst/>
              </a:prstGeom>
              <a:blipFill rotWithShape="1">
                <a:blip r:embed="rId11"/>
                <a:stretch>
                  <a:fillRect r="-39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Прямая соединительная линия 87"/>
          <p:cNvCxnSpPr/>
          <p:nvPr/>
        </p:nvCxnSpPr>
        <p:spPr>
          <a:xfrm flipV="1">
            <a:off x="1475656" y="3437082"/>
            <a:ext cx="1087044" cy="260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Прямоугольник 88"/>
              <p:cNvSpPr/>
              <p:nvPr/>
            </p:nvSpPr>
            <p:spPr>
              <a:xfrm>
                <a:off x="2411760" y="3110642"/>
                <a:ext cx="8762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9" name="Прямоугольник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110642"/>
                <a:ext cx="876266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357" r="-5594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773565" y="4012326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565" y="4012326"/>
                <a:ext cx="344966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357" r="-1428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Прямая соединительная линия 90"/>
          <p:cNvCxnSpPr/>
          <p:nvPr/>
        </p:nvCxnSpPr>
        <p:spPr>
          <a:xfrm flipV="1">
            <a:off x="946048" y="3836046"/>
            <a:ext cx="961656" cy="2306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029827" y="3363249"/>
                <a:ext cx="1783950" cy="797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∙(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ru-RU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+2)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827" y="3363249"/>
                <a:ext cx="1783950" cy="797270"/>
              </a:xfrm>
              <a:prstGeom prst="rect">
                <a:avLst/>
              </a:prstGeom>
              <a:blipFill rotWithShape="1">
                <a:blip r:embed="rId14"/>
                <a:stretch>
                  <a:fillRect r="-6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655053" y="3323990"/>
                <a:ext cx="1200329" cy="8317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r>
                            <a:rPr lang="ru-RU" sz="22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ru-RU" sz="22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053" y="3323990"/>
                <a:ext cx="1200329" cy="831766"/>
              </a:xfrm>
              <a:prstGeom prst="rect">
                <a:avLst/>
              </a:prstGeom>
              <a:blipFill rotWithShape="1">
                <a:blip r:embed="rId15"/>
                <a:stretch>
                  <a:fillRect r="-96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2639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61" grpId="0"/>
      <p:bldP spid="75" grpId="0"/>
      <p:bldP spid="81" grpId="0"/>
      <p:bldP spid="81" grpId="1"/>
      <p:bldP spid="82" grpId="0"/>
      <p:bldP spid="82" grpId="1"/>
      <p:bldP spid="83" grpId="0"/>
      <p:bldP spid="84" grpId="0"/>
      <p:bldP spid="85" grpId="0"/>
      <p:bldP spid="86" grpId="0"/>
      <p:bldP spid="89" grpId="0"/>
      <p:bldP spid="90" grpId="0"/>
      <p:bldP spid="92" grpId="0"/>
      <p:bldP spid="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403648" y="1598354"/>
                <a:ext cx="1211550" cy="767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1598354"/>
                <a:ext cx="1211550" cy="767711"/>
              </a:xfrm>
              <a:prstGeom prst="rect">
                <a:avLst/>
              </a:prstGeom>
              <a:blipFill rotWithShape="1">
                <a:blip r:embed="rId3"/>
                <a:stretch>
                  <a:fillRect r="-10050" b="-7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475374" y="1654638"/>
                <a:ext cx="1672957" cy="724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…∙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374" y="1654638"/>
                <a:ext cx="1672957" cy="724814"/>
              </a:xfrm>
              <a:prstGeom prst="rect">
                <a:avLst/>
              </a:prstGeom>
              <a:blipFill rotWithShape="1">
                <a:blip r:embed="rId4"/>
                <a:stretch>
                  <a:fillRect r="-7273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7473" y="411450"/>
                <a:ext cx="2447786" cy="687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Пусть есть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dirty="0" smtClean="0">
                            <a:solidFill>
                              <a:srgbClr val="003366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 dirty="0" smtClean="0">
                                <a:solidFill>
                                  <a:srgbClr val="003366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400" i="1" dirty="0">
                                    <a:solidFill>
                                      <a:srgbClr val="003366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dirty="0">
                                    <a:solidFill>
                                      <a:srgbClr val="003366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sz="2400" i="1" dirty="0">
                                    <a:solidFill>
                                      <a:srgbClr val="003366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dirty="0" smtClean="0">
                            <a:solidFill>
                              <a:srgbClr val="003366"/>
                            </a:solidFill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73" y="411450"/>
                <a:ext cx="2447786" cy="687945"/>
              </a:xfrm>
              <a:prstGeom prst="rect">
                <a:avLst/>
              </a:prstGeom>
              <a:blipFill rotWithShape="1">
                <a:blip r:embed="rId5"/>
                <a:stretch>
                  <a:fillRect l="-3731" r="-2985" b="-6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741652" y="411449"/>
                <a:ext cx="3414524" cy="687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Докажем, что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dirty="0">
                            <a:solidFill>
                              <a:srgbClr val="003366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 dirty="0">
                                <a:solidFill>
                                  <a:srgbClr val="003366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400" i="1" dirty="0">
                                    <a:solidFill>
                                      <a:srgbClr val="003366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dirty="0">
                                    <a:solidFill>
                                      <a:srgbClr val="003366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sz="2400" i="1" dirty="0">
                                    <a:solidFill>
                                      <a:srgbClr val="003366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i="1" dirty="0">
                            <a:solidFill>
                              <a:srgbClr val="003366"/>
                            </a:solidFill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 dirty="0">
                        <a:solidFill>
                          <a:srgbClr val="003366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ru-RU" sz="2400" i="1" dirty="0">
                            <a:solidFill>
                              <a:srgbClr val="003366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 dirty="0">
                                <a:solidFill>
                                  <a:srgbClr val="003366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rgbClr val="003366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rgbClr val="003366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400" i="1" dirty="0">
                                <a:solidFill>
                                  <a:srgbClr val="003366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rgbClr val="003366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rgbClr val="003366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652" y="411449"/>
                <a:ext cx="3414524" cy="687945"/>
              </a:xfrm>
              <a:prstGeom prst="rect">
                <a:avLst/>
              </a:prstGeom>
              <a:blipFill rotWithShape="1">
                <a:blip r:embed="rId6"/>
                <a:stretch>
                  <a:fillRect l="-2857" r="-4286" b="-6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Левая фигурная скобка 12"/>
          <p:cNvSpPr/>
          <p:nvPr/>
        </p:nvSpPr>
        <p:spPr>
          <a:xfrm rot="16200000">
            <a:off x="3203840" y="1753997"/>
            <a:ext cx="216024" cy="1440160"/>
          </a:xfrm>
          <a:prstGeom prst="leftBrace">
            <a:avLst>
              <a:gd name="adj1" fmla="val 2042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87824" y="2582089"/>
                <a:ext cx="9260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раз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582089"/>
                <a:ext cx="926023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10000" r="-986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3963088" y="1654638"/>
                <a:ext cx="1987660" cy="724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∙…∙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∙…∙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088" y="1654638"/>
                <a:ext cx="1987660" cy="724814"/>
              </a:xfrm>
              <a:prstGeom prst="rect">
                <a:avLst/>
              </a:prstGeom>
              <a:blipFill rotWithShape="1">
                <a:blip r:embed="rId8"/>
                <a:stretch>
                  <a:fillRect r="-6135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Левая фигурная скобка 42"/>
          <p:cNvSpPr/>
          <p:nvPr/>
        </p:nvSpPr>
        <p:spPr>
          <a:xfrm rot="16200000">
            <a:off x="5006569" y="1742747"/>
            <a:ext cx="216024" cy="1440160"/>
          </a:xfrm>
          <a:prstGeom prst="leftBrace">
            <a:avLst>
              <a:gd name="adj1" fmla="val 2042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90553" y="2570839"/>
                <a:ext cx="9260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раз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553" y="2570839"/>
                <a:ext cx="926023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10000" r="-92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Левая фигурная скобка 44"/>
          <p:cNvSpPr/>
          <p:nvPr/>
        </p:nvSpPr>
        <p:spPr>
          <a:xfrm rot="5400000">
            <a:off x="5006569" y="878274"/>
            <a:ext cx="216024" cy="1440160"/>
          </a:xfrm>
          <a:prstGeom prst="leftBrace">
            <a:avLst>
              <a:gd name="adj1" fmla="val 2042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1341" y="1131590"/>
                <a:ext cx="9260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раз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341" y="1131590"/>
                <a:ext cx="926023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10000" r="-92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5770186" y="1581056"/>
                <a:ext cx="909800" cy="803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186" y="1581056"/>
                <a:ext cx="909800" cy="803361"/>
              </a:xfrm>
              <a:prstGeom prst="rect">
                <a:avLst/>
              </a:prstGeom>
              <a:blipFill rotWithShape="1">
                <a:blip r:embed="rId11"/>
                <a:stretch>
                  <a:fillRect r="-13423" b="-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1400268" y="1599985"/>
                <a:ext cx="1211550" cy="767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268" y="1599985"/>
                <a:ext cx="1211550" cy="767711"/>
              </a:xfrm>
              <a:prstGeom prst="rect">
                <a:avLst/>
              </a:prstGeom>
              <a:blipFill rotWithShape="1">
                <a:blip r:embed="rId12"/>
                <a:stretch>
                  <a:fillRect r="-10101" b="-7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082257" y="1581046"/>
                <a:ext cx="595098" cy="803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257" y="1581046"/>
                <a:ext cx="595098" cy="803361"/>
              </a:xfrm>
              <a:prstGeom prst="rect">
                <a:avLst/>
              </a:prstGeom>
              <a:blipFill rotWithShape="1">
                <a:blip r:embed="rId13"/>
                <a:stretch>
                  <a:fillRect r="-20619" b="-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496660" y="3894836"/>
                <a:ext cx="1310840" cy="797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60" y="3894836"/>
                <a:ext cx="1310840" cy="797782"/>
              </a:xfrm>
              <a:prstGeom prst="rect">
                <a:avLst/>
              </a:prstGeom>
              <a:blipFill rotWithShape="1">
                <a:blip r:embed="rId14"/>
                <a:stretch>
                  <a:fillRect r="-4167" b="-7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4427984" y="3920147"/>
                <a:ext cx="1191673" cy="797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920147"/>
                <a:ext cx="1191673" cy="797782"/>
              </a:xfrm>
              <a:prstGeom prst="rect">
                <a:avLst/>
              </a:prstGeom>
              <a:blipFill rotWithShape="1">
                <a:blip r:embed="rId15"/>
                <a:stretch>
                  <a:fillRect r="-9694" b="-7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573766" y="3985222"/>
                <a:ext cx="1252369" cy="724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766" y="3985222"/>
                <a:ext cx="1252369" cy="724814"/>
              </a:xfrm>
              <a:prstGeom prst="rect">
                <a:avLst/>
              </a:prstGeom>
              <a:blipFill rotWithShape="1">
                <a:blip r:embed="rId16"/>
                <a:stretch>
                  <a:fillRect r="-5340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564730" y="3884828"/>
                <a:ext cx="575222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730" y="3884828"/>
                <a:ext cx="575222" cy="833433"/>
              </a:xfrm>
              <a:prstGeom prst="rect">
                <a:avLst/>
              </a:prstGeom>
              <a:blipFill rotWithShape="1">
                <a:blip r:embed="rId17"/>
                <a:stretch>
                  <a:fillRect r="-21277" b="-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5436096" y="4000529"/>
                <a:ext cx="1529713" cy="724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000529"/>
                <a:ext cx="1529713" cy="724814"/>
              </a:xfrm>
              <a:prstGeom prst="rect">
                <a:avLst/>
              </a:prstGeom>
              <a:blipFill rotWithShape="1">
                <a:blip r:embed="rId18"/>
                <a:stretch>
                  <a:fillRect r="-7570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8125793" y="3900377"/>
                <a:ext cx="575222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5793" y="3900377"/>
                <a:ext cx="575222" cy="833433"/>
              </a:xfrm>
              <a:prstGeom prst="rect">
                <a:avLst/>
              </a:prstGeom>
              <a:blipFill rotWithShape="1">
                <a:blip r:embed="rId19"/>
                <a:stretch>
                  <a:fillRect r="-21277" b="-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Скругленный прямоугольник 27"/>
          <p:cNvSpPr/>
          <p:nvPr/>
        </p:nvSpPr>
        <p:spPr>
          <a:xfrm>
            <a:off x="1421066" y="2905335"/>
            <a:ext cx="1633575" cy="85571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2585522" y="3994965"/>
                <a:ext cx="1138517" cy="724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522" y="3994965"/>
                <a:ext cx="1138517" cy="724814"/>
              </a:xfrm>
              <a:prstGeom prst="rect">
                <a:avLst/>
              </a:prstGeom>
              <a:blipFill rotWithShape="1">
                <a:blip r:embed="rId20"/>
                <a:stretch>
                  <a:fillRect r="-10695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762070" y="4004620"/>
                <a:ext cx="1529714" cy="724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070" y="4004620"/>
                <a:ext cx="1529714" cy="724814"/>
              </a:xfrm>
              <a:prstGeom prst="rect">
                <a:avLst/>
              </a:prstGeom>
              <a:blipFill rotWithShape="1">
                <a:blip r:embed="rId21"/>
                <a:stretch>
                  <a:fillRect r="-7968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9923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98519E-6 L -8.33333E-7 0.2544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708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98519E-6 L -0.39444 0.2544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39" grpId="0"/>
      <p:bldP spid="12" grpId="0"/>
      <p:bldP spid="13" grpId="0" animBg="1"/>
      <p:bldP spid="19" grpId="0"/>
      <p:bldP spid="42" grpId="0"/>
      <p:bldP spid="43" grpId="0" animBg="1"/>
      <p:bldP spid="44" grpId="0"/>
      <p:bldP spid="45" grpId="0" animBg="1"/>
      <p:bldP spid="46" grpId="0"/>
      <p:bldP spid="47" grpId="0"/>
      <p:bldP spid="48" grpId="0"/>
      <p:bldP spid="48" grpId="1"/>
      <p:bldP spid="21" grpId="0"/>
      <p:bldP spid="21" grpId="1"/>
      <p:bldP spid="49" grpId="0"/>
      <p:bldP spid="50" grpId="0"/>
      <p:bldP spid="24" grpId="0"/>
      <p:bldP spid="26" grpId="0"/>
      <p:bldP spid="61" grpId="0"/>
      <p:bldP spid="63" grpId="0"/>
      <p:bldP spid="28" grpId="0" animBg="1"/>
      <p:bldP spid="27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Горизонтальный свиток 17"/>
          <p:cNvSpPr/>
          <p:nvPr/>
        </p:nvSpPr>
        <p:spPr>
          <a:xfrm>
            <a:off x="395536" y="818158"/>
            <a:ext cx="8280920" cy="1609576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02914" y="421408"/>
            <a:ext cx="7732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Правило возведения рациональных дробей в степень: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154" y="1011381"/>
            <a:ext cx="82793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возвести дробь в степень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надо возвести в эту степень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числитель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знаменатель и первый результат записать в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числителе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второй в знаменателе дроби.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552" y="2553661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 5: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39552" y="3224763"/>
                <a:ext cx="1356012" cy="797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224763"/>
                <a:ext cx="1356012" cy="797782"/>
              </a:xfrm>
              <a:prstGeom prst="rect">
                <a:avLst/>
              </a:prstGeom>
              <a:blipFill rotWithShape="1">
                <a:blip r:embed="rId3"/>
                <a:stretch>
                  <a:fillRect r="-9009" b="-7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099632" y="2322857"/>
                <a:ext cx="1638525" cy="803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dirty="0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  <m:r>
                        <a:rPr lang="ru-RU" sz="2400" i="1" dirty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632" y="2322857"/>
                <a:ext cx="1638525" cy="803361"/>
              </a:xfrm>
              <a:prstGeom prst="rect">
                <a:avLst/>
              </a:prstGeom>
              <a:blipFill rotWithShape="1">
                <a:blip r:embed="rId4"/>
                <a:stretch>
                  <a:fillRect r="-7463" b="-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746403" y="3198226"/>
                <a:ext cx="1309718" cy="885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03" y="3198226"/>
                <a:ext cx="1309718" cy="885692"/>
              </a:xfrm>
              <a:prstGeom prst="rect">
                <a:avLst/>
              </a:prstGeom>
              <a:blipFill rotWithShape="1">
                <a:blip r:embed="rId5"/>
                <a:stretch>
                  <a:fillRect r="-9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907240" y="3206935"/>
                <a:ext cx="742576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8</m:t>
                              </m:r>
                              <m: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240" y="3206935"/>
                <a:ext cx="742576" cy="833433"/>
              </a:xfrm>
              <a:prstGeom prst="rect">
                <a:avLst/>
              </a:prstGeom>
              <a:blipFill rotWithShape="1">
                <a:blip r:embed="rId6"/>
                <a:stretch>
                  <a:fillRect r="-15574" b="-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70779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" grpId="0"/>
      <p:bldP spid="11" grpId="0"/>
      <p:bldP spid="16" grpId="0"/>
      <p:bldP spid="12" grpId="0"/>
      <p:bldP spid="13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7377" y="2443097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 7: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7377" y="3009263"/>
                <a:ext cx="2110065" cy="10026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ru-RU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sz="2400" b="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ru-RU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77" y="3009263"/>
                <a:ext cx="2110065" cy="1002647"/>
              </a:xfrm>
              <a:prstGeom prst="rect">
                <a:avLst/>
              </a:prstGeom>
              <a:blipFill rotWithShape="1">
                <a:blip r:embed="rId3"/>
                <a:stretch>
                  <a:fillRect r="-57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7104815" y="2427476"/>
                <a:ext cx="1638525" cy="803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dirty="0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  <m:r>
                        <a:rPr lang="ru-RU" sz="2400" i="1" dirty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815" y="2427476"/>
                <a:ext cx="1638525" cy="803361"/>
              </a:xfrm>
              <a:prstGeom prst="rect">
                <a:avLst/>
              </a:prstGeom>
              <a:blipFill rotWithShape="1">
                <a:blip r:embed="rId4"/>
                <a:stretch>
                  <a:fillRect r="-7435" b="-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411760" y="3091382"/>
                <a:ext cx="1961050" cy="885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ru-RU" sz="2400" i="1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091382"/>
                <a:ext cx="1961050" cy="885692"/>
              </a:xfrm>
              <a:prstGeom prst="rect">
                <a:avLst/>
              </a:prstGeom>
              <a:blipFill rotWithShape="1">
                <a:blip r:embed="rId5"/>
                <a:stretch>
                  <a:fillRect r="-65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01058" y="3091352"/>
                <a:ext cx="1390894" cy="833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>
                  <a:solidFill>
                    <a:srgbClr val="00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058" y="3091352"/>
                <a:ext cx="1390894" cy="833498"/>
              </a:xfrm>
              <a:prstGeom prst="rect">
                <a:avLst/>
              </a:prstGeom>
              <a:blipFill rotWithShape="1">
                <a:blip r:embed="rId6"/>
                <a:stretch>
                  <a:fillRect r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36206" y="421884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 6: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436206" y="805478"/>
                <a:ext cx="1556900" cy="10026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ru-RU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240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06" y="805478"/>
                <a:ext cx="1556900" cy="1002647"/>
              </a:xfrm>
              <a:prstGeom prst="rect">
                <a:avLst/>
              </a:prstGeom>
              <a:blipFill rotWithShape="1">
                <a:blip r:embed="rId7"/>
                <a:stretch>
                  <a:fillRect r="-7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1832954" y="880730"/>
                <a:ext cx="1459182" cy="8965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srgbClr val="003366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ru-RU" sz="240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3366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sz="2400" b="0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954" y="880730"/>
                <a:ext cx="1459182" cy="896592"/>
              </a:xfrm>
              <a:prstGeom prst="rect">
                <a:avLst/>
              </a:prstGeom>
              <a:blipFill rotWithShape="1">
                <a:blip r:embed="rId8"/>
                <a:stretch>
                  <a:fillRect r="-8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3131840" y="889439"/>
                <a:ext cx="746422" cy="895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9</m:t>
                              </m:r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3366"/>
                                  </a:solidFill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889439"/>
                <a:ext cx="746422" cy="895053"/>
              </a:xfrm>
              <a:prstGeom prst="rect">
                <a:avLst/>
              </a:prstGeom>
              <a:blipFill rotWithShape="1">
                <a:blip r:embed="rId9"/>
                <a:stretch>
                  <a:fillRect r="-16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6719755" y="411510"/>
                <a:ext cx="20288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dirty="0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sup>
                      </m:sSup>
                      <m:r>
                        <a:rPr lang="ru-RU" sz="2400" i="1" dirty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400" i="1" dirty="0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𝑛𝑚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755" y="411510"/>
                <a:ext cx="2028825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5706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6732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30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150809" y="401544"/>
            <a:ext cx="2842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Повторим главное: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860" y="843558"/>
            <a:ext cx="84545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умножить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дробь на дробь, нужно перемножить их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числители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и перемножить их знаменатели и первое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произведение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записать числителем, а второе – знаменателем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дроби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6860" y="2811581"/>
            <a:ext cx="86076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возвести дробь в степень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надо возвести в эту степень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числитель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и знаменатель и первый результат записать в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числителе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а второй в знаменателе дроби.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74473" y="2139702"/>
                <a:ext cx="1595052" cy="724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ru-RU" sz="24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𝑎𝑐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473" y="2139702"/>
                <a:ext cx="1595052" cy="724814"/>
              </a:xfrm>
              <a:prstGeom prst="rect">
                <a:avLst/>
              </a:prstGeom>
              <a:blipFill rotWithShape="1">
                <a:blip r:embed="rId3"/>
                <a:stretch>
                  <a:fillRect r="-8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752736" y="3928689"/>
                <a:ext cx="1638525" cy="803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dirty="0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  <m:r>
                        <a:rPr lang="ru-RU" sz="2400" i="1" dirty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dirty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736" y="3928689"/>
                <a:ext cx="1638525" cy="803361"/>
              </a:xfrm>
              <a:prstGeom prst="rect">
                <a:avLst/>
              </a:prstGeom>
              <a:blipFill rotWithShape="1">
                <a:blip r:embed="rId4"/>
                <a:stretch>
                  <a:fillRect r="-7463" b="-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685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9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3815</TotalTime>
  <Words>1353</Words>
  <Application>Microsoft Office PowerPoint</Application>
  <PresentationFormat>Экран (16:9)</PresentationFormat>
  <Paragraphs>130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cp-04</dc:creator>
  <cp:lastModifiedBy>User</cp:lastModifiedBy>
  <cp:revision>426</cp:revision>
  <dcterms:created xsi:type="dcterms:W3CDTF">2013-08-20T06:45:45Z</dcterms:created>
  <dcterms:modified xsi:type="dcterms:W3CDTF">2024-04-07T18:53:41Z</dcterms:modified>
</cp:coreProperties>
</file>