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85" r:id="rId6"/>
  </p:sldMasterIdLst>
  <p:notesMasterIdLst>
    <p:notesMasterId r:id="rId5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280B3F-7875-431F-B61C-0DC116D60167}">
  <a:tblStyle styleId="{74280B3F-7875-431F-B61C-0DC116D601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87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747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36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025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853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780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265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8962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331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455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174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538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641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1_Заголовок и объек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23933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1_Два объекта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96164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None/>
              <a:defRPr sz="1800" b="1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None/>
              <a:defRPr sz="1800" b="1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CDCFC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099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68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455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958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8"/>
          <p:cNvCxnSpPr/>
          <p:nvPr/>
        </p:nvCxnSpPr>
        <p:spPr>
          <a:xfrm>
            <a:off x="563562" y="2179637"/>
            <a:ext cx="3748087" cy="1587"/>
          </a:xfrm>
          <a:prstGeom prst="straightConnector1">
            <a:avLst/>
          </a:prstGeom>
          <a:noFill/>
          <a:ln w="12700" cap="flat" cmpd="sng">
            <a:solidFill>
              <a:srgbClr val="FFFEF5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47" name="Google Shape;47;p8"/>
          <p:cNvCxnSpPr/>
          <p:nvPr/>
        </p:nvCxnSpPr>
        <p:spPr>
          <a:xfrm>
            <a:off x="4754562" y="2179637"/>
            <a:ext cx="3749675" cy="1587"/>
          </a:xfrm>
          <a:prstGeom prst="straightConnector1">
            <a:avLst/>
          </a:prstGeom>
          <a:noFill/>
          <a:ln w="12700" cap="flat" cmpd="sng">
            <a:solidFill>
              <a:srgbClr val="FFFEF5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0"/>
          <p:cNvCxnSpPr/>
          <p:nvPr/>
        </p:nvCxnSpPr>
        <p:spPr>
          <a:xfrm>
            <a:off x="146367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FFFEF5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64" name="Google Shape;64;p10"/>
          <p:cNvCxnSpPr/>
          <p:nvPr/>
        </p:nvCxnSpPr>
        <p:spPr>
          <a:xfrm>
            <a:off x="470852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FFFEF5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65" name="Google Shape;65;p10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2"/>
          <p:cNvCxnSpPr/>
          <p:nvPr/>
        </p:nvCxnSpPr>
        <p:spPr>
          <a:xfrm>
            <a:off x="685800" y="4916487"/>
            <a:ext cx="7924800" cy="4762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jp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biograf/bio_k/kutuzov.php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rono.info/biograf/bio_n/napoleon1bon.php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jp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914400" y="22860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lang="ru-RU" sz="4800" b="0" i="1" u="none" strike="noStrike" cap="none" dirty="0" err="1">
                <a:solidFill>
                  <a:srgbClr val="FF3399"/>
                </a:solidFill>
                <a:latin typeface="Constantia"/>
                <a:ea typeface="Constantia"/>
                <a:cs typeface="Constantia"/>
                <a:sym typeface="Constantia"/>
              </a:rPr>
              <a:t>М.Ю.Лермонтов</a:t>
            </a:r>
            <a:r>
              <a:rPr lang="ru-RU" sz="4800" b="0" i="1" u="none" strike="noStrike" cap="none" dirty="0">
                <a:solidFill>
                  <a:srgbClr val="FF3399"/>
                </a:solidFill>
                <a:sym typeface="Constantia"/>
              </a:rPr>
              <a:t/>
            </a:r>
            <a:br>
              <a:rPr lang="ru-RU" sz="4800" b="0" i="1" u="none" strike="noStrike" cap="none" dirty="0">
                <a:solidFill>
                  <a:srgbClr val="FF3399"/>
                </a:solidFill>
                <a:sym typeface="Constantia"/>
              </a:rPr>
            </a:br>
            <a:r>
              <a:rPr lang="ru-RU" sz="4800" b="0" i="1" u="none" strike="noStrike" cap="none" dirty="0">
                <a:solidFill>
                  <a:srgbClr val="FF3399"/>
                </a:solidFill>
                <a:sym typeface="Constantia"/>
              </a:rPr>
              <a:t>1814-1841</a:t>
            </a:r>
            <a:endParaRPr dirty="0">
              <a:solidFill>
                <a:srgbClr val="FF3399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304800" y="2368061"/>
            <a:ext cx="2414954" cy="285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</a:t>
            </a:r>
            <a:br>
              <a:rPr lang="ru-RU" sz="3780" b="0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3780" b="0" i="0" u="none" strike="noStrike" cap="none" dirty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2" name="Google Shape;122;p18" descr="C:\Users\greml_000\Desktop\лерм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286000"/>
            <a:ext cx="32766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 descr="4"/>
          <p:cNvPicPr preferRelativeResize="0"/>
          <p:nvPr/>
        </p:nvPicPr>
        <p:blipFill rotWithShape="1">
          <a:blip r:embed="rId3">
            <a:alphaModFix/>
          </a:blip>
          <a:srcRect t="8651" b="6853"/>
          <a:stretch/>
        </p:blipFill>
        <p:spPr>
          <a:xfrm>
            <a:off x="1447800" y="304800"/>
            <a:ext cx="6100762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57200" y="3124200"/>
            <a:ext cx="8229600" cy="30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r>
              <a:rPr lang="ru-RU" sz="3200" b="0" i="0" u="none" dirty="0">
                <a:solidFill>
                  <a:srgbClr val="0070C0"/>
                </a:solidFill>
                <a:sym typeface="Constantia"/>
              </a:rPr>
              <a:t>В стихотворении «Бородино» много слов иноязычного происхождения,  в основном  военной терминологии, которые в нашей речи уже не употребляются. 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57200" y="304801"/>
            <a:ext cx="8229600" cy="144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</a:pPr>
            <a:r>
              <a:rPr lang="ru-RU" sz="7200" b="0" i="0" u="none" strike="noStrike" cap="none" dirty="0">
                <a:solidFill>
                  <a:srgbClr val="FF3399"/>
                </a:solidFill>
                <a:sym typeface="Constantia"/>
              </a:rPr>
              <a:t>Словарная работа</a:t>
            </a:r>
            <a:endParaRPr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284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Картечь – </a:t>
            </a:r>
            <a:r>
              <a:rPr lang="ru-RU" sz="3600" b="1" i="0" u="none" strike="noStrike" cap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b="1" i="0" u="none" strike="noStrike" cap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начиненный круглыми пулями артиллерийский снаряд для массового поражения живых целей на близком расстоянии</a:t>
            </a:r>
            <a:endParaRPr sz="60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29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0800" y="3124200"/>
            <a:ext cx="4114800" cy="32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8686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 descr="img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4350" y="1524000"/>
            <a:ext cx="354965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320"/>
              <a:buFont typeface="Times New Roman"/>
              <a:buNone/>
            </a:pPr>
            <a:r>
              <a:rPr lang="ru-RU" sz="432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Кивер</a:t>
            </a:r>
            <a:r>
              <a:rPr lang="ru-RU" sz="324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3240" b="0" i="0" u="none" strike="noStrike" cap="none" dirty="0">
                <a:solidFill>
                  <a:srgbClr val="F9F9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40" b="0" i="0" u="none" strike="noStrike" cap="none" dirty="0">
                <a:solidFill>
                  <a:srgbClr val="F9F9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4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высокий головной убор из жесткой кожи с козырьком</a:t>
            </a:r>
            <a:endParaRPr sz="378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30" descr="Картинка 8 из 351"/>
          <p:cNvPicPr preferRelativeResize="0"/>
          <p:nvPr/>
        </p:nvPicPr>
        <p:blipFill rotWithShape="1">
          <a:blip r:embed="rId4">
            <a:alphaModFix/>
          </a:blip>
          <a:srcRect l="1163" t="-19026" r="-1163" b="19026"/>
          <a:stretch/>
        </p:blipFill>
        <p:spPr>
          <a:xfrm>
            <a:off x="0" y="1254370"/>
            <a:ext cx="3024187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 descr="salt_kiver"/>
          <p:cNvPicPr preferRelativeResize="0"/>
          <p:nvPr/>
        </p:nvPicPr>
        <p:blipFill rotWithShape="1">
          <a:blip r:embed="rId5">
            <a:alphaModFix/>
          </a:blip>
          <a:srcRect b="14998"/>
          <a:stretch/>
        </p:blipFill>
        <p:spPr>
          <a:xfrm>
            <a:off x="2971800" y="2438400"/>
            <a:ext cx="27432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 descr="54"/>
          <p:cNvPicPr preferRelativeResize="0"/>
          <p:nvPr/>
        </p:nvPicPr>
        <p:blipFill rotWithShape="1">
          <a:blip r:embed="rId6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 descr="54"/>
          <p:cNvPicPr preferRelativeResize="0"/>
          <p:nvPr/>
        </p:nvPicPr>
        <p:blipFill rotWithShape="1">
          <a:blip r:embed="rId7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/>
          <p:nvPr/>
        </p:nvSpPr>
        <p:spPr>
          <a:xfrm>
            <a:off x="8610600" y="6400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1429" y="60000"/>
                </a:lnTo>
                <a:lnTo>
                  <a:pt x="31071" y="60000"/>
                </a:lnTo>
                <a:lnTo>
                  <a:pt x="31071" y="105000"/>
                </a:lnTo>
                <a:lnTo>
                  <a:pt x="88929" y="105000"/>
                </a:lnTo>
                <a:lnTo>
                  <a:pt x="88929" y="60000"/>
                </a:lnTo>
                <a:lnTo>
                  <a:pt x="98571" y="60000"/>
                </a:lnTo>
                <a:lnTo>
                  <a:pt x="84107" y="43125"/>
                </a:lnTo>
                <a:lnTo>
                  <a:pt x="84107" y="20625"/>
                </a:lnTo>
                <a:lnTo>
                  <a:pt x="74464" y="20625"/>
                </a:lnTo>
                <a:lnTo>
                  <a:pt x="74464" y="31875"/>
                </a:lnTo>
                <a:close/>
              </a:path>
              <a:path w="120000" h="120000" fill="darkenLess" extrusionOk="0">
                <a:moveTo>
                  <a:pt x="84107" y="43125"/>
                </a:moveTo>
                <a:lnTo>
                  <a:pt x="84107" y="20625"/>
                </a:lnTo>
                <a:lnTo>
                  <a:pt x="74464" y="20625"/>
                </a:lnTo>
                <a:lnTo>
                  <a:pt x="74464" y="31875"/>
                </a:lnTo>
                <a:close/>
                <a:moveTo>
                  <a:pt x="31071" y="60000"/>
                </a:moveTo>
                <a:lnTo>
                  <a:pt x="31071" y="105000"/>
                </a:lnTo>
                <a:lnTo>
                  <a:pt x="55179" y="105000"/>
                </a:lnTo>
                <a:lnTo>
                  <a:pt x="55179" y="82500"/>
                </a:lnTo>
                <a:lnTo>
                  <a:pt x="64821" y="82500"/>
                </a:lnTo>
                <a:lnTo>
                  <a:pt x="64821" y="105000"/>
                </a:lnTo>
                <a:lnTo>
                  <a:pt x="88929" y="105000"/>
                </a:lnTo>
                <a:lnTo>
                  <a:pt x="8892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1429" y="60000"/>
                </a:lnTo>
                <a:lnTo>
                  <a:pt x="98571" y="60000"/>
                </a:lnTo>
                <a:close/>
                <a:moveTo>
                  <a:pt x="55179" y="82500"/>
                </a:moveTo>
                <a:lnTo>
                  <a:pt x="64821" y="82500"/>
                </a:lnTo>
                <a:lnTo>
                  <a:pt x="64821" y="105000"/>
                </a:lnTo>
                <a:lnTo>
                  <a:pt x="55179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464" y="31875"/>
                </a:lnTo>
                <a:lnTo>
                  <a:pt x="74464" y="20625"/>
                </a:lnTo>
                <a:lnTo>
                  <a:pt x="84107" y="20625"/>
                </a:lnTo>
                <a:lnTo>
                  <a:pt x="84107" y="43125"/>
                </a:lnTo>
                <a:lnTo>
                  <a:pt x="98571" y="60000"/>
                </a:lnTo>
                <a:lnTo>
                  <a:pt x="88929" y="60000"/>
                </a:lnTo>
                <a:lnTo>
                  <a:pt x="88929" y="105000"/>
                </a:lnTo>
                <a:lnTo>
                  <a:pt x="31071" y="105000"/>
                </a:lnTo>
                <a:lnTo>
                  <a:pt x="31071" y="60000"/>
                </a:lnTo>
                <a:lnTo>
                  <a:pt x="21429" y="60000"/>
                </a:lnTo>
                <a:close/>
                <a:moveTo>
                  <a:pt x="74464" y="31875"/>
                </a:moveTo>
                <a:lnTo>
                  <a:pt x="84107" y="43125"/>
                </a:lnTo>
                <a:moveTo>
                  <a:pt x="88929" y="60000"/>
                </a:moveTo>
                <a:lnTo>
                  <a:pt x="31071" y="60000"/>
                </a:lnTo>
                <a:moveTo>
                  <a:pt x="55179" y="105000"/>
                </a:moveTo>
                <a:lnTo>
                  <a:pt x="55179" y="82500"/>
                </a:lnTo>
                <a:lnTo>
                  <a:pt x="64821" y="82500"/>
                </a:lnTo>
                <a:lnTo>
                  <a:pt x="64821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Times New Roman"/>
              <a:buNone/>
            </a:pPr>
            <a:r>
              <a:rPr lang="ru-RU" sz="480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Лафет – </a:t>
            </a:r>
            <a:r>
              <a:rPr lang="ru-RU" sz="4800" b="1" i="0" u="none" strike="noStrike" cap="none" dirty="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800" b="1" i="0" u="none" strike="noStrike" cap="none" dirty="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станок (опора), на котором укрепляется </a:t>
            </a:r>
            <a:r>
              <a:rPr lang="ru-RU" sz="3800" b="1" i="0" u="none" strike="noStrike" cap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ствол пушки</a:t>
            </a:r>
            <a:endParaRPr dirty="0"/>
          </a:p>
        </p:txBody>
      </p:sp>
      <p:pic>
        <p:nvPicPr>
          <p:cNvPr id="215" name="Google Shape;215;p31" descr="img2_1059994173"/>
          <p:cNvPicPr preferRelativeResize="0"/>
          <p:nvPr/>
        </p:nvPicPr>
        <p:blipFill rotWithShape="1">
          <a:blip r:embed="rId3">
            <a:alphaModFix/>
          </a:blip>
          <a:srcRect t="13888" b="11110"/>
          <a:stretch/>
        </p:blipFill>
        <p:spPr>
          <a:xfrm>
            <a:off x="1143000" y="1828800"/>
            <a:ext cx="7010400" cy="4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/>
          <p:nvPr/>
        </p:nvSpPr>
        <p:spPr>
          <a:xfrm>
            <a:off x="8610600" y="6324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0" y="472440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40"/>
              <a:buFont typeface="Times New Roman"/>
              <a:buNone/>
            </a:pPr>
            <a:r>
              <a:rPr lang="ru-RU" sz="324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Редут</a:t>
            </a:r>
            <a:r>
              <a:rPr lang="ru-RU" sz="3240" b="1" i="0" u="none" strike="noStrike" cap="none" dirty="0">
                <a:solidFill>
                  <a:srgbClr val="F9F9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ru-RU" sz="2880" b="1" i="0" u="none" strike="noStrike" cap="none" dirty="0">
                <a:solidFill>
                  <a:srgbClr val="F9F9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880" b="1" i="0" u="none" strike="noStrike" cap="none" dirty="0">
                <a:solidFill>
                  <a:srgbClr val="F9F9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52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старых армиях: сомкнутое прямоугольное, многоугольное или круглое полевое укрепление с наружным рвом и земляной насыпью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24" name="Google Shape;224;p32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381000"/>
            <a:ext cx="57912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/>
          <p:nvPr/>
        </p:nvSpPr>
        <p:spPr>
          <a:xfrm>
            <a:off x="8686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3" descr="офицер уланского полка"/>
          <p:cNvPicPr preferRelativeResize="0"/>
          <p:nvPr/>
        </p:nvPicPr>
        <p:blipFill rotWithShape="1">
          <a:blip r:embed="rId3">
            <a:alphaModFix/>
          </a:blip>
          <a:srcRect t="1887" r="3820"/>
          <a:stretch/>
        </p:blipFill>
        <p:spPr>
          <a:xfrm>
            <a:off x="1012825" y="2362200"/>
            <a:ext cx="301307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3886200" y="457200"/>
            <a:ext cx="5257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40"/>
              <a:buFont typeface="Times New Roman"/>
              <a:buNone/>
            </a:pPr>
            <a:r>
              <a:rPr lang="ru-RU" sz="324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Драгун</a:t>
            </a:r>
            <a:r>
              <a:rPr lang="ru-RU" sz="324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ru-RU" sz="288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военнослужащий кавалерийских (конных) частей. </a:t>
            </a:r>
            <a:br>
              <a:rPr lang="ru-RU" sz="288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4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Улан </a:t>
            </a:r>
            <a:r>
              <a:rPr lang="ru-RU" sz="324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288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военнослужащий из частей легкой кавалерии (вооруженной только пиками). </a:t>
            </a:r>
            <a:br>
              <a:rPr lang="ru-RU" sz="288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8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Пестрые значки </a:t>
            </a:r>
            <a:r>
              <a:rPr lang="ru-RU" sz="288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конские хвосты на киверах были отличительными знаками этих войск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34" name="Google Shape;234;p33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04800"/>
            <a:ext cx="230028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/>
          <p:nvPr/>
        </p:nvSpPr>
        <p:spPr>
          <a:xfrm>
            <a:off x="8610600" y="6324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500"/>
              <a:buFont typeface="Times New Roman"/>
              <a:buNone/>
            </a:pPr>
            <a:r>
              <a:rPr lang="ru-RU" sz="450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Булат </a:t>
            </a:r>
            <a:r>
              <a:rPr lang="ru-RU" sz="4500" b="1" i="0" u="none" strike="noStrike" cap="none" dirty="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-RU" sz="3240" b="1" i="0" u="none" strike="noStrike" cap="none" dirty="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40" b="1" i="0" u="none" strike="noStrike" cap="none" dirty="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4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оружие булатной стали, сабля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43" name="Google Shape;243;p34" descr="Картинка 47 из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828800"/>
            <a:ext cx="2763837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 descr="fad3189fd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80000">
            <a:off x="-849312" y="3427412"/>
            <a:ext cx="49657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 descr="Картинка 63 из 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420000">
            <a:off x="5184775" y="3197225"/>
            <a:ext cx="4562475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 descr="54"/>
          <p:cNvPicPr preferRelativeResize="0"/>
          <p:nvPr/>
        </p:nvPicPr>
        <p:blipFill rotWithShape="1">
          <a:blip r:embed="rId6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 descr="54"/>
          <p:cNvPicPr preferRelativeResize="0"/>
          <p:nvPr/>
        </p:nvPicPr>
        <p:blipFill rotWithShape="1">
          <a:blip r:embed="rId7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/>
          <p:nvPr/>
        </p:nvSpPr>
        <p:spPr>
          <a:xfrm>
            <a:off x="8686800" y="6477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w="120000" h="120000" fill="darkenLess" extrusionOk="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533400" y="48006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320"/>
              <a:buFont typeface="Times New Roman"/>
              <a:buNone/>
            </a:pPr>
            <a:r>
              <a:rPr lang="ru-RU" sz="432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Бивак –</a:t>
            </a:r>
            <a:r>
              <a:rPr lang="ru-RU" sz="4320" b="1" i="0" u="none" strike="noStrike" cap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4320" b="1" i="0" u="none" strike="noStrike" cap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40" b="1" i="0" u="none" strike="noStrike" cap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4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привал, расположение войск вне населенного пункта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81000"/>
            <a:ext cx="6248400" cy="443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/>
          <p:nvPr/>
        </p:nvSpPr>
        <p:spPr>
          <a:xfrm>
            <a:off x="8686800" y="6400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381000" y="838200"/>
            <a:ext cx="8382000" cy="52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lang="ru-RU" sz="4800" b="1" i="1" u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800" b="1" i="1" u="none" dirty="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800" b="1" i="0" u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Мусью</a:t>
            </a:r>
            <a:r>
              <a:rPr lang="ru-RU" sz="4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ироническое обращение к французу (от месье).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lang="ru-RU" sz="4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4800" b="1" i="0" u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Хват </a:t>
            </a:r>
            <a:r>
              <a:rPr lang="ru-RU" sz="4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бойкий, полный молодечества человек.</a:t>
            </a:r>
            <a:endParaRPr dirty="0">
              <a:solidFill>
                <a:srgbClr val="0070C0"/>
              </a:solidFill>
            </a:endParaRPr>
          </a:p>
          <a:p>
            <a:pPr marL="274320" marR="0" lvl="0" indent="-1524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endParaRPr sz="4800" b="1" i="0" u="none" dirty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36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 descr="eagle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5160962"/>
            <a:ext cx="2438400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/>
          <p:nvPr/>
        </p:nvSpPr>
        <p:spPr>
          <a:xfrm>
            <a:off x="8610600" y="6400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1429" y="60000"/>
                </a:lnTo>
                <a:lnTo>
                  <a:pt x="31071" y="60000"/>
                </a:lnTo>
                <a:lnTo>
                  <a:pt x="31071" y="105000"/>
                </a:lnTo>
                <a:lnTo>
                  <a:pt x="88929" y="105000"/>
                </a:lnTo>
                <a:lnTo>
                  <a:pt x="88929" y="60000"/>
                </a:lnTo>
                <a:lnTo>
                  <a:pt x="98571" y="60000"/>
                </a:lnTo>
                <a:lnTo>
                  <a:pt x="84107" y="43125"/>
                </a:lnTo>
                <a:lnTo>
                  <a:pt x="84107" y="20625"/>
                </a:lnTo>
                <a:lnTo>
                  <a:pt x="74464" y="20625"/>
                </a:lnTo>
                <a:lnTo>
                  <a:pt x="74464" y="31875"/>
                </a:lnTo>
                <a:close/>
              </a:path>
              <a:path w="120000" h="120000" fill="darkenLess" extrusionOk="0">
                <a:moveTo>
                  <a:pt x="84107" y="43125"/>
                </a:moveTo>
                <a:lnTo>
                  <a:pt x="84107" y="20625"/>
                </a:lnTo>
                <a:lnTo>
                  <a:pt x="74464" y="20625"/>
                </a:lnTo>
                <a:lnTo>
                  <a:pt x="74464" y="31875"/>
                </a:lnTo>
                <a:close/>
                <a:moveTo>
                  <a:pt x="31071" y="60000"/>
                </a:moveTo>
                <a:lnTo>
                  <a:pt x="31071" y="105000"/>
                </a:lnTo>
                <a:lnTo>
                  <a:pt x="55179" y="105000"/>
                </a:lnTo>
                <a:lnTo>
                  <a:pt x="55179" y="82500"/>
                </a:lnTo>
                <a:lnTo>
                  <a:pt x="64821" y="82500"/>
                </a:lnTo>
                <a:lnTo>
                  <a:pt x="64821" y="105000"/>
                </a:lnTo>
                <a:lnTo>
                  <a:pt x="88929" y="105000"/>
                </a:lnTo>
                <a:lnTo>
                  <a:pt x="8892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1429" y="60000"/>
                </a:lnTo>
                <a:lnTo>
                  <a:pt x="98571" y="60000"/>
                </a:lnTo>
                <a:close/>
                <a:moveTo>
                  <a:pt x="55179" y="82500"/>
                </a:moveTo>
                <a:lnTo>
                  <a:pt x="64821" y="82500"/>
                </a:lnTo>
                <a:lnTo>
                  <a:pt x="64821" y="105000"/>
                </a:lnTo>
                <a:lnTo>
                  <a:pt x="55179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464" y="31875"/>
                </a:lnTo>
                <a:lnTo>
                  <a:pt x="74464" y="20625"/>
                </a:lnTo>
                <a:lnTo>
                  <a:pt x="84107" y="20625"/>
                </a:lnTo>
                <a:lnTo>
                  <a:pt x="84107" y="43125"/>
                </a:lnTo>
                <a:lnTo>
                  <a:pt x="98571" y="60000"/>
                </a:lnTo>
                <a:lnTo>
                  <a:pt x="88929" y="60000"/>
                </a:lnTo>
                <a:lnTo>
                  <a:pt x="88929" y="105000"/>
                </a:lnTo>
                <a:lnTo>
                  <a:pt x="31071" y="105000"/>
                </a:lnTo>
                <a:lnTo>
                  <a:pt x="31071" y="60000"/>
                </a:lnTo>
                <a:lnTo>
                  <a:pt x="21429" y="60000"/>
                </a:lnTo>
                <a:close/>
                <a:moveTo>
                  <a:pt x="74464" y="31875"/>
                </a:moveTo>
                <a:lnTo>
                  <a:pt x="84107" y="43125"/>
                </a:lnTo>
                <a:moveTo>
                  <a:pt x="88929" y="60000"/>
                </a:moveTo>
                <a:lnTo>
                  <a:pt x="31071" y="60000"/>
                </a:lnTo>
                <a:moveTo>
                  <a:pt x="55179" y="105000"/>
                </a:moveTo>
                <a:lnTo>
                  <a:pt x="55179" y="82500"/>
                </a:lnTo>
                <a:lnTo>
                  <a:pt x="64821" y="82500"/>
                </a:lnTo>
                <a:lnTo>
                  <a:pt x="64821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strike="noStrike" cap="none" dirty="0">
                <a:solidFill>
                  <a:srgbClr val="FF3399"/>
                </a:solidFill>
                <a:sym typeface="Constantia"/>
              </a:rPr>
              <a:t>Урок литературы в 5 классе, посвященный</a:t>
            </a:r>
            <a:endParaRPr dirty="0">
              <a:solidFill>
                <a:srgbClr val="FF3399"/>
              </a:solidFill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strike="noStrike" cap="none" dirty="0">
                <a:solidFill>
                  <a:srgbClr val="FF3399"/>
                </a:solidFill>
                <a:latin typeface="Constantia"/>
                <a:ea typeface="Constantia"/>
                <a:cs typeface="Constantia"/>
                <a:sym typeface="Constantia"/>
              </a:rPr>
              <a:t> 200-летию со дня рождения </a:t>
            </a:r>
            <a:r>
              <a:rPr lang="ru-RU" sz="2600" b="0" i="0" u="none" strike="noStrike" cap="none" dirty="0" err="1">
                <a:solidFill>
                  <a:srgbClr val="FF3399"/>
                </a:solidFill>
                <a:sym typeface="Constantia"/>
              </a:rPr>
              <a:t>М.Ю.Лермонтова</a:t>
            </a:r>
            <a:endParaRPr dirty="0">
              <a:solidFill>
                <a:srgbClr val="FF3399"/>
              </a:solidFill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</a:pPr>
            <a:r>
              <a:rPr lang="ru-RU" sz="1800" b="0" i="0" u="none" strike="noStrike" cap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Учитель: </a:t>
            </a:r>
            <a:r>
              <a:rPr lang="ru-RU" sz="1800" dirty="0" smtClean="0">
                <a:solidFill>
                  <a:srgbClr val="0070C0"/>
                </a:solidFill>
              </a:rPr>
              <a:t>Акимова М.Я.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</a:pPr>
            <a:r>
              <a:rPr lang="ru-RU" sz="1800" b="0" i="0" u="none" strike="noStrike" cap="none" dirty="0">
                <a:solidFill>
                  <a:srgbClr val="0070C0"/>
                </a:solidFill>
                <a:sym typeface="Constantia"/>
              </a:rPr>
              <a:t>МБОУ СОШ </a:t>
            </a:r>
            <a:r>
              <a:rPr lang="ru-RU" sz="1800" b="0" i="0" u="none" strike="noStrike" cap="none" dirty="0" smtClean="0">
                <a:solidFill>
                  <a:srgbClr val="0070C0"/>
                </a:solidFill>
                <a:sym typeface="Constantia"/>
              </a:rPr>
              <a:t>№1 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</a:pPr>
            <a:r>
              <a:rPr lang="ru-RU" sz="1800" b="0" i="0" u="none" strike="noStrike" cap="none" dirty="0" smtClean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РС(Я) </a:t>
            </a:r>
            <a:r>
              <a:rPr lang="ru-RU" sz="1800" b="0" i="0" u="none" strike="noStrike" cap="none" dirty="0" err="1" smtClean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г.Олекминск</a:t>
            </a:r>
            <a:r>
              <a:rPr lang="ru-RU" sz="1800" b="0" i="0" u="none" strike="noStrike" cap="none" dirty="0" smtClean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>
              <a:solidFill>
                <a:srgbClr val="0070C0"/>
              </a:solidFill>
            </a:endParaRPr>
          </a:p>
          <a:p>
            <a:pPr marL="274320" marR="0" lvl="0" indent="-17716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Редут – квадратное земляное укрепление на поле боя.</a:t>
            </a:r>
            <a:b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2600" b="0" i="0" u="none" dirty="0" err="1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Мусью</a:t>
            </a: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 – сударь, господин.</a:t>
            </a:r>
            <a:br>
              <a:rPr lang="ru-RU" sz="2600" b="0" i="0" u="none" dirty="0">
                <a:solidFill>
                  <a:srgbClr val="0070C0"/>
                </a:solidFill>
                <a:sym typeface="Constantia"/>
              </a:rPr>
            </a:b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Картечь – артиллерийский снаряд, наполненный круглыми пулями, широко рассеивающимися при выстреле.</a:t>
            </a:r>
            <a:br>
              <a:rPr lang="ru-RU" sz="2600" b="0" i="0" u="none" dirty="0">
                <a:solidFill>
                  <a:srgbClr val="0070C0"/>
                </a:solidFill>
                <a:sym typeface="Constantia"/>
              </a:rPr>
            </a:b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Лафет - боевой станок, на котором укрепляется ствол артиллерийского орудия.</a:t>
            </a:r>
            <a:br>
              <a:rPr lang="ru-RU" sz="2600" b="0" i="0" u="none" dirty="0">
                <a:solidFill>
                  <a:srgbClr val="0070C0"/>
                </a:solidFill>
                <a:sym typeface="Constantia"/>
              </a:rPr>
            </a:b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Бивак – стоянка войск под открытым небом.</a:t>
            </a:r>
            <a:br>
              <a:rPr lang="ru-RU" sz="2600" b="0" i="0" u="none" dirty="0">
                <a:solidFill>
                  <a:srgbClr val="0070C0"/>
                </a:solidFill>
                <a:sym typeface="Constantia"/>
              </a:rPr>
            </a:br>
            <a:endParaRPr dirty="0">
              <a:solidFill>
                <a:srgbClr val="0070C0"/>
              </a:solidFill>
            </a:endParaRPr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nstantia"/>
              <a:buNone/>
            </a:pPr>
            <a:r>
              <a:rPr lang="ru-RU" sz="4200" b="1" i="0" u="none" strike="noStrike" cap="none" dirty="0">
                <a:solidFill>
                  <a:srgbClr val="FF3399"/>
                </a:solidFill>
                <a:latin typeface="Constantia"/>
                <a:ea typeface="Constantia"/>
                <a:cs typeface="Constantia"/>
                <a:sym typeface="Constantia"/>
              </a:rPr>
              <a:t>Словарная работа</a:t>
            </a:r>
            <a:endParaRPr sz="4200" b="0" i="0" u="none" strike="noStrike" cap="none" dirty="0">
              <a:solidFill>
                <a:srgbClr val="FF339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Кивер – высокий военный головной убор из твёрдой кожи.</a:t>
            </a:r>
            <a:b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Булат – оружие из булатной стали – стали особой закалки.</a:t>
            </a:r>
            <a:b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Улан, драгун – солдаты конных полков.</a:t>
            </a:r>
            <a:b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2600" b="0" i="0" u="none" dirty="0" err="1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Басурманы</a:t>
            </a: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- люди другой веры, иноземцы,  враги.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Флеши   (из исторической справки) старинные (до начала 20 в.) полевые, реже долговременные укрепления  для прикрытия важных направлений и пунктов .</a:t>
            </a:r>
            <a:endParaRPr dirty="0">
              <a:solidFill>
                <a:srgbClr val="0070C0"/>
              </a:solidFill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85" name="Google Shape;285;p39" descr="{3B11F92E-A9AF-4414-B393-F282CD340D6D}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9144000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ru-RU" sz="2800" b="0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Какие чувства вы испытали, слушая </a:t>
            </a:r>
            <a:r>
              <a:rPr lang="ru-RU" sz="2800" b="0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лермонтовские</a:t>
            </a:r>
            <a:r>
              <a:rPr lang="ru-RU" sz="2800" b="0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строки?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ru-RU" sz="2800" b="0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 чём особенность построения стихотворения?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ru-RU" sz="2800" b="0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Кто участвует в разговоре?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ru-RU" sz="2800" b="0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Кто рассказчик? Где он находился в момент сражения?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ru-RU" sz="2800" b="0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Какие строчки стихотворения говорят нам о верности, преданности русского солдата? 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ru-RU" sz="2800" b="0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Какие чувства вызывает у вас рассказ старого воина?</a:t>
            </a:r>
            <a:endParaRPr dirty="0">
              <a:solidFill>
                <a:srgbClr val="0070C0"/>
              </a:solidFill>
            </a:endParaRPr>
          </a:p>
          <a:p>
            <a:pPr marL="274320" marR="0" lvl="0" indent="-12319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Times New Roman"/>
              <a:buNone/>
            </a:pPr>
            <a:r>
              <a:rPr lang="ru-RU" sz="378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 для анализа стихотворения:</a:t>
            </a:r>
            <a:r>
              <a:rPr lang="ru-RU" sz="378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78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780" b="0" i="0" u="none" strike="noStrike" cap="none" dirty="0">
              <a:solidFill>
                <a:srgbClr val="FF3399"/>
              </a:solidFill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00" name="Google Shape;300;p41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1" descr="бородино0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90"/>
              <a:buFont typeface="Noto Sans Symbols"/>
              <a:buNone/>
            </a:pPr>
            <a:r>
              <a:rPr lang="ru-RU" sz="5400" b="1" i="0" u="none" dirty="0">
                <a:solidFill>
                  <a:srgbClr val="FF3399"/>
                </a:solidFill>
                <a:sym typeface="Constantia"/>
              </a:rPr>
              <a:t>Исследовательская работа по группам </a:t>
            </a:r>
            <a:endParaRPr dirty="0">
              <a:solidFill>
                <a:srgbClr val="FF3399"/>
              </a:solidFill>
            </a:endParaRPr>
          </a:p>
        </p:txBody>
      </p:sp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15" name="Google Shape;315;p43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3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3" descr="бородино0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04800"/>
            <a:ext cx="86868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Соотнесите исторические  данные  с текстом стихотворения М.Ю.Лермонтова. Выделите в стихотворении нужные части, подберите цитаты. Заполните таблицу.  Сделайте вывод. 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nstantia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группа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30" name="Google Shape;330;p45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 descr="бородино0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М.Ю Лермонтов не даёт описание рассказчика. Выяснить, является ли рассказчик исторической личностью или это вымышленный герой. Заполнить таблицу «Характеристика рассказчика».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8" name="Google Shape;33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nstantia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группа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47018" t="-212" r="23248"/>
          <a:stretch/>
        </p:blipFill>
        <p:spPr>
          <a:xfrm>
            <a:off x="7391400" y="4038600"/>
            <a:ext cx="1752600" cy="25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0"/>
            <a:ext cx="5867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18688" t="-212" r="51634"/>
          <a:stretch/>
        </p:blipFill>
        <p:spPr>
          <a:xfrm>
            <a:off x="0" y="228600"/>
            <a:ext cx="160655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descr="54"/>
          <p:cNvPicPr preferRelativeResize="0"/>
          <p:nvPr/>
        </p:nvPicPr>
        <p:blipFill rotWithShape="1">
          <a:blip r:embed="rId5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descr="54"/>
          <p:cNvPicPr preferRelativeResize="0"/>
          <p:nvPr/>
        </p:nvPicPr>
        <p:blipFill rotWithShape="1">
          <a:blip r:embed="rId6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0"/>
            <a:ext cx="716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45" name="Google Shape;345;p47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7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7" descr="бородино0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/>
          <p:nvPr/>
        </p:nvSpPr>
        <p:spPr>
          <a:xfrm>
            <a:off x="457200" y="381000"/>
            <a:ext cx="8382000" cy="1447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>
                  <a:noFill/>
                </a:ln>
                <a:gradFill>
                  <a:gsLst>
                    <a:gs pos="0">
                      <a:srgbClr val="CC3300"/>
                    </a:gs>
                    <a:gs pos="100000">
                      <a:srgbClr val="800000"/>
                    </a:gs>
                  </a:gsLst>
                  <a:lin ang="5400000" scaled="0"/>
                </a:gradFill>
                <a:latin typeface="Times New Roman"/>
              </a:rPr>
              <a:t> </a:t>
            </a:r>
          </a:p>
        </p:txBody>
      </p:sp>
      <p:pic>
        <p:nvPicPr>
          <p:cNvPr id="353" name="Google Shape;353;p48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8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5" name="Google Shape;355;p48"/>
          <p:cNvGraphicFramePr/>
          <p:nvPr/>
        </p:nvGraphicFramePr>
        <p:xfrm>
          <a:off x="457200" y="161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{74280B3F-7875-431F-B61C-0DC116D60167}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Вступление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Отступление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Выбор места сражения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Ожидание боя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Ночь перед сражением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Клятва верности 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Описание Бородинского сражения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Поле боя после сражения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Заключение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6" name="Google Shape;356;p48"/>
          <p:cNvSpPr txBox="1"/>
          <p:nvPr/>
        </p:nvSpPr>
        <p:spPr>
          <a:xfrm>
            <a:off x="1524000" y="152400"/>
            <a:ext cx="59436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группа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Озаглавьте словами текста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2" name="Google Shape;362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63" name="Google Shape;363;p49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9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9" descr="бородино0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304800"/>
            <a:ext cx="8382000" cy="627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lang="ru-RU" sz="4800" b="0" i="0" u="none" dirty="0">
                <a:solidFill>
                  <a:srgbClr val="FF3399"/>
                </a:solidFill>
                <a:sym typeface="Constantia"/>
              </a:rPr>
              <a:t>Подводим итоги</a:t>
            </a:r>
            <a:endParaRPr dirty="0">
              <a:solidFill>
                <a:srgbClr val="FF3399"/>
              </a:solidFill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lang="ru-RU" sz="4800" b="0" i="0" u="none" dirty="0">
                <a:solidFill>
                  <a:srgbClr val="FF3399"/>
                </a:solidFill>
                <a:sym typeface="Constantia"/>
              </a:rPr>
              <a:t> работы по группам</a:t>
            </a:r>
            <a:endParaRPr dirty="0">
              <a:solidFill>
                <a:srgbClr val="FF3399"/>
              </a:solidFill>
            </a:endParaRPr>
          </a:p>
        </p:txBody>
      </p:sp>
      <p:sp>
        <p:nvSpPr>
          <p:cNvPr id="371" name="Google Shape;371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>
            <a:spLocks noGrp="1"/>
          </p:cNvSpPr>
          <p:nvPr>
            <p:ph type="body" idx="4294967295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4"/>
              <a:buFont typeface="Noto Sans Symbols"/>
              <a:buNone/>
            </a:pPr>
            <a:r>
              <a:rPr lang="ru-RU" sz="2405" b="1" i="0" u="none" strike="noStrike" cap="none" dirty="0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Цитаты из исторической справки</a:t>
            </a:r>
            <a:endParaRPr dirty="0"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1"/>
          </p:nvPr>
        </p:nvSpPr>
        <p:spPr>
          <a:xfrm>
            <a:off x="457200" y="2201862"/>
            <a:ext cx="4038600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</a:pPr>
            <a:r>
              <a:rPr lang="ru-RU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После оставления Смоленска русская армия отходила к Москве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</a:pPr>
            <a:r>
              <a:rPr lang="ru-RU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 сентября (22 августа) армия  расположилась у села Бородино, на заранее избранной позиции, где </a:t>
            </a:r>
            <a:r>
              <a:rPr lang="ru-RU" sz="2400" b="1" i="1" u="sng" strike="noStrike" cap="non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М.И.Кутузов</a:t>
            </a:r>
            <a:r>
              <a:rPr lang="ru-RU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решил дать армии </a:t>
            </a:r>
            <a:r>
              <a:rPr lang="ru-RU" sz="2400" b="1" i="1" u="sng" strike="noStrike" cap="non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Наполеона</a:t>
            </a:r>
            <a:r>
              <a:rPr lang="ru-RU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решительное сражение. </a:t>
            </a:r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2"/>
          </p:nvPr>
        </p:nvSpPr>
        <p:spPr>
          <a:xfrm>
            <a:off x="4649787" y="2201862"/>
            <a:ext cx="4038600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Мы долго молча отступали…</a:t>
            </a:r>
            <a:endParaRPr dirty="0"/>
          </a:p>
          <a:p>
            <a:pPr marL="273050" marR="0" lvl="0" indent="-1327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И вот нашли большое поле…</a:t>
            </a: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nstantia"/>
              <a:buNone/>
            </a:pPr>
            <a:r>
              <a:rPr lang="ru-RU" sz="4200" b="0" i="0" u="none" strike="noStrike" cap="none" dirty="0">
                <a:solidFill>
                  <a:srgbClr val="FF3399"/>
                </a:solidFill>
                <a:sym typeface="Constantia"/>
              </a:rPr>
              <a:t>1 группа</a:t>
            </a:r>
            <a:endParaRPr dirty="0">
              <a:solidFill>
                <a:srgbClr val="FF3399"/>
              </a:solidFill>
            </a:endParaRPr>
          </a:p>
        </p:txBody>
      </p:sp>
      <p:sp>
        <p:nvSpPr>
          <p:cNvPr id="380" name="Google Shape;380;p51"/>
          <p:cNvSpPr txBox="1">
            <a:spLocks noGrp="1"/>
          </p:cNvSpPr>
          <p:nvPr>
            <p:ph type="body" idx="4294967295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4"/>
              <a:buFont typeface="Noto Sans Symbols"/>
              <a:buNone/>
            </a:pPr>
            <a:r>
              <a:rPr lang="ru-RU" sz="2405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Цитаты из стихотворения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6" name="Google Shape;386;p52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4038600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Бородинское сражение началось на рассвете 7 сентября (26 августа) артиллерийской канонадой с обеих сторон. Решающие бои развернулись за Багратионовы флеши и батарею Раевского, которыми французам удалось овладеть ценой больших потерь.</a:t>
            </a:r>
            <a:endParaRPr/>
          </a:p>
        </p:txBody>
      </p:sp>
      <p:sp>
        <p:nvSpPr>
          <p:cNvPr id="387" name="Google Shape;387;p5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</a:pPr>
            <a:r>
              <a:rPr lang="ru-RU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Ну ж был денек!.. 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3" name="Google Shape;393;p53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4038600" cy="53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Французский император признал, что из 50 сражений, им данных, "в битве под Москвой выказано наиболее доблести и одержан наименьший успех. Французы в нем показали себя достойными одержать победу, а русские заслужили право быть непобедимыми."</a:t>
            </a:r>
            <a:endParaRPr/>
          </a:p>
        </p:txBody>
      </p:sp>
      <p:sp>
        <p:nvSpPr>
          <p:cNvPr id="394" name="Google Shape;394;p53"/>
          <p:cNvSpPr txBox="1">
            <a:spLocks noGrp="1"/>
          </p:cNvSpPr>
          <p:nvPr>
            <p:ph type="body" idx="2"/>
          </p:nvPr>
        </p:nvSpPr>
        <p:spPr>
          <a:xfrm>
            <a:off x="4648200" y="838200"/>
            <a:ext cx="4038600" cy="52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</a:pPr>
            <a:r>
              <a:rPr lang="ru-RU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Когда б на то не Божья воля,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Не отдали б Москвы!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4" descr="Бивуа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"/>
            <a:ext cx="9144000" cy="658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4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4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группа </a:t>
            </a:r>
            <a:br>
              <a:rPr lang="ru-RU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Характеристика рассказчика</a:t>
            </a:r>
            <a:endParaRPr dirty="0">
              <a:solidFill>
                <a:srgbClr val="FF3399"/>
              </a:solidFill>
            </a:endParaRPr>
          </a:p>
        </p:txBody>
      </p:sp>
      <p:sp>
        <p:nvSpPr>
          <p:cNvPr id="407" name="Google Shape;407;p55"/>
          <p:cNvSpPr txBox="1">
            <a:spLocks noGrp="1"/>
          </p:cNvSpPr>
          <p:nvPr>
            <p:ph type="body" idx="4294967295"/>
          </p:nvPr>
        </p:nvSpPr>
        <p:spPr>
          <a:xfrm>
            <a:off x="0" y="1981200"/>
            <a:ext cx="9144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1" i="0" u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</p:txBody>
      </p:sp>
      <p:pic>
        <p:nvPicPr>
          <p:cNvPr id="408" name="Google Shape;408;p55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5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5"/>
          <p:cNvSpPr/>
          <p:nvPr/>
        </p:nvSpPr>
        <p:spPr>
          <a:xfrm>
            <a:off x="228600" y="381000"/>
            <a:ext cx="86106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Corsiva"/>
              </a:rPr>
              <a:t> </a:t>
            </a:r>
          </a:p>
        </p:txBody>
      </p:sp>
      <p:graphicFrame>
        <p:nvGraphicFramePr>
          <p:cNvPr id="411" name="Google Shape;411;p55"/>
          <p:cNvGraphicFramePr/>
          <p:nvPr/>
        </p:nvGraphicFramePr>
        <p:xfrm>
          <a:off x="304800" y="2133600"/>
          <a:ext cx="8534400" cy="4219575"/>
        </p:xfrm>
        <a:graphic>
          <a:graphicData uri="http://schemas.openxmlformats.org/drawingml/2006/table">
            <a:tbl>
              <a:tblPr>
                <a:noFill/>
                <a:tableStyleId>{74280B3F-7875-431F-B61C-0DC116D60167}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ru-RU" sz="28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Кто он?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Рядовой участник событий, бывший артиллерист.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ru-RU" sz="28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Возраст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 – 50 лет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ru-RU" sz="28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Внешний облик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Седые волосы и усы, шрамы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ru-RU" sz="28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Манера держаться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Взволнованно, с достоинство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ru-RU" sz="28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Особенности речи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Неспешная, эмоциональная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ru-RU" sz="28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Характер 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Решительность, мужество, готовность пожертвовать жизнью за родину, гордость за своих товарищей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17" name="Google Shape;417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18" name="Google Shape;418;p56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6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6" descr="бородино0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1676400" y="1219200"/>
            <a:ext cx="6553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r>
              <a:rPr lang="ru-RU" sz="3200" b="0" i="0" u="none" dirty="0">
                <a:solidFill>
                  <a:srgbClr val="FF3399"/>
                </a:solidFill>
                <a:sym typeface="Constantia"/>
              </a:rPr>
              <a:t>Чем может гордиться человек, проживший жизнь?</a:t>
            </a:r>
            <a:endParaRPr dirty="0">
              <a:solidFill>
                <a:srgbClr val="FF3399"/>
              </a:solidFill>
            </a:endParaRPr>
          </a:p>
          <a:p>
            <a:pPr marL="273050" marR="0" lvl="0" indent="-1003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endParaRPr sz="3200" b="0" i="0" u="none" dirty="0">
              <a:solidFill>
                <a:srgbClr val="FF339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003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endParaRPr sz="3200" b="0" i="0" u="none" dirty="0">
              <a:solidFill>
                <a:srgbClr val="FF339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r>
              <a:rPr lang="ru-RU" sz="3200" b="0" i="0" u="none" dirty="0">
                <a:solidFill>
                  <a:srgbClr val="FF3399"/>
                </a:solidFill>
                <a:sym typeface="Constantia"/>
              </a:rPr>
              <a:t>А что, на ваш взгляд, является предметом гордости всего народа?</a:t>
            </a:r>
            <a:endParaRPr dirty="0">
              <a:solidFill>
                <a:srgbClr val="FF3399"/>
              </a:solidFill>
            </a:endParaRPr>
          </a:p>
          <a:p>
            <a:pPr marL="274320" marR="0" lvl="0" indent="-101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/>
          <p:nvPr/>
        </p:nvSpPr>
        <p:spPr>
          <a:xfrm>
            <a:off x="457200" y="381000"/>
            <a:ext cx="8382000" cy="990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3 </a:t>
            </a:r>
            <a:r>
              <a:rPr b="0" i="1" dirty="0" err="1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группа</a:t>
            </a:r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 </a:t>
            </a:r>
            <a:r>
              <a:rPr b="0" i="1" dirty="0" err="1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Озаглавь</a:t>
            </a:r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 </a:t>
            </a:r>
            <a:r>
              <a:rPr b="0" i="1" dirty="0" err="1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словами</a:t>
            </a:r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 </a:t>
            </a:r>
            <a:r>
              <a:rPr b="0" i="1" dirty="0" err="1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текста</a:t>
            </a:r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Times New Roman"/>
              </a:rPr>
              <a:t> </a:t>
            </a:r>
          </a:p>
        </p:txBody>
      </p:sp>
      <p:pic>
        <p:nvPicPr>
          <p:cNvPr id="426" name="Google Shape;426;p57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7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8" name="Google Shape;428;p57"/>
          <p:cNvGraphicFramePr/>
          <p:nvPr/>
        </p:nvGraphicFramePr>
        <p:xfrm>
          <a:off x="228600" y="1524000"/>
          <a:ext cx="8610600" cy="4748885"/>
        </p:xfrm>
        <a:graphic>
          <a:graphicData uri="http://schemas.openxmlformats.org/drawingml/2006/table">
            <a:tbl>
              <a:tblPr>
                <a:noFill/>
                <a:tableStyleId>{74280B3F-7875-431F-B61C-0DC116D60167}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ru-RU" sz="22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Вступление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Отступление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ru-RU" sz="21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«Мы долго молча отступали»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Выбор места сражения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ru-RU" sz="21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«И вот нашли большое поле»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Ожидание боя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ru-RU" sz="21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«Два дня мы были в перестрелке»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Ночь перед сражением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ru-RU" sz="21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«Прилёг вздремнуть я у лафета»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Клятва верности 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ru-RU" sz="21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«И умереть мы обещали»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Описание Бородинского сражения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ru-RU" sz="21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«Вам не видать таких сражений»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ru-RU" sz="24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Поле боя после сражения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ru-RU" sz="21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«Тогда считать мы стали раны»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ru-RU" sz="2200" b="1" i="0" u="none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Заключение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8" descr="Атака литовцев (Эскиз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9"/>
          <p:cNvSpPr txBox="1">
            <a:spLocks noGrp="1"/>
          </p:cNvSpPr>
          <p:nvPr>
            <p:ph type="body" idx="1"/>
          </p:nvPr>
        </p:nvSpPr>
        <p:spPr>
          <a:xfrm>
            <a:off x="762000" y="2057400"/>
            <a:ext cx="7543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Почему и сегодня нас волнует и стихотворение Лермонтова, и события в нем описанные?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dirty="0">
                <a:solidFill>
                  <a:srgbClr val="0070C0"/>
                </a:solidFill>
                <a:sym typeface="Constantia"/>
              </a:rPr>
              <a:t> Война не может восхищать, потому что это кровь, ужас, смерть, но подвиг русских солдат, не пощадивших жизни ради спасения Отечества будет жить вечно и этот подвиг "недаром помнит” и будет помнить "вся Россия”. </a:t>
            </a:r>
            <a:endParaRPr dirty="0">
              <a:solidFill>
                <a:srgbClr val="0070C0"/>
              </a:solidFill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1" name="Google Shape;441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nstantia"/>
              <a:buNone/>
            </a:pPr>
            <a:r>
              <a:rPr lang="ru-RU" sz="4200" b="0" i="0" u="none" strike="noStrike" cap="none" dirty="0">
                <a:solidFill>
                  <a:srgbClr val="FF3399"/>
                </a:solidFill>
                <a:sym typeface="Constantia"/>
              </a:rPr>
              <a:t>Итоги урока</a:t>
            </a:r>
            <a:endParaRPr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0" descr="Подвиг солдат Раевского под Салтано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666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0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0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1" descr="battle0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1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1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1" name="Google Shape;461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62" name="Google Shape;462;p62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2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2" descr="бородино0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70" name="Google Shape;47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71" name="Google Shape;471;p63" descr="Эпизод Бородинского сраже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3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3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79" name="Google Shape;479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80" name="Google Shape;480;p64" descr="18120917boro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4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4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Char char="⚫"/>
            </a:pPr>
            <a:r>
              <a:rPr lang="ru-RU" sz="36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Подготовить выразительное чтение всего стихотворения</a:t>
            </a:r>
            <a:endParaRPr dirty="0">
              <a:solidFill>
                <a:srgbClr val="0070C0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Char char="⚫"/>
            </a:pPr>
            <a:r>
              <a:rPr lang="ru-RU" sz="36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Наизусть понравившийся отрывок из стихотворения «Бородино» (5 строф)</a:t>
            </a:r>
            <a:endParaRPr dirty="0">
              <a:solidFill>
                <a:srgbClr val="0070C0"/>
              </a:solidFill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Char char="⚫"/>
            </a:pPr>
            <a:r>
              <a:rPr lang="ru-RU" sz="3600" b="1" i="1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желанию</a:t>
            </a:r>
            <a:r>
              <a:rPr lang="ru-RU" sz="36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рассказ о героях Бородино, рисунок</a:t>
            </a:r>
            <a:r>
              <a:rPr lang="ru-RU" sz="2600" b="1" i="0" u="none" dirty="0">
                <a:solidFill>
                  <a:srgbClr val="0070C0"/>
                </a:solidFill>
                <a:sym typeface="Constantia"/>
              </a:rPr>
              <a:t> </a:t>
            </a:r>
            <a:endParaRPr dirty="0">
              <a:solidFill>
                <a:srgbClr val="0070C0"/>
              </a:solidFill>
            </a:endParaRPr>
          </a:p>
          <a:p>
            <a:pPr marL="609600" marR="0" lvl="0" indent="-4152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None/>
            </a:pPr>
            <a:endParaRPr sz="3600" b="1" i="0" u="none" dirty="0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8001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None/>
            </a:pPr>
            <a:endParaRPr sz="3600" b="1" i="0" u="none" dirty="0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8" name="Google Shape;488;p65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5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5"/>
          <p:cNvSpPr/>
          <p:nvPr/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 err="1">
                <a:ln>
                  <a:noFill/>
                </a:ln>
                <a:solidFill>
                  <a:srgbClr val="FF3399"/>
                </a:solidFill>
                <a:latin typeface="Corsiva"/>
              </a:rPr>
              <a:t>Домашнее</a:t>
            </a:r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Corsiva"/>
              </a:rPr>
              <a:t> </a:t>
            </a:r>
            <a:r>
              <a:rPr b="0" i="1" dirty="0" err="1">
                <a:ln>
                  <a:noFill/>
                </a:ln>
                <a:solidFill>
                  <a:srgbClr val="FF3399"/>
                </a:solidFill>
                <a:latin typeface="Corsiva"/>
              </a:rPr>
              <a:t>задание</a:t>
            </a:r>
            <a:r>
              <a:rPr b="0" i="1" dirty="0">
                <a:ln>
                  <a:noFill/>
                </a:ln>
                <a:solidFill>
                  <a:srgbClr val="FF3399"/>
                </a:solidFill>
                <a:latin typeface="Corsiva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6" name="Google Shape;496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97" name="Google Shape;497;p66" descr="54"/>
          <p:cNvPicPr preferRelativeResize="0"/>
          <p:nvPr/>
        </p:nvPicPr>
        <p:blipFill rotWithShape="1">
          <a:blip r:embed="rId3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6" descr="54"/>
          <p:cNvPicPr preferRelativeResize="0"/>
          <p:nvPr/>
        </p:nvPicPr>
        <p:blipFill rotWithShape="1">
          <a:blip r:embed="rId4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6" descr="бородино0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1295400" y="1752600"/>
            <a:ext cx="6553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r>
              <a:rPr lang="ru-RU" sz="32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Многие исторические события, в которых русский народ проявил героизм, смелость, отвагу, показал  преданность своей родине, являются </a:t>
            </a:r>
            <a:r>
              <a:rPr lang="ru-RU" sz="3200" b="0" i="1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предметом гордости всего русского народа.</a:t>
            </a:r>
            <a:endParaRPr sz="3200" b="0" i="0" u="none" dirty="0">
              <a:solidFill>
                <a:srgbClr val="0070C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01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endParaRPr sz="3200" b="0" i="0" u="none" dirty="0">
              <a:solidFill>
                <a:srgbClr val="0070C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7"/>
          <p:cNvSpPr txBox="1">
            <a:spLocks noGrp="1"/>
          </p:cNvSpPr>
          <p:nvPr>
            <p:ph type="body" idx="1"/>
          </p:nvPr>
        </p:nvSpPr>
        <p:spPr>
          <a:xfrm rot="900000">
            <a:off x="457200" y="16002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10"/>
              <a:buFont typeface="Noto Sans Symbols"/>
              <a:buNone/>
            </a:pPr>
            <a:endParaRPr sz="6600" b="0" i="0" u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610"/>
              <a:buFont typeface="Noto Sans Symbols"/>
              <a:buNone/>
            </a:pPr>
            <a:r>
              <a:rPr lang="ru-RU" sz="6600" b="0" i="0" u="none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Спасибо за урок!</a:t>
            </a:r>
            <a:endParaRPr/>
          </a:p>
        </p:txBody>
      </p:sp>
      <p:sp>
        <p:nvSpPr>
          <p:cNvPr id="505" name="Google Shape;505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1295400" y="1447800"/>
            <a:ext cx="685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r>
              <a:rPr lang="ru-RU" sz="3200" b="0" i="0" u="none" dirty="0">
                <a:solidFill>
                  <a:srgbClr val="0070C0"/>
                </a:solidFill>
                <a:sym typeface="Constantia"/>
              </a:rPr>
              <a:t>И сегодня на уроке мы поговорим об одном из таких исторических событий –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r>
              <a:rPr lang="ru-RU" sz="32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Бородинском сражении 1812 года, о том, как оно литературно запечатлено в стихотворении </a:t>
            </a:r>
            <a:r>
              <a:rPr lang="ru-RU" sz="3200" b="0" i="0" u="none" dirty="0" err="1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М.Ю.Лермонтова</a:t>
            </a:r>
            <a:r>
              <a:rPr lang="ru-RU" sz="3200" b="0" i="0" u="none" dirty="0">
                <a:solidFill>
                  <a:srgbClr val="0070C0"/>
                </a:solidFill>
                <a:sym typeface="Constantia"/>
              </a:rPr>
              <a:t>  «Бородино».</a:t>
            </a:r>
            <a:endParaRPr dirty="0">
              <a:solidFill>
                <a:srgbClr val="0070C0"/>
              </a:solidFill>
            </a:endParaRPr>
          </a:p>
          <a:p>
            <a:pPr marL="274320" marR="0" lvl="0" indent="-101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endParaRPr sz="3200" b="0" i="0" u="none" dirty="0">
              <a:solidFill>
                <a:srgbClr val="0070C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endParaRPr sz="4200" b="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990600" y="2438400"/>
            <a:ext cx="7696200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None/>
            </a:pPr>
            <a:r>
              <a:rPr lang="ru-RU" sz="3600" b="1" i="0" u="none" dirty="0">
                <a:solidFill>
                  <a:srgbClr val="FF3399"/>
                </a:solidFill>
                <a:latin typeface="Constantia"/>
                <a:ea typeface="Constantia"/>
                <a:cs typeface="Constantia"/>
                <a:sym typeface="Constantia"/>
              </a:rPr>
              <a:t>«Война 1812 года в стихотворении </a:t>
            </a:r>
            <a:r>
              <a:rPr lang="ru-RU" sz="3600" b="1" i="0" u="none" dirty="0" err="1">
                <a:solidFill>
                  <a:srgbClr val="FF3399"/>
                </a:solidFill>
                <a:latin typeface="Constantia"/>
                <a:ea typeface="Constantia"/>
                <a:cs typeface="Constantia"/>
                <a:sym typeface="Constantia"/>
              </a:rPr>
              <a:t>М.Ю.Лермонтова</a:t>
            </a:r>
            <a:r>
              <a:rPr lang="ru-RU" sz="3600" b="1" i="0" u="none" dirty="0">
                <a:solidFill>
                  <a:srgbClr val="FF3399"/>
                </a:solidFill>
                <a:sym typeface="Constantia"/>
              </a:rPr>
              <a:t> «Бородино»</a:t>
            </a:r>
            <a:endParaRPr dirty="0">
              <a:solidFill>
                <a:srgbClr val="FF3399"/>
              </a:solidFill>
            </a:endParaRPr>
          </a:p>
          <a:p>
            <a:pPr marL="274320" marR="0" lvl="0" indent="-8001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None/>
            </a:pPr>
            <a:endParaRPr sz="3600" b="1" i="0" u="none" dirty="0">
              <a:solidFill>
                <a:srgbClr val="FF339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nstantia"/>
              <a:buNone/>
            </a:pPr>
            <a:r>
              <a:rPr lang="ru-RU" sz="4200" b="0" i="0" u="none" strike="noStrike" cap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Тема урока</a:t>
            </a:r>
            <a:br>
              <a:rPr lang="ru-RU" sz="4200" b="0" i="0" u="none" strike="noStrike" cap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4200" b="0" i="0" u="none" strike="noStrike" cap="none" dirty="0">
              <a:solidFill>
                <a:srgbClr val="0070C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 descr="перед сражением"/>
          <p:cNvPicPr preferRelativeResize="0"/>
          <p:nvPr/>
        </p:nvPicPr>
        <p:blipFill rotWithShape="1">
          <a:blip r:embed="rId3">
            <a:alphaModFix/>
          </a:blip>
          <a:srcRect t="16418" r="3333"/>
          <a:stretch/>
        </p:blipFill>
        <p:spPr>
          <a:xfrm>
            <a:off x="0" y="0"/>
            <a:ext cx="9144000" cy="66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 descr="54"/>
          <p:cNvPicPr preferRelativeResize="0"/>
          <p:nvPr/>
        </p:nvPicPr>
        <p:blipFill rotWithShape="1">
          <a:blip r:embed="rId4">
            <a:alphaModFix/>
          </a:blip>
          <a:srcRect l="2819" t="5200" r="6922" b="90747"/>
          <a:stretch/>
        </p:blipFill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 descr="54"/>
          <p:cNvPicPr preferRelativeResize="0"/>
          <p:nvPr/>
        </p:nvPicPr>
        <p:blipFill rotWithShape="1">
          <a:blip r:embed="rId5">
            <a:alphaModFix/>
          </a:blip>
          <a:srcRect l="6922" t="90747" r="2819" b="5199"/>
          <a:stretch/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209800" y="1524000"/>
            <a:ext cx="6477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3271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32715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32715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32715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 «Прошлое, хранящееся в памяти, есть часть настоящего»,- сказал польский философ </a:t>
            </a:r>
            <a:r>
              <a:rPr lang="ru-RU" sz="2600" b="0" i="0" u="none" dirty="0" err="1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Т.Котарбиньский</a:t>
            </a:r>
            <a:r>
              <a:rPr lang="ru-RU" sz="26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 </a:t>
            </a:r>
            <a:endParaRPr dirty="0"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stantia"/>
              <a:buNone/>
            </a:pPr>
            <a:r>
              <a:rPr lang="ru-RU" sz="3200" b="0" i="0" u="none" strike="noStrike" cap="none" dirty="0">
                <a:solidFill>
                  <a:srgbClr val="FF3399"/>
                </a:solidFill>
                <a:sym typeface="Constantia"/>
              </a:rPr>
              <a:t>Эпиграф урока</a:t>
            </a:r>
            <a:endParaRPr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3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751</Words>
  <Application>Microsoft Office PowerPoint</Application>
  <PresentationFormat>Экран (4:3)</PresentationFormat>
  <Paragraphs>137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50</vt:i4>
      </vt:variant>
    </vt:vector>
  </HeadingPairs>
  <TitlesOfParts>
    <vt:vector size="64" baseType="lpstr">
      <vt:lpstr>Arial</vt:lpstr>
      <vt:lpstr>Cambria Math</vt:lpstr>
      <vt:lpstr>Century Gothic</vt:lpstr>
      <vt:lpstr>Constantia</vt:lpstr>
      <vt:lpstr>Corsiva</vt:lpstr>
      <vt:lpstr>Noto Sans Symbols</vt:lpstr>
      <vt:lpstr>Times New Roman</vt:lpstr>
      <vt:lpstr>Tw Cen MT</vt:lpstr>
      <vt:lpstr>3_Бумажная</vt:lpstr>
      <vt:lpstr>1_Бумажная</vt:lpstr>
      <vt:lpstr>2_Бумажная</vt:lpstr>
      <vt:lpstr>4_Бумажная</vt:lpstr>
      <vt:lpstr>5_Бумажная</vt:lpstr>
      <vt:lpstr>Капля</vt:lpstr>
      <vt:lpstr>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 </vt:lpstr>
      <vt:lpstr>Презентация PowerPoint</vt:lpstr>
      <vt:lpstr>Эпиграф урока</vt:lpstr>
      <vt:lpstr>Презентация PowerPoint</vt:lpstr>
      <vt:lpstr>Словарная работа</vt:lpstr>
      <vt:lpstr>Картечь –  начиненный круглыми пулями артиллерийский снаряд для массового поражения живых целей на близком расстоянии</vt:lpstr>
      <vt:lpstr>Кивер–  высокий головной убор из жесткой кожи с козырьком</vt:lpstr>
      <vt:lpstr>Лафет –  станок (опора), на котором укрепляется ствол пушки</vt:lpstr>
      <vt:lpstr>Редут –  в старых армиях: сомкнутое прямоугольное, многоугольное или круглое полевое укрепление с наружным рвом и земляной насыпью</vt:lpstr>
      <vt:lpstr>Драгун -военнослужащий кавалерийских (конных) частей.  Улан – военнослужащий из частей легкой кавалерии (вооруженной только пиками).  Пестрые значки и конские хвосты на киверах были отличительными знаками этих войск</vt:lpstr>
      <vt:lpstr>Булат – оружие булатной стали, сабля</vt:lpstr>
      <vt:lpstr>Бивак –   привал, расположение войск вне населенного пункта</vt:lpstr>
      <vt:lpstr>Презентация PowerPoint</vt:lpstr>
      <vt:lpstr>Словарная работа</vt:lpstr>
      <vt:lpstr>Презентация PowerPoint</vt:lpstr>
      <vt:lpstr>Презентация PowerPoint</vt:lpstr>
      <vt:lpstr>Вопросы для анализа стихотворения: </vt:lpstr>
      <vt:lpstr>Презентация PowerPoint</vt:lpstr>
      <vt:lpstr>Презентация PowerPoint</vt:lpstr>
      <vt:lpstr>Презентация PowerPoint</vt:lpstr>
      <vt:lpstr>1 группа</vt:lpstr>
      <vt:lpstr>Презентация PowerPoint</vt:lpstr>
      <vt:lpstr>2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1 группа</vt:lpstr>
      <vt:lpstr>Презентация PowerPoint</vt:lpstr>
      <vt:lpstr>Презентация PowerPoint</vt:lpstr>
      <vt:lpstr>Презентация PowerPoint</vt:lpstr>
      <vt:lpstr>2 группа  Характеристика рассказчика</vt:lpstr>
      <vt:lpstr>Презентация PowerPoint</vt:lpstr>
      <vt:lpstr>Презентация PowerPoint</vt:lpstr>
      <vt:lpstr>Презентация PowerPoint</vt:lpstr>
      <vt:lpstr>Итоги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cp:lastModifiedBy>Microsoft</cp:lastModifiedBy>
  <cp:revision>2</cp:revision>
  <dcterms:modified xsi:type="dcterms:W3CDTF">2024-03-18T01:08:29Z</dcterms:modified>
</cp:coreProperties>
</file>