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69" r:id="rId4"/>
    <p:sldId id="257" r:id="rId5"/>
    <p:sldId id="272" r:id="rId6"/>
    <p:sldId id="258" r:id="rId7"/>
    <p:sldId id="259" r:id="rId8"/>
    <p:sldId id="260" r:id="rId9"/>
    <p:sldId id="261" r:id="rId10"/>
    <p:sldId id="271" r:id="rId11"/>
    <p:sldId id="262" r:id="rId12"/>
    <p:sldId id="263" r:id="rId13"/>
    <p:sldId id="264" r:id="rId14"/>
    <p:sldId id="268" r:id="rId15"/>
    <p:sldId id="265" r:id="rId16"/>
    <p:sldId id="266" r:id="rId17"/>
    <p:sldId id="267" r:id="rId18"/>
    <p:sldId id="273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1CF36-FD10-458A-B6E7-F89F8DB1DFA2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B5FD1-0487-4D45-A2C9-8B6F9625DF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8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B5FD1-0487-4D45-A2C9-8B6F9625DF5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650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33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14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4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09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39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35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70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89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75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88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8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88174-0E11-42E6-BD0D-BBD39ECD5EBF}" type="datetimeFigureOut">
              <a:rPr lang="ru-RU" smtClean="0"/>
              <a:t>17.03.2024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BCD08-4E63-4AC8-8573-20FF1B9B5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7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62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2200" y="60932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96808" y="5631631"/>
            <a:ext cx="1375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FFFF00"/>
                </a:solidFill>
              </a:rPr>
              <a:t>ВЫПОЛНИЛА</a:t>
            </a:r>
          </a:p>
          <a:p>
            <a:r>
              <a:rPr lang="ru-RU" sz="1600" b="1" dirty="0" smtClean="0">
                <a:solidFill>
                  <a:srgbClr val="FFFF00"/>
                </a:solidFill>
              </a:rPr>
              <a:t>Воспитатель </a:t>
            </a:r>
          </a:p>
          <a:p>
            <a:r>
              <a:rPr lang="ru-RU" sz="1600" b="1" dirty="0" err="1" smtClean="0">
                <a:solidFill>
                  <a:srgbClr val="FFFF00"/>
                </a:solidFill>
              </a:rPr>
              <a:t>Шилина</a:t>
            </a:r>
            <a:r>
              <a:rPr lang="ru-RU" sz="1600" b="1" dirty="0" smtClean="0">
                <a:solidFill>
                  <a:srgbClr val="FFFF00"/>
                </a:solidFill>
              </a:rPr>
              <a:t> А.И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7664" y="270979"/>
            <a:ext cx="65527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МЕЖДУРЕЧЕНСКИЙ ГОРОДСКОЙ ОКРУГ</a:t>
            </a:r>
            <a:b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МУНИЦИПАЛЬНОЕ БЮДЖЕТНОЕ ДОШКОЛЬНОЕ УЧРЕЖДЕНИЕ</a:t>
            </a:r>
            <a:b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«ДЕТСКИЙ САД № 37 «ИСКОРКА»</a:t>
            </a:r>
            <a:br>
              <a:rPr lang="ru-RU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1400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400" b="1" cap="all" dirty="0">
                <a:solidFill>
                  <a:srgbClr val="FFFF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8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8" y="95921"/>
            <a:ext cx="8820472" cy="661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26" y="0"/>
            <a:ext cx="9169970" cy="6864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63" y="31649"/>
            <a:ext cx="2304256" cy="28816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38" y="3382452"/>
            <a:ext cx="3001897" cy="288032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67544" y="692696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979712" y="692696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506589" y="692696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018757" y="690328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4804142" y="4005064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44250" y="4005064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32082" y="4005064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291974" y="4004953"/>
            <a:ext cx="1512168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36138" y="906352"/>
            <a:ext cx="1008112" cy="100811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231740" y="908720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758617" y="908720"/>
            <a:ext cx="1008112" cy="10081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270785" y="906352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056170" y="4220977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3544002" y="4220977"/>
            <a:ext cx="1008112" cy="10081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003523" y="4220977"/>
            <a:ext cx="1008112" cy="10081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490026" y="4221088"/>
            <a:ext cx="1008112" cy="10081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16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7" grpId="0" animBg="1"/>
      <p:bldP spid="21" grpId="0" animBg="1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" y="0"/>
            <a:ext cx="9169970" cy="68644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890" y="-28241"/>
            <a:ext cx="2232248" cy="22322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25" y="1793666"/>
            <a:ext cx="3256216" cy="23216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89040"/>
            <a:ext cx="2808312" cy="280831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395536" y="686159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325073" y="686159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238317" y="2564904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174421" y="2564904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094111" y="2564904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83746" y="4581128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334544" y="4581128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398440" y="4581128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261177" y="692696"/>
            <a:ext cx="936104" cy="10531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2329094" y="2676184"/>
            <a:ext cx="626757" cy="8305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550209" y="797439"/>
            <a:ext cx="626757" cy="8305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4470732" y="4692408"/>
            <a:ext cx="626757" cy="8305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92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7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pic>
        <p:nvPicPr>
          <p:cNvPr id="4" name="Picture 12" descr="https://im0-tub-ru.yandex.net/i?id=0bd691ce02ab1d24adc972b3498d5eb3&amp;n=33&amp;h=215&amp;w=2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4798" y="260648"/>
            <a:ext cx="3888432" cy="38884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051720" y="3998967"/>
            <a:ext cx="5624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Остров «</a:t>
            </a:r>
            <a:r>
              <a:rPr lang="ru-RU" sz="4000" b="1" dirty="0" err="1" smtClean="0"/>
              <a:t>Сооброжай</a:t>
            </a:r>
            <a:r>
              <a:rPr lang="ru-RU" sz="4000" b="1" dirty="0" smtClean="0"/>
              <a:t>-ка»</a:t>
            </a:r>
            <a:endParaRPr lang="ru-RU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63888" y="5013176"/>
            <a:ext cx="289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Игра «Четвертый лишний»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1317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478301"/>
              </p:ext>
            </p:extLst>
          </p:nvPr>
        </p:nvGraphicFramePr>
        <p:xfrm>
          <a:off x="323528" y="260648"/>
          <a:ext cx="8424936" cy="61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633"/>
                <a:gridCol w="4145303"/>
              </a:tblGrid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0" y="476672"/>
            <a:ext cx="3895801" cy="2747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76672"/>
            <a:ext cx="3096344" cy="2828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014" y="3427474"/>
            <a:ext cx="4020687" cy="2914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2" y="3566710"/>
            <a:ext cx="3654559" cy="26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2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70" cy="6864477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68289"/>
              </p:ext>
            </p:extLst>
          </p:nvPr>
        </p:nvGraphicFramePr>
        <p:xfrm>
          <a:off x="372517" y="335894"/>
          <a:ext cx="8424936" cy="6192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633"/>
                <a:gridCol w="4145303"/>
              </a:tblGrid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96344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8" y="3573016"/>
            <a:ext cx="3541377" cy="2704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865" y="404664"/>
            <a:ext cx="3456384" cy="2869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845" y="3585612"/>
            <a:ext cx="3816424" cy="2916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078">
            <a:off x="-252350" y="604919"/>
            <a:ext cx="4544742" cy="23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70" cy="6864477"/>
          </a:xfrm>
          <a:prstGeom prst="rect">
            <a:avLst/>
          </a:prstGeom>
        </p:spPr>
      </p:pic>
      <p:pic>
        <p:nvPicPr>
          <p:cNvPr id="3" name="Picture 10" descr="http://previews.123rf.com/images/iimages/iimages1408/iimages140800554/30923428-Illustration-of-a-house-on-a-desert-island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5872" y="188640"/>
            <a:ext cx="4106283" cy="4339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4725144"/>
            <a:ext cx="6429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Остановка «Страна знаний»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037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70" cy="68644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3648" y="836712"/>
            <a:ext cx="6912768" cy="323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Пятая остановка </a:t>
            </a:r>
            <a:r>
              <a:rPr lang="ru-RU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«Страна Знаний»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– Ребятки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, а в какой стране мы с вами живем, (в России).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-Столица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нашей Родины (Москва)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Как называется наш город? (Междуреченск)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Кто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президент нашей страны? (В.В. Путин)</a:t>
            </a:r>
            <a:b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- Скажите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, какие символы есть у каждого государства? </a:t>
            </a:r>
            <a:r>
              <a:rPr lang="ru-RU" b="1" dirty="0">
                <a:latin typeface="Times New Roman" pitchFamily="18" charset="0"/>
                <a:ea typeface="Times New Roman"/>
                <a:cs typeface="Times New Roman" pitchFamily="18" charset="0"/>
              </a:rPr>
              <a:t>(герб, флаг и гимн</a:t>
            </a: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-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Какие цвета имеет наш флаг? (Белый, синий, красный,  флаг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страны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прекрасной,  флаг страны великой, дорог нам с тобой….)</a:t>
            </a:r>
          </a:p>
          <a:p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-6477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19354"/>
            <a:ext cx="7455753" cy="52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7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175"/>
            <a:ext cx="91694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843901"/>
            <a:ext cx="8064896" cy="4851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u="sng" dirty="0">
                <a:latin typeface="Times New Roman"/>
                <a:ea typeface="Times New Roman"/>
                <a:cs typeface="Times New Roman"/>
              </a:rPr>
              <a:t>Цель</a:t>
            </a:r>
            <a:r>
              <a:rPr lang="ru-RU" sz="1000" b="1" dirty="0">
                <a:latin typeface="Times New Roman"/>
                <a:ea typeface="Times New Roman"/>
                <a:cs typeface="Times New Roman"/>
              </a:rPr>
              <a:t>:</a:t>
            </a:r>
            <a:r>
              <a:rPr lang="ru-RU" sz="1000" dirty="0">
                <a:latin typeface="Times New Roman"/>
                <a:ea typeface="Times New Roman"/>
                <a:cs typeface="Times New Roman"/>
              </a:rPr>
              <a:t> Закрепить с детьми полученные </a:t>
            </a: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знания посредством игр развивающей направленности.</a:t>
            </a:r>
            <a:endParaRPr lang="ru-RU" sz="1000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u="sng" dirty="0" smtClean="0">
                <a:latin typeface="Times New Roman"/>
                <a:ea typeface="Times New Roman"/>
                <a:cs typeface="Times New Roman"/>
              </a:rPr>
              <a:t>Задачи</a:t>
            </a:r>
            <a:r>
              <a:rPr lang="ru-RU" sz="1000" b="1" dirty="0" smtClean="0">
                <a:latin typeface="Times New Roman"/>
                <a:ea typeface="Times New Roman"/>
                <a:cs typeface="Times New Roman"/>
              </a:rPr>
              <a:t>:     </a:t>
            </a:r>
            <a:endParaRPr lang="ru-RU" sz="1000" b="1" dirty="0" smtClean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i="1" dirty="0" smtClean="0">
                <a:latin typeface="Times New Roman"/>
                <a:ea typeface="Times New Roman"/>
                <a:cs typeface="Times New Roman"/>
              </a:rPr>
              <a:t>     Образовательные:</a:t>
            </a: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 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Закреплять знания о порядковом счете и цифрах в пределах 20.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Упражнять в умении составлять и записывать решение задач; 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Продолжать учить ориентироваться в пространстве, находить соседей числа;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Закрепить знания детей о временах года, частях суток, о днях недели, окружающем мире. 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Закрепить понятие "слово", "слог", "звук", "буква", умение делить слова на слоги, определять количество слогов в слове; строить звуковую модель, составлять предложение по схеме.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600"/>
              </a:spcAft>
            </a:pPr>
            <a:r>
              <a:rPr lang="ru-RU" sz="1000" b="1" i="1" dirty="0" smtClean="0">
                <a:latin typeface="Times New Roman"/>
                <a:ea typeface="Times New Roman"/>
                <a:cs typeface="Times New Roman"/>
              </a:rPr>
              <a:t>     Развивающие</a:t>
            </a:r>
            <a:r>
              <a:rPr lang="ru-RU" sz="1000" b="1" dirty="0" smtClean="0">
                <a:latin typeface="Times New Roman"/>
                <a:ea typeface="Times New Roman"/>
                <a:cs typeface="Times New Roman"/>
              </a:rPr>
              <a:t>: </a:t>
            </a:r>
            <a:endParaRPr lang="ru-RU" sz="1000" b="1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Развивать познавательную активность, логическое мышление, внимание, связную речь у детей и умение отвечать на вопрос, полным ответом, расширять активный словарь;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Развивать зрительно-пространственную ориентацию;</a:t>
            </a:r>
            <a:endParaRPr lang="ru-RU" sz="10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 smtClean="0">
                <a:latin typeface="Times New Roman"/>
                <a:ea typeface="Times New Roman"/>
                <a:cs typeface="Times New Roman"/>
              </a:rPr>
              <a:t>Развивать </a:t>
            </a:r>
            <a:r>
              <a:rPr lang="ru-RU" sz="1000" dirty="0">
                <a:latin typeface="Times New Roman"/>
                <a:ea typeface="Times New Roman"/>
                <a:cs typeface="Times New Roman"/>
              </a:rPr>
              <a:t>интерес к интеллектуальной деятельности, желание играть в интеллектуальные игры, проявляя настойчивость, находчивость, целеустремленность, смекалку, взаимопомощь, понимание юмора.</a:t>
            </a:r>
            <a:endParaRPr lang="ru-RU" sz="10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240665" algn="l"/>
                <a:tab pos="45720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Развивать элементарные навыки самооценки.</a:t>
            </a:r>
            <a:endParaRPr lang="ru-RU" sz="1000" dirty="0"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1000" b="1" i="1" dirty="0">
                <a:latin typeface="Times New Roman"/>
                <a:ea typeface="Times New Roman"/>
                <a:cs typeface="Times New Roman"/>
              </a:rPr>
              <a:t>     Воспитательные</a:t>
            </a:r>
            <a:r>
              <a:rPr lang="ru-RU" sz="1000" b="1" dirty="0">
                <a:latin typeface="Times New Roman"/>
                <a:ea typeface="Times New Roman"/>
                <a:cs typeface="Times New Roman"/>
              </a:rPr>
              <a:t>: </a:t>
            </a:r>
            <a:endParaRPr lang="ru-RU" sz="1000" b="1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8895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Воспитывать у дошкольников положительное отношение к себе, к окружающим и к школе. </a:t>
            </a:r>
            <a:endParaRPr lang="ru-RU" sz="10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Воспитывать самостоятельность, умение работать в коллективе, в парах. </a:t>
            </a:r>
            <a:endParaRPr lang="ru-RU" sz="10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600"/>
              </a:spcAft>
              <a:buFont typeface="Symbol"/>
              <a:buChar char=""/>
              <a:tabLst>
                <a:tab pos="457200" algn="l"/>
              </a:tabLst>
            </a:pPr>
            <a:r>
              <a:rPr lang="ru-RU" sz="1000" dirty="0">
                <a:latin typeface="Times New Roman"/>
                <a:ea typeface="Times New Roman"/>
                <a:cs typeface="Times New Roman"/>
              </a:rPr>
              <a:t>Повысить интерес детей к развивающим занятиям по подготовке к обучению в школе, с помощью создания проблемной ситуации.</a:t>
            </a:r>
            <a:endParaRPr lang="ru-RU" sz="10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68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detboxfon.ru/uploads/images/o/k/e/okeanov_foto_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692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8" descr="http://www.gifki.org/data/media/271/korabl-animatsionnaya-kartinka-0016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1484784"/>
            <a:ext cx="4608512" cy="3595657"/>
          </a:xfrm>
          <a:prstGeom prst="rect">
            <a:avLst/>
          </a:prstGeom>
          <a:noFill/>
        </p:spPr>
      </p:pic>
      <p:pic>
        <p:nvPicPr>
          <p:cNvPr id="4" name="3D-zvuki_-_Zvuk_vody_morya_i_chaek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4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" y="2212"/>
            <a:ext cx="9169970" cy="6864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1840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14" descr="http://www.pixempire.com/images/preview/palm-tree-island-cartoon-v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73019"/>
            <a:ext cx="4261457" cy="4261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5517232"/>
            <a:ext cx="344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10947" y="4223279"/>
            <a:ext cx="7331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/>
              <a:t>Остров «Умственная разминка»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16571" y="4991494"/>
            <a:ext cx="282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Игра «Назови правильно»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9764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175"/>
            <a:ext cx="91694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836712"/>
            <a:ext cx="6624736" cy="379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Times New Roman"/>
              </a:rPr>
              <a:t>Игра «Назови правильно» </a:t>
            </a:r>
            <a:endParaRPr lang="ru-RU" sz="1400" dirty="0">
              <a:ea typeface="Times New Roman"/>
              <a:cs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 одного берега на другой собираются переплыть утята и цыплята. Кто первым доплывет до берега? (Утята.  Цыплята плавать не умеют).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Стоит в поле дуб. На дубе три ветки. На каждой ветке по три яблока. Сколько всего яблок? (Нисколько.  На дубе яблоки не растут).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</a:rPr>
              <a:t>Земля имеет форму груши?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Еж это насекомое?</a:t>
            </a:r>
            <a:endParaRPr lang="ru-RU" sz="1400" dirty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Сколько дней в одной неделе?</a:t>
            </a:r>
            <a:endParaRPr lang="ru-RU" sz="1400" dirty="0">
              <a:ea typeface="Times New Roman"/>
              <a:cs typeface="Times New Roman"/>
            </a:endParaRPr>
          </a:p>
          <a:p>
            <a:pPr marL="342900" lvl="0" indent="-342900">
              <a:buFont typeface="Symbol"/>
              <a:buChar char=""/>
            </a:pPr>
            <a:r>
              <a:rPr lang="ru-RU" dirty="0">
                <a:latin typeface="Times New Roman"/>
                <a:ea typeface="Times New Roman"/>
              </a:rPr>
              <a:t>Назовите части суток?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626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0"/>
            <a:ext cx="9169970" cy="6864477"/>
          </a:xfrm>
          <a:prstGeom prst="rect">
            <a:avLst/>
          </a:prstGeom>
        </p:spPr>
      </p:pic>
      <p:pic>
        <p:nvPicPr>
          <p:cNvPr id="3" name="Picture 26" descr="http://ilovephotoshop.ru/_ld/195/4586213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8840" y="553756"/>
            <a:ext cx="4320480" cy="3871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483768" y="4437112"/>
            <a:ext cx="4953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Остров «</a:t>
            </a:r>
            <a:r>
              <a:rPr lang="ru-RU" sz="4000" b="1" dirty="0" err="1" smtClean="0"/>
              <a:t>Сосчитайка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8336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0"/>
            <a:ext cx="9169970" cy="6864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7097" r="6774" b="41290"/>
          <a:stretch/>
        </p:blipFill>
        <p:spPr>
          <a:xfrm>
            <a:off x="516194" y="486696"/>
            <a:ext cx="8008374" cy="35396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9916" y="4665646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76128" y="4653136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4656205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1</a:t>
            </a:r>
            <a:endParaRPr lang="ru-RU" sz="1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4656205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52320" y="4665646"/>
            <a:ext cx="144016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5" name="Плюс 4"/>
          <p:cNvSpPr/>
          <p:nvPr/>
        </p:nvSpPr>
        <p:spPr>
          <a:xfrm>
            <a:off x="2365904" y="4852203"/>
            <a:ext cx="1260608" cy="936104"/>
          </a:xfrm>
          <a:prstGeom prst="mathPlus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 5"/>
          <p:cNvSpPr/>
          <p:nvPr/>
        </p:nvSpPr>
        <p:spPr>
          <a:xfrm>
            <a:off x="5796136" y="4953678"/>
            <a:ext cx="1296144" cy="792088"/>
          </a:xfrm>
          <a:prstGeom prst="mathEqual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950" y="4427703"/>
            <a:ext cx="11357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0" b="1" dirty="0" smtClean="0"/>
              <a:t>7</a:t>
            </a:r>
            <a:endParaRPr lang="ru-RU" sz="11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66213" y="4427703"/>
            <a:ext cx="8996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0" b="1" dirty="0" smtClean="0"/>
              <a:t>1</a:t>
            </a:r>
            <a:endParaRPr lang="ru-RU" sz="11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22597" y="4398176"/>
            <a:ext cx="89960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0" b="1" dirty="0" smtClean="0"/>
              <a:t>8</a:t>
            </a:r>
            <a:endParaRPr lang="ru-RU" sz="11000" b="1" dirty="0"/>
          </a:p>
        </p:txBody>
      </p:sp>
    </p:spTree>
    <p:extLst>
      <p:ext uri="{BB962C8B-B14F-4D97-AF65-F5344CB8AC3E}">
        <p14:creationId xmlns:p14="http://schemas.microsoft.com/office/powerpoint/2010/main" val="3107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0" y="0"/>
            <a:ext cx="9169970" cy="68644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693963-AE70-4703-B4C4-D9367ED1A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6" y="384260"/>
            <a:ext cx="4292569" cy="60959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AE031C-E8CD-45AF-B2DE-31E38606A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84260"/>
            <a:ext cx="4292569" cy="60959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FFC1D24-38F6-49D0-A103-F4DB6AE41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0" t="68750" b="6754"/>
          <a:stretch/>
        </p:blipFill>
        <p:spPr>
          <a:xfrm>
            <a:off x="635992" y="2420888"/>
            <a:ext cx="823691" cy="1155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D13FCA0-B6FD-4D55-913A-3062571CF3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1" t="22804" r="37780" b="53818"/>
          <a:stretch/>
        </p:blipFill>
        <p:spPr>
          <a:xfrm>
            <a:off x="2987824" y="2376083"/>
            <a:ext cx="882497" cy="11935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0491289-D475-4284-8072-E7D33EEE8F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22804" r="70856" b="53818"/>
          <a:stretch/>
        </p:blipFill>
        <p:spPr>
          <a:xfrm>
            <a:off x="1832451" y="4365104"/>
            <a:ext cx="905638" cy="11780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F85C67-E3F6-4E57-99D1-C8385D3DA9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0" t="22669" r="3312" b="54223"/>
          <a:stretch/>
        </p:blipFill>
        <p:spPr>
          <a:xfrm>
            <a:off x="5220072" y="2484201"/>
            <a:ext cx="887867" cy="10922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45A883-9559-4C6E-9354-B049920138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4" r="4461" b="78547"/>
          <a:stretch/>
        </p:blipFill>
        <p:spPr>
          <a:xfrm>
            <a:off x="7452320" y="2434773"/>
            <a:ext cx="957534" cy="11416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B17576A-2854-4011-A42B-F4C0E1F5B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t="69020" r="70665" b="7602"/>
          <a:stretch/>
        </p:blipFill>
        <p:spPr>
          <a:xfrm>
            <a:off x="6288095" y="4365102"/>
            <a:ext cx="905638" cy="117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1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1" y="-28640"/>
            <a:ext cx="9169970" cy="6864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2866" y="4329154"/>
            <a:ext cx="480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Остров «</a:t>
            </a:r>
            <a:r>
              <a:rPr lang="ru-RU" sz="4000" b="1" dirty="0" err="1" smtClean="0"/>
              <a:t>АБВГдейка</a:t>
            </a:r>
            <a:r>
              <a:rPr lang="ru-RU" sz="4000" b="1" dirty="0" smtClean="0"/>
              <a:t>»</a:t>
            </a:r>
            <a:endParaRPr lang="ru-RU" sz="4000" b="1" dirty="0"/>
          </a:p>
        </p:txBody>
      </p:sp>
      <p:pic>
        <p:nvPicPr>
          <p:cNvPr id="5" name="Picture 8" descr="https://im0-tub-ru.yandex.net/i?id=14b9dc11e0a094eea1948c90a0d01467&amp;n=33&amp;h=215&amp;w=2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217" y="476672"/>
            <a:ext cx="4032448" cy="3995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00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</TotalTime>
  <Words>342</Words>
  <Application>Microsoft Office PowerPoint</Application>
  <PresentationFormat>Экран (4:3)</PresentationFormat>
  <Paragraphs>47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31</cp:revision>
  <dcterms:created xsi:type="dcterms:W3CDTF">2023-11-12T11:06:57Z</dcterms:created>
  <dcterms:modified xsi:type="dcterms:W3CDTF">2024-03-17T15:09:31Z</dcterms:modified>
</cp:coreProperties>
</file>