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5" r:id="rId3"/>
    <p:sldId id="326" r:id="rId4"/>
    <p:sldId id="287" r:id="rId5"/>
    <p:sldId id="305" r:id="rId6"/>
    <p:sldId id="306" r:id="rId7"/>
    <p:sldId id="312" r:id="rId8"/>
    <p:sldId id="313" r:id="rId9"/>
    <p:sldId id="285" r:id="rId10"/>
    <p:sldId id="286" r:id="rId11"/>
    <p:sldId id="307" r:id="rId12"/>
    <p:sldId id="308" r:id="rId13"/>
    <p:sldId id="309" r:id="rId14"/>
    <p:sldId id="288" r:id="rId15"/>
    <p:sldId id="310" r:id="rId16"/>
    <p:sldId id="321" r:id="rId17"/>
    <p:sldId id="323" r:id="rId18"/>
    <p:sldId id="318" r:id="rId19"/>
    <p:sldId id="291" r:id="rId20"/>
    <p:sldId id="314" r:id="rId21"/>
    <p:sldId id="315" r:id="rId22"/>
    <p:sldId id="319" r:id="rId23"/>
    <p:sldId id="320" r:id="rId24"/>
    <p:sldId id="266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90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9777-220E-4569-A507-999C15C92F34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2C4D-32F9-4B55-9B8E-F726EF4E11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7122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9777-220E-4569-A507-999C15C92F34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2C4D-32F9-4B55-9B8E-F726EF4E11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806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9777-220E-4569-A507-999C15C92F34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2C4D-32F9-4B55-9B8E-F726EF4E11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4910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9777-220E-4569-A507-999C15C92F34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2C4D-32F9-4B55-9B8E-F726EF4E11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2179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9777-220E-4569-A507-999C15C92F34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2C4D-32F9-4B55-9B8E-F726EF4E11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9588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9777-220E-4569-A507-999C15C92F34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2C4D-32F9-4B55-9B8E-F726EF4E11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360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9777-220E-4569-A507-999C15C92F34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2C4D-32F9-4B55-9B8E-F726EF4E11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1474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9777-220E-4569-A507-999C15C92F34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2C4D-32F9-4B55-9B8E-F726EF4E11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079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9777-220E-4569-A507-999C15C92F34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2C4D-32F9-4B55-9B8E-F726EF4E11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171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9777-220E-4569-A507-999C15C92F34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2C4D-32F9-4B55-9B8E-F726EF4E11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488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9777-220E-4569-A507-999C15C92F34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2C4D-32F9-4B55-9B8E-F726EF4E11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2015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E9777-220E-4569-A507-999C15C92F34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32C4D-32F9-4B55-9B8E-F726EF4E11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34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703250"/>
          </a:xfrm>
        </p:spPr>
        <p:txBody>
          <a:bodyPr>
            <a:normAutofit/>
          </a:bodyPr>
          <a:lstStyle/>
          <a:p>
            <a:r>
              <a:rPr lang="ru-RU" b="1" dirty="0" smtClean="0"/>
              <a:t>ТЕМА:  Степень вершины.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ТИП УРОКА:</a:t>
            </a:r>
            <a:r>
              <a:rPr lang="ru-RU" dirty="0" smtClean="0"/>
              <a:t> </a:t>
            </a:r>
            <a:r>
              <a:rPr lang="ru-RU" b="1" dirty="0" smtClean="0"/>
              <a:t>изучение и первичное закрепление новых знаний.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882896"/>
            <a:ext cx="9144000" cy="374904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548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/>
              <a:t>Степень </a:t>
            </a:r>
            <a:r>
              <a:rPr lang="ru-RU" sz="4000" b="1" dirty="0" smtClean="0"/>
              <a:t>вершины </a:t>
            </a:r>
            <a:r>
              <a:rPr lang="ru-RU" sz="4000" b="1" dirty="0"/>
              <a:t>или </a:t>
            </a:r>
            <a:r>
              <a:rPr lang="ru-RU" sz="4000" b="1" dirty="0" smtClean="0"/>
              <a:t>валентность  вершины </a:t>
            </a:r>
            <a:r>
              <a:rPr lang="ru-RU" sz="4000" dirty="0" smtClean="0"/>
              <a:t>в </a:t>
            </a:r>
            <a:r>
              <a:rPr lang="ru-RU" sz="4000" dirty="0"/>
              <a:t>графе — это количество исходящих из неё рёбер. </a:t>
            </a:r>
          </a:p>
        </p:txBody>
      </p:sp>
    </p:spTree>
    <p:extLst>
      <p:ext uri="{BB962C8B-B14F-4D97-AF65-F5344CB8AC3E}">
        <p14:creationId xmlns:p14="http://schemas.microsoft.com/office/powerpoint/2010/main" xmlns="" val="405005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Назовите степени</a:t>
            </a:r>
          </a:p>
          <a:p>
            <a:pPr marL="0" indent="0">
              <a:buNone/>
            </a:pPr>
            <a:r>
              <a:rPr lang="ru-RU" sz="3600" dirty="0" smtClean="0"/>
              <a:t>вершин А, Б и В</a:t>
            </a:r>
          </a:p>
          <a:p>
            <a:pPr marL="0" indent="0">
              <a:buNone/>
            </a:pPr>
            <a:r>
              <a:rPr lang="ru-RU" sz="3600" dirty="0" smtClean="0"/>
              <a:t>этого </a:t>
            </a:r>
            <a:r>
              <a:rPr lang="ru-RU" sz="3600" dirty="0"/>
              <a:t>графа.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2392" y="564565"/>
            <a:ext cx="5558256" cy="5008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50608" y="248072"/>
            <a:ext cx="621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А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9653016" y="248072"/>
            <a:ext cx="621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18576" y="2072237"/>
            <a:ext cx="621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xmlns="" val="198151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480" y="95694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/>
              <a:t>Кратные рёбра </a:t>
            </a:r>
            <a:r>
              <a:rPr lang="ru-RU" sz="4000" dirty="0"/>
              <a:t>в графе — два или более ребра, которые соединяют одни и те же две вершины.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0040" y="2545518"/>
            <a:ext cx="5753318" cy="375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974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8253" y="291973"/>
            <a:ext cx="7488333" cy="44060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06640" y="394692"/>
            <a:ext cx="410565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На рисунке изображён граф. </a:t>
            </a:r>
          </a:p>
          <a:p>
            <a:r>
              <a:rPr lang="ru-RU" sz="3600" dirty="0"/>
              <a:t>а) Сколько у него вершин? </a:t>
            </a:r>
          </a:p>
          <a:p>
            <a:r>
              <a:rPr lang="ru-RU" sz="3600" dirty="0"/>
              <a:t>б) Сколько у него рёбер?</a:t>
            </a:r>
          </a:p>
          <a:p>
            <a:r>
              <a:rPr lang="ru-RU" sz="3600" dirty="0" smtClean="0"/>
              <a:t>в) </a:t>
            </a:r>
            <a:r>
              <a:rPr lang="ru-RU" sz="3600" dirty="0"/>
              <a:t>Сколько у него </a:t>
            </a:r>
            <a:r>
              <a:rPr lang="ru-RU" sz="3600" dirty="0" smtClean="0"/>
              <a:t>кратных рёбер?</a:t>
            </a:r>
          </a:p>
          <a:p>
            <a:r>
              <a:rPr lang="ru-RU" sz="3600" dirty="0" smtClean="0"/>
              <a:t>г) </a:t>
            </a:r>
            <a:r>
              <a:rPr lang="ru-RU" sz="3600" dirty="0"/>
              <a:t>Сколько у него </a:t>
            </a:r>
            <a:r>
              <a:rPr lang="ru-RU" sz="3600" dirty="0" smtClean="0"/>
              <a:t>рёбер степенью 3?</a:t>
            </a:r>
            <a:endParaRPr lang="ru-RU" sz="3600" dirty="0"/>
          </a:p>
          <a:p>
            <a:endParaRPr lang="ru-RU" sz="3600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6592" y="3957564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Ответ: вершин </a:t>
            </a:r>
            <a:r>
              <a:rPr lang="ru-RU" sz="2800" dirty="0" smtClean="0"/>
              <a:t>6</a:t>
            </a:r>
            <a:endParaRPr lang="ru-RU" sz="2800" dirty="0"/>
          </a:p>
          <a:p>
            <a:r>
              <a:rPr lang="ru-RU" sz="2800" dirty="0" smtClean="0"/>
              <a:t>	Ребер 7</a:t>
            </a:r>
          </a:p>
          <a:p>
            <a:r>
              <a:rPr lang="ru-RU" sz="2800" dirty="0" smtClean="0"/>
              <a:t>	Кратных ребер 2</a:t>
            </a:r>
          </a:p>
          <a:p>
            <a:r>
              <a:rPr lang="ru-RU" sz="2800" dirty="0" smtClean="0"/>
              <a:t>	Ребер со степенью 3- 3</a:t>
            </a:r>
            <a:endParaRPr lang="ru-RU" sz="2800" dirty="0"/>
          </a:p>
        </p:txBody>
      </p:sp>
      <p:sp>
        <p:nvSpPr>
          <p:cNvPr id="3" name="Овал 2"/>
          <p:cNvSpPr/>
          <p:nvPr/>
        </p:nvSpPr>
        <p:spPr>
          <a:xfrm>
            <a:off x="838200" y="1618488"/>
            <a:ext cx="496824" cy="6492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974592" y="2278380"/>
            <a:ext cx="496824" cy="6492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122420" y="1690688"/>
            <a:ext cx="496824" cy="6492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293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33815" y="1188721"/>
            <a:ext cx="5742564" cy="41306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4424" y="0"/>
            <a:ext cx="598322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Иногда приходится рассматривать </a:t>
            </a:r>
            <a:r>
              <a:rPr lang="ru-RU" sz="3600" b="1" dirty="0"/>
              <a:t>граф с петлёй</a:t>
            </a:r>
            <a:r>
              <a:rPr lang="ru-RU" sz="3600" dirty="0"/>
              <a:t>, то есть ребром, которое </a:t>
            </a:r>
            <a:r>
              <a:rPr lang="ru-RU" sz="3600" b="1" dirty="0"/>
              <a:t>исходит из вершины и входит в неё же</a:t>
            </a:r>
            <a:r>
              <a:rPr lang="ru-RU" sz="3600" dirty="0"/>
              <a:t>, то есть соединяет вершину саму с собой. При подсчёте степени вершины такое ребро считается дважды. На рисунке </a:t>
            </a:r>
            <a:r>
              <a:rPr lang="ru-RU" sz="3600" dirty="0" smtClean="0"/>
              <a:t>показан </a:t>
            </a:r>
            <a:r>
              <a:rPr lang="ru-RU" sz="3600" dirty="0"/>
              <a:t>граф с петлёй. Степень вершины С равна 4.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749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6986" y="621792"/>
            <a:ext cx="6345014" cy="423000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576" y="426593"/>
            <a:ext cx="10515600" cy="4351338"/>
          </a:xfrm>
        </p:spPr>
        <p:txBody>
          <a:bodyPr/>
          <a:lstStyle/>
          <a:p>
            <a:r>
              <a:rPr lang="ru-RU" sz="3600" dirty="0"/>
              <a:t>На рисунке изображён граф. </a:t>
            </a:r>
          </a:p>
          <a:p>
            <a:pPr marL="0" indent="0">
              <a:buNone/>
            </a:pPr>
            <a:r>
              <a:rPr lang="ru-RU" sz="3600" dirty="0"/>
              <a:t>а) Сколько у него вершин? </a:t>
            </a:r>
          </a:p>
          <a:p>
            <a:pPr marL="0" indent="0">
              <a:buNone/>
            </a:pPr>
            <a:r>
              <a:rPr lang="ru-RU" sz="3600" dirty="0"/>
              <a:t>б) Сколько у него рёбер?</a:t>
            </a:r>
          </a:p>
          <a:p>
            <a:pPr marL="0" indent="0">
              <a:buNone/>
            </a:pPr>
            <a:r>
              <a:rPr lang="ru-RU" sz="3600" dirty="0"/>
              <a:t>в) Сколько у него кратных рёбер?</a:t>
            </a:r>
          </a:p>
          <a:p>
            <a:pPr marL="0" indent="0">
              <a:buNone/>
            </a:pPr>
            <a:r>
              <a:rPr lang="ru-RU" sz="3600" dirty="0"/>
              <a:t>г) Сколько у него рёбер степенью 3</a:t>
            </a:r>
            <a:r>
              <a:rPr lang="ru-RU" sz="3600" dirty="0" smtClean="0"/>
              <a:t>?</a:t>
            </a:r>
          </a:p>
          <a:p>
            <a:pPr marL="0" indent="0">
              <a:buNone/>
            </a:pPr>
            <a:r>
              <a:rPr lang="ru-RU" sz="3600" dirty="0" smtClean="0"/>
              <a:t>д) сколько петель</a:t>
            </a:r>
            <a:endParaRPr lang="ru-RU" sz="3600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15312" y="4314180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Ответ: вершин </a:t>
            </a:r>
            <a:r>
              <a:rPr lang="ru-RU" sz="2800" dirty="0" smtClean="0"/>
              <a:t>3</a:t>
            </a:r>
            <a:endParaRPr lang="ru-RU" sz="2800" dirty="0"/>
          </a:p>
          <a:p>
            <a:r>
              <a:rPr lang="ru-RU" sz="2800" dirty="0" smtClean="0"/>
              <a:t>	Ребер 4</a:t>
            </a:r>
          </a:p>
          <a:p>
            <a:r>
              <a:rPr lang="ru-RU" sz="2800" dirty="0" smtClean="0"/>
              <a:t>	Кратных ребер 0</a:t>
            </a:r>
          </a:p>
          <a:p>
            <a:r>
              <a:rPr lang="ru-RU" sz="2800" dirty="0" smtClean="0"/>
              <a:t>	Ребер со степенью 3- 2</a:t>
            </a:r>
          </a:p>
          <a:p>
            <a:r>
              <a:rPr lang="ru-RU" sz="2800" dirty="0" smtClean="0"/>
              <a:t>	петель 2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45564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616" y="2359152"/>
            <a:ext cx="10515600" cy="257606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38200" y="725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3318891"/>
            <a:ext cx="5733288" cy="1307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Ответ: а) 0 степень – 1</a:t>
            </a:r>
          </a:p>
          <a:p>
            <a:pPr algn="ctr"/>
            <a:r>
              <a:rPr lang="ru-RU" dirty="0" smtClean="0"/>
              <a:t>                 1 </a:t>
            </a:r>
            <a:r>
              <a:rPr lang="ru-RU" dirty="0"/>
              <a:t>степень </a:t>
            </a:r>
            <a:r>
              <a:rPr lang="ru-RU" dirty="0" smtClean="0"/>
              <a:t>– 1</a:t>
            </a:r>
          </a:p>
          <a:p>
            <a:pPr algn="ctr"/>
            <a:r>
              <a:rPr lang="ru-RU" dirty="0" smtClean="0"/>
              <a:t>                 2 </a:t>
            </a:r>
            <a:r>
              <a:rPr lang="ru-RU" dirty="0"/>
              <a:t>степень </a:t>
            </a:r>
            <a:r>
              <a:rPr lang="ru-RU" dirty="0" smtClean="0"/>
              <a:t>– 2</a:t>
            </a:r>
          </a:p>
          <a:p>
            <a:pPr algn="ctr"/>
            <a:r>
              <a:rPr lang="ru-RU" dirty="0" smtClean="0"/>
              <a:t>           3 степень -1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72521" y="530944"/>
            <a:ext cx="897026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u="sng" dirty="0" smtClean="0"/>
              <a:t>Самостоятельная   работа.</a:t>
            </a:r>
          </a:p>
          <a:p>
            <a:pPr lvl="0"/>
            <a:r>
              <a:rPr lang="ru-RU" sz="2800" dirty="0" smtClean="0"/>
              <a:t> На </a:t>
            </a:r>
            <a:r>
              <a:rPr lang="ru-RU" sz="2800" dirty="0"/>
              <a:t>рисунках </a:t>
            </a:r>
            <a:r>
              <a:rPr lang="ru-RU" sz="2800" i="1" dirty="0" smtClean="0"/>
              <a:t>а</a:t>
            </a:r>
            <a:r>
              <a:rPr lang="ru-RU" sz="2800" dirty="0" smtClean="0"/>
              <a:t> </a:t>
            </a:r>
            <a:r>
              <a:rPr lang="ru-RU" sz="2800" dirty="0"/>
              <a:t>и </a:t>
            </a:r>
            <a:r>
              <a:rPr lang="ru-RU" sz="2800" i="1" dirty="0" smtClean="0"/>
              <a:t>б</a:t>
            </a:r>
            <a:r>
              <a:rPr lang="ru-RU" sz="2800" dirty="0" smtClean="0"/>
              <a:t> изображены </a:t>
            </a:r>
            <a:r>
              <a:rPr lang="ru-RU" sz="2800" dirty="0"/>
              <a:t>графы. Сколько у каждого из них вершин степени 0, степени 1 и степени 2?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89" y="2138516"/>
            <a:ext cx="4680862" cy="4131451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4961993"/>
            <a:ext cx="5733288" cy="1307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Ответ: б) 0 степень – 2</a:t>
            </a:r>
          </a:p>
          <a:p>
            <a:pPr algn="ctr"/>
            <a:r>
              <a:rPr lang="ru-RU" dirty="0" smtClean="0"/>
              <a:t>                 1 </a:t>
            </a:r>
            <a:r>
              <a:rPr lang="ru-RU" dirty="0"/>
              <a:t>степень </a:t>
            </a:r>
            <a:r>
              <a:rPr lang="ru-RU" dirty="0" smtClean="0"/>
              <a:t>– 2</a:t>
            </a:r>
          </a:p>
          <a:p>
            <a:pPr algn="ctr"/>
            <a:r>
              <a:rPr lang="ru-RU" dirty="0" smtClean="0"/>
              <a:t>                 2 </a:t>
            </a:r>
            <a:r>
              <a:rPr lang="ru-RU" dirty="0"/>
              <a:t>степень </a:t>
            </a:r>
            <a:r>
              <a:rPr lang="ru-RU" dirty="0" smtClean="0"/>
              <a:t>– 1</a:t>
            </a:r>
          </a:p>
          <a:p>
            <a:pPr algn="ctr"/>
            <a:r>
              <a:rPr lang="ru-RU" dirty="0" smtClean="0"/>
              <a:t>3 степень -2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480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273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Приволжский</a:t>
            </a:r>
            <a:br>
              <a:rPr lang="ru-RU" dirty="0" smtClean="0"/>
            </a:br>
            <a:r>
              <a:rPr lang="ru-RU" dirty="0" smtClean="0"/>
              <a:t>Федеральный </a:t>
            </a:r>
            <a:br>
              <a:rPr lang="ru-RU" dirty="0" smtClean="0"/>
            </a:br>
            <a:r>
              <a:rPr lang="ru-RU" dirty="0" smtClean="0"/>
              <a:t>округ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39788" y="1666568"/>
            <a:ext cx="3932237" cy="4955458"/>
          </a:xfrm>
        </p:spPr>
        <p:txBody>
          <a:bodyPr/>
          <a:lstStyle/>
          <a:p>
            <a:r>
              <a:rPr lang="ru-RU" dirty="0" smtClean="0"/>
              <a:t>Пермский край – 3</a:t>
            </a:r>
          </a:p>
          <a:p>
            <a:r>
              <a:rPr lang="ru-RU" dirty="0" smtClean="0"/>
              <a:t>Удмуртская республика – 4</a:t>
            </a:r>
          </a:p>
          <a:p>
            <a:r>
              <a:rPr lang="ru-RU" dirty="0" smtClean="0"/>
              <a:t>Республика Башкортостан – 4</a:t>
            </a:r>
          </a:p>
          <a:p>
            <a:r>
              <a:rPr lang="ru-RU" dirty="0" smtClean="0"/>
              <a:t>Оренбургская область – 3</a:t>
            </a:r>
          </a:p>
          <a:p>
            <a:r>
              <a:rPr lang="ru-RU" dirty="0" smtClean="0"/>
              <a:t>Самарская область – 4</a:t>
            </a:r>
          </a:p>
          <a:p>
            <a:r>
              <a:rPr lang="ru-RU" dirty="0" smtClean="0"/>
              <a:t>Саратовская область – 3</a:t>
            </a:r>
          </a:p>
          <a:p>
            <a:r>
              <a:rPr lang="ru-RU" dirty="0" smtClean="0"/>
              <a:t>Пензенская область – 3</a:t>
            </a:r>
          </a:p>
          <a:p>
            <a:r>
              <a:rPr lang="ru-RU" dirty="0" smtClean="0"/>
              <a:t>Ульяновская область – 6</a:t>
            </a:r>
          </a:p>
          <a:p>
            <a:r>
              <a:rPr lang="ru-RU" dirty="0" smtClean="0"/>
              <a:t>Республика татарстан – 8</a:t>
            </a:r>
          </a:p>
          <a:p>
            <a:r>
              <a:rPr lang="ru-RU" dirty="0" smtClean="0"/>
              <a:t>Чувашская республика -5</a:t>
            </a:r>
          </a:p>
          <a:p>
            <a:r>
              <a:rPr lang="ru-RU" dirty="0" smtClean="0"/>
              <a:t>Республика Мордовия- 4</a:t>
            </a:r>
          </a:p>
          <a:p>
            <a:r>
              <a:rPr lang="ru-RU" dirty="0" smtClean="0"/>
              <a:t>Нижегородская область -4</a:t>
            </a:r>
          </a:p>
          <a:p>
            <a:r>
              <a:rPr lang="ru-RU" dirty="0" smtClean="0"/>
              <a:t>Республика Марий  Эл -4</a:t>
            </a:r>
          </a:p>
          <a:p>
            <a:r>
              <a:rPr lang="ru-RU" dirty="0" smtClean="0"/>
              <a:t>Кировская область -5</a:t>
            </a:r>
            <a:endParaRPr lang="ru-RU" dirty="0"/>
          </a:p>
        </p:txBody>
      </p:sp>
      <p:pic>
        <p:nvPicPr>
          <p:cNvPr id="1026" name="Picture 2" descr="C:\Users\математика\Desktop\20240223_14113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508" r="2508"/>
          <a:stretch>
            <a:fillRect/>
          </a:stretch>
        </p:blipFill>
        <p:spPr bwMode="auto">
          <a:xfrm>
            <a:off x="5183187" y="191729"/>
            <a:ext cx="6821999" cy="6445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778477"/>
            <a:ext cx="11353800" cy="18730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Сколько ребер у графа     а),       б) ?</a:t>
            </a:r>
          </a:p>
          <a:p>
            <a:pPr marL="0" indent="0">
              <a:buNone/>
            </a:pPr>
            <a:r>
              <a:rPr lang="ru-RU" sz="3600" dirty="0" smtClean="0"/>
              <a:t>Найдите сумму степеней всех вершин графов  а),    б)</a:t>
            </a:r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206" y="383458"/>
            <a:ext cx="11356259" cy="324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840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Теорема о сумме степеней вершин.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5024"/>
            <a:ext cx="10515600" cy="4841939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 smtClean="0"/>
              <a:t>В </a:t>
            </a:r>
            <a:r>
              <a:rPr lang="ru-RU" sz="4400" b="1" dirty="0"/>
              <a:t>любом графе сумма степеней всех вершин является чётным числом</a:t>
            </a:r>
            <a:r>
              <a:rPr lang="ru-RU" sz="4400" b="1" dirty="0" smtClean="0"/>
              <a:t>.</a:t>
            </a:r>
          </a:p>
          <a:p>
            <a:pPr marL="0" indent="0" algn="ctr">
              <a:buNone/>
            </a:pPr>
            <a:endParaRPr lang="ru-RU" sz="4400" b="1" dirty="0"/>
          </a:p>
          <a:p>
            <a:pPr marL="0" indent="0" algn="ctr">
              <a:buNone/>
            </a:pPr>
            <a:r>
              <a:rPr lang="ru-RU" sz="3600" dirty="0"/>
              <a:t>У каждого ребра два конца, поэтому сумма степеней всех вершин в два раза </a:t>
            </a:r>
            <a:r>
              <a:rPr lang="ru-RU" sz="3600" dirty="0" smtClean="0"/>
              <a:t>больше </a:t>
            </a:r>
            <a:r>
              <a:rPr lang="ru-RU" sz="3600" dirty="0"/>
              <a:t>числа рёбер, то есть чётное число. </a:t>
            </a:r>
            <a:endParaRPr lang="ru-RU" sz="3600" dirty="0" smtClean="0"/>
          </a:p>
          <a:p>
            <a:pPr marL="0" indent="0" algn="ctr">
              <a:buNone/>
            </a:pPr>
            <a:r>
              <a:rPr lang="ru-RU" sz="3600" dirty="0" smtClean="0"/>
              <a:t>Мы </a:t>
            </a:r>
            <a:r>
              <a:rPr lang="ru-RU" sz="3600" dirty="0"/>
              <a:t>доказали теорему о сумме степеней всех вершин.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810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3897" y="1166843"/>
            <a:ext cx="1027962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Образовательные: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закрепить понятие графа, сформировать представление о степени вершины графа (четная, нечетная вершины), сформулировать определение о связности графа, рассмотреть утверждение о количестве ребер графа и теорему о четности числа нечетных вершин графа;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отработать навыки использования теоретических знаний для решения новых задач.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логическое мышление учащихся, способность к рассуждению, внимательность;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умение представлять информацию в виде графов.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Воспитательная: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воспитывать культуру общения на уроке, взаимоуважение.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616" y="2359152"/>
            <a:ext cx="10515600" cy="257606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38200" y="725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Решаем вместе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48056" y="1133856"/>
            <a:ext cx="897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dirty="0" smtClean="0"/>
              <a:t>124. </a:t>
            </a:r>
            <a:r>
              <a:rPr lang="ru-RU" sz="3600" dirty="0"/>
              <a:t>Нарисуйте какой-либо граф, в котором 5 вершин со степенями 1, 2, 2, 3,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324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616" y="2359152"/>
            <a:ext cx="10515600" cy="257606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38200" y="725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Решаем вместе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48056" y="1133856"/>
            <a:ext cx="8970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dirty="0" smtClean="0"/>
              <a:t>125. </a:t>
            </a:r>
            <a:r>
              <a:rPr lang="ru-RU" sz="3600" dirty="0"/>
              <a:t>Придумайте и нарисуйте два неодинаковых графа, в каждом из которых 6 вершин со степенями 1, 1, 2, 2, 3, 3.</a:t>
            </a:r>
          </a:p>
        </p:txBody>
      </p:sp>
    </p:spTree>
    <p:extLst>
      <p:ext uri="{BB962C8B-B14F-4D97-AF65-F5344CB8AC3E}">
        <p14:creationId xmlns:p14="http://schemas.microsoft.com/office/powerpoint/2010/main" xmlns="" val="395394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383458"/>
            <a:ext cx="10515600" cy="148958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Решаем вместе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1850" y="1607575"/>
            <a:ext cx="10515600" cy="448207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129 . Докажите, что  сумма степеней  всех  вершин   графа  вдвое  больше  числа   рёбер  в  этом  графе.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Каждое ребро  имеет  два  конца, поэтому сумма степеней  всех  вершин  графа  в  2  раза  больше  количества  рёбер.  (Каждое ребро считается  дважды, для каждой  из  вершин.)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6598" y="855406"/>
            <a:ext cx="10515600" cy="4645741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130.В некотором графе  6 вершин, степени которых  равны:</a:t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а)2, 2, 3, 3, 4, 4.</a:t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б)0, 1, 2, 2, 3, 4.</a:t>
            </a:r>
            <a:br>
              <a:rPr lang="ru-RU" sz="4000" b="1" dirty="0" smtClean="0"/>
            </a:br>
            <a:r>
              <a:rPr lang="ru-RU" sz="4000" b="1" dirty="0" smtClean="0"/>
              <a:t>Сколько  всего  рёбер  в  этом графе?</a:t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1850" y="5810865"/>
            <a:ext cx="10515600" cy="27878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116312" cy="822960"/>
          </a:xfrm>
        </p:spPr>
        <p:txBody>
          <a:bodyPr/>
          <a:lstStyle/>
          <a:p>
            <a:pPr algn="ctr"/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4840" y="1322755"/>
            <a:ext cx="10945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изучить § 19; </a:t>
            </a:r>
            <a:endParaRPr lang="ru-RU" sz="3200" dirty="0" smtClean="0"/>
          </a:p>
          <a:p>
            <a:r>
              <a:rPr lang="ru-RU" sz="3200" dirty="0" smtClean="0"/>
              <a:t>решить задачи №122,  123, 130 </a:t>
            </a:r>
          </a:p>
        </p:txBody>
      </p:sp>
    </p:spTree>
    <p:extLst>
      <p:ext uri="{BB962C8B-B14F-4D97-AF65-F5344CB8AC3E}">
        <p14:creationId xmlns:p14="http://schemas.microsoft.com/office/powerpoint/2010/main" xmlns="" val="45883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3395" y="1997839"/>
            <a:ext cx="99551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 урока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Организационный момент (приветствие класса, подготовка к уроку, проверка домашнего задания, включающая повторение материала предыдущего урока);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Теоретический материал (знакомство с темой предстоящего урока, объяснение нового материала и краткая запись в рабочую тетрадь новых теоретических сведений по теме урока);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Закрепление материала (решение задач);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Итоги урока (краткий вывод и домашнее задание).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69804"/>
          </a:xfrm>
        </p:spPr>
        <p:txBody>
          <a:bodyPr>
            <a:normAutofit/>
          </a:bodyPr>
          <a:lstStyle/>
          <a:p>
            <a:r>
              <a:rPr lang="ru-RU" b="1" dirty="0" smtClean="0"/>
              <a:t>Что такое граф? </a:t>
            </a:r>
            <a:br>
              <a:rPr lang="ru-RU" b="1" dirty="0" smtClean="0"/>
            </a:br>
            <a:r>
              <a:rPr lang="ru-RU" b="1" dirty="0" smtClean="0"/>
              <a:t>Как называются точки в графе?</a:t>
            </a:r>
            <a:br>
              <a:rPr lang="ru-RU" b="1" dirty="0" smtClean="0"/>
            </a:br>
            <a:r>
              <a:rPr lang="ru-RU" b="1" dirty="0" smtClean="0"/>
              <a:t>Как называются линии в графе?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362631"/>
            <a:ext cx="10515600" cy="2814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/>
              <a:t>Граф </a:t>
            </a:r>
            <a:r>
              <a:rPr lang="ru-RU" sz="4000" dirty="0"/>
              <a:t>— это изображение объектов и связей между ними с помощью точек и </a:t>
            </a:r>
            <a:r>
              <a:rPr lang="ru-RU" sz="4000" dirty="0" smtClean="0"/>
              <a:t>линий</a:t>
            </a:r>
            <a:r>
              <a:rPr lang="ru-RU" sz="4000" dirty="0"/>
              <a:t>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46638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/>
              <a:t>На рисунке изображён граф.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а</a:t>
            </a:r>
            <a:r>
              <a:rPr lang="ru-RU" sz="3600" dirty="0"/>
              <a:t>) Сколько у него вершин?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б</a:t>
            </a:r>
            <a:r>
              <a:rPr lang="ru-RU" sz="3600" dirty="0"/>
              <a:t>) Сколько у него рёбер</a:t>
            </a:r>
            <a:r>
              <a:rPr lang="ru-RU" sz="3600" dirty="0" smtClean="0"/>
              <a:t>?</a:t>
            </a:r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r>
              <a:rPr lang="ru-RU" sz="3600" dirty="0" smtClean="0"/>
              <a:t>Ответ: вершин 4</a:t>
            </a:r>
          </a:p>
          <a:p>
            <a:pPr marL="0" indent="0">
              <a:buNone/>
            </a:pPr>
            <a:r>
              <a:rPr lang="ru-RU" sz="3600" dirty="0" smtClean="0"/>
              <a:t>Ребер 5</a:t>
            </a:r>
            <a:endParaRPr lang="ru-RU" sz="36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2780" y="655678"/>
            <a:ext cx="4124300" cy="467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003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/>
              <a:t>На рисунке изображён граф.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а</a:t>
            </a:r>
            <a:r>
              <a:rPr lang="ru-RU" sz="3600" dirty="0"/>
              <a:t>) Сколько у него вершин?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б</a:t>
            </a:r>
            <a:r>
              <a:rPr lang="ru-RU" sz="3600" dirty="0"/>
              <a:t>) Сколько у него рёбер</a:t>
            </a:r>
            <a:r>
              <a:rPr lang="ru-RU" sz="3600" dirty="0" smtClean="0"/>
              <a:t>?</a:t>
            </a:r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r>
              <a:rPr lang="ru-RU" sz="3600" dirty="0" smtClean="0"/>
              <a:t>Ответ: вершин 7</a:t>
            </a:r>
          </a:p>
          <a:p>
            <a:pPr marL="0" indent="0">
              <a:buNone/>
            </a:pPr>
            <a:r>
              <a:rPr lang="ru-RU" sz="3600" dirty="0" smtClean="0"/>
              <a:t>Ребер 9</a:t>
            </a:r>
            <a:endParaRPr lang="ru-RU" sz="3600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33902" y="1258697"/>
            <a:ext cx="5206994" cy="439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659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Проверим  домашнее задание: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5300" y="1666568"/>
            <a:ext cx="1120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решить </a:t>
            </a:r>
            <a:r>
              <a:rPr lang="ru-RU" sz="3600" dirty="0"/>
              <a:t>задачу №</a:t>
            </a:r>
            <a:r>
              <a:rPr lang="ru-RU" sz="3600" dirty="0" smtClean="0"/>
              <a:t>119</a:t>
            </a:r>
          </a:p>
          <a:p>
            <a:r>
              <a:rPr lang="ru-RU" sz="3600" dirty="0"/>
              <a:t>Нарисуйте четыре разных графа, в каждом из которых 4 вершины</a:t>
            </a:r>
          </a:p>
        </p:txBody>
      </p:sp>
    </p:spTree>
    <p:extLst>
      <p:ext uri="{BB962C8B-B14F-4D97-AF65-F5344CB8AC3E}">
        <p14:creationId xmlns:p14="http://schemas.microsoft.com/office/powerpoint/2010/main" xmlns="" val="118275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7842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Построить граф , изображая регионы вершинами, соединяя их ребрами, если между ними есть сухопутная граница</a:t>
            </a:r>
            <a:endParaRPr lang="ru-RU" sz="2000" b="1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39788" y="1445342"/>
            <a:ext cx="3932237" cy="442364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3736" y="943897"/>
            <a:ext cx="6162522" cy="495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424" y="335153"/>
            <a:ext cx="11625072" cy="4351338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Одноклассники </a:t>
            </a:r>
            <a:r>
              <a:rPr lang="ru-RU" sz="3200" dirty="0"/>
              <a:t>Андрей, Борис, Вадим, Григорий, Дмитрий и Евгений устрои­ли турнир по настольному теннису и решили играть каждый с каждым. Турнир ещё не </a:t>
            </a:r>
            <a:r>
              <a:rPr lang="ru-RU" sz="3200" dirty="0" smtClean="0"/>
              <a:t>закончен</a:t>
            </a:r>
            <a:r>
              <a:rPr lang="ru-RU" sz="3200" dirty="0"/>
              <a:t>. Рёбра графа </a:t>
            </a:r>
            <a:r>
              <a:rPr lang="ru-RU" sz="3200" dirty="0" smtClean="0"/>
              <a:t>показывают</a:t>
            </a:r>
            <a:r>
              <a:rPr lang="ru-RU" sz="3200" dirty="0"/>
              <a:t>, кто с кем сыграл к этому моменту.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424" y="2101935"/>
            <a:ext cx="5331930" cy="4081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76354" y="2890684"/>
            <a:ext cx="6293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   Кто сыграл больше всего партий?</a:t>
            </a:r>
          </a:p>
          <a:p>
            <a:r>
              <a:rPr lang="ru-RU" sz="3200" dirty="0" smtClean="0"/>
              <a:t>   Кто не сыграл ни одной партии?</a:t>
            </a:r>
          </a:p>
          <a:p>
            <a:r>
              <a:rPr lang="ru-RU" sz="3200" dirty="0" smtClean="0"/>
              <a:t>    Кто сыграл по две партии?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92843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828</Words>
  <Application>Microsoft Office PowerPoint</Application>
  <PresentationFormat>Произвольный</PresentationFormat>
  <Paragraphs>115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ТЕМА:  Степень вершины.  ТИП УРОКА: изучение и первичное закрепление новых знаний.</vt:lpstr>
      <vt:lpstr>Слайд 2</vt:lpstr>
      <vt:lpstr>Слайд 3</vt:lpstr>
      <vt:lpstr>Что такое граф?  Как называются точки в графе? Как называются линии в графе? </vt:lpstr>
      <vt:lpstr>Слайд 5</vt:lpstr>
      <vt:lpstr>Слайд 6</vt:lpstr>
      <vt:lpstr>Проверим  домашнее задание:</vt:lpstr>
      <vt:lpstr>Построить граф , изображая регионы вершинами, соединяя их ребрами, если между ними есть сухопутная граница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 </vt:lpstr>
      <vt:lpstr>Приволжский Федеральный  округ</vt:lpstr>
      <vt:lpstr>Слайд 18</vt:lpstr>
      <vt:lpstr>Теорема о сумме степеней вершин. </vt:lpstr>
      <vt:lpstr>  </vt:lpstr>
      <vt:lpstr>  </vt:lpstr>
      <vt:lpstr>Решаем вместе </vt:lpstr>
      <vt:lpstr>130.В некотором графе  6 вершин, степени которых  равны:  а)2, 2, 3, 3, 4, 4.  б)0, 1, 2, 2, 3, 4. Сколько  всего  рёбер  в  этом графе?  </vt:lpstr>
      <vt:lpstr>Домашнее задание: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Среднее арифметическое</dc:title>
  <dc:creator>RePack by Diakov</dc:creator>
  <cp:lastModifiedBy>математика</cp:lastModifiedBy>
  <cp:revision>47</cp:revision>
  <dcterms:created xsi:type="dcterms:W3CDTF">2023-10-12T07:17:40Z</dcterms:created>
  <dcterms:modified xsi:type="dcterms:W3CDTF">2024-03-12T05:02:19Z</dcterms:modified>
</cp:coreProperties>
</file>