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20"/>
  </p:notesMasterIdLst>
  <p:handoutMasterIdLst>
    <p:handoutMasterId r:id="rId21"/>
  </p:handoutMasterIdLst>
  <p:sldIdLst>
    <p:sldId id="284" r:id="rId2"/>
    <p:sldId id="257" r:id="rId3"/>
    <p:sldId id="268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5" r:id="rId16"/>
    <p:sldId id="286" r:id="rId17"/>
    <p:sldId id="287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651" autoAdjust="0"/>
    <p:restoredTop sz="94302" autoAdjust="0"/>
  </p:normalViewPr>
  <p:slideViewPr>
    <p:cSldViewPr snapToGrid="0">
      <p:cViewPr varScale="1">
        <p:scale>
          <a:sx n="110" d="100"/>
          <a:sy n="110" d="100"/>
        </p:scale>
        <p:origin x="-184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844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0488D-103C-4716-9FF4-6FF20038F3E4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61F01-A4FE-403D-A3F8-D93BEF5D8F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5449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0B981-94DC-4715-A1F5-853D488F5C0B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F4D64-0D02-455C-AD05-E2918150F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5356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F4D64-0D02-455C-AD05-E2918150F89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9854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F4D64-0D02-455C-AD05-E2918150F89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5023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F4D64-0D02-455C-AD05-E2918150F89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812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F4D64-0D02-455C-AD05-E2918150F89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8552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F4D64-0D02-455C-AD05-E2918150F89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9476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F4D64-0D02-455C-AD05-E2918150F89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1862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F4D64-0D02-455C-AD05-E2918150F89C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3244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F4D64-0D02-455C-AD05-E2918150F89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6009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F4D64-0D02-455C-AD05-E2918150F89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9341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F4D64-0D02-455C-AD05-E2918150F89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3804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F4D64-0D02-455C-AD05-E2918150F89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6261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F4D64-0D02-455C-AD05-E2918150F89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9694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F4D64-0D02-455C-AD05-E2918150F89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7739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F4D64-0D02-455C-AD05-E2918150F89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1581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F4D64-0D02-455C-AD05-E2918150F89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3979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6644"/>
                    </a14:imgEffect>
                    <a14:imgEffect>
                      <a14:saturation sat="10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7129" y="1113817"/>
            <a:ext cx="7255380" cy="2387600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0723" y="4493042"/>
            <a:ext cx="4383993" cy="1089603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6881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6644"/>
                    </a14:imgEffect>
                    <a14:imgEffect>
                      <a14:saturation sat="10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021" y="561682"/>
            <a:ext cx="754112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021" y="2022181"/>
            <a:ext cx="7541129" cy="3327489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  <a:lvl2pPr>
              <a:defRPr>
                <a:solidFill>
                  <a:schemeClr val="bg1"/>
                </a:solidFill>
                <a:effectLst/>
              </a:defRPr>
            </a:lvl2pPr>
            <a:lvl3pPr>
              <a:defRPr>
                <a:solidFill>
                  <a:schemeClr val="bg1"/>
                </a:solidFill>
                <a:effectLst/>
              </a:defRPr>
            </a:lvl3pPr>
            <a:lvl4pPr>
              <a:defRPr>
                <a:solidFill>
                  <a:schemeClr val="bg1"/>
                </a:solidFill>
                <a:effectLst/>
              </a:defRPr>
            </a:lvl4pPr>
            <a:lvl5pPr>
              <a:defRPr>
                <a:solidFill>
                  <a:schemeClr val="bg1"/>
                </a:solidFill>
                <a:effectLst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558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6644"/>
                    </a14:imgEffect>
                    <a14:imgEffect>
                      <a14:saturation sat="10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430" y="402233"/>
            <a:ext cx="7973181" cy="734359"/>
          </a:xfrm>
        </p:spPr>
        <p:txBody>
          <a:bodyPr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8430" y="1265149"/>
            <a:ext cx="7973181" cy="4178522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21324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5339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5411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797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217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68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ipi.ru/oge/demoversii-specifikacii-kodifikatory" TargetMode="External"/><Relationship Id="rId7" Type="http://schemas.openxmlformats.org/officeDocument/2006/relationships/hyperlink" Target="http://icon-library.com/images/56805.png" TargetMode="External"/><Relationship Id="rId2" Type="http://schemas.openxmlformats.org/officeDocument/2006/relationships/hyperlink" Target="https://fipi.ru/o-nas/novosti/varianty-oge-dosrochnogo-perioda-2020-god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mg2.freepng.ru/20180618/kkx/kisspng-computer-icons-house-home-ateliers-jean-perzel-5b2779fd2d9103.8249269215293137891867.jpg" TargetMode="External"/><Relationship Id="rId5" Type="http://schemas.openxmlformats.org/officeDocument/2006/relationships/hyperlink" Target="https://pixabay.com/ru/illustrations/%D0%B0%D0%BD%D0%BD%D0%BE%D1%82%D0%B0%D1%86%D0%B8%D1%8F-%D0%B3%D0%B5%D0%BE%D0%BC%D0%B5%D1%82%D1%80%D0%B8%D1%87%D0%B5%D1%81%D0%BA%D0%B8%D0%B9-%D0%BC%D0%B8%D1%80%D0%B5-%D0%BA%D0%B0%D1%80%D1%82%D0%B0-1278048/" TargetMode="External"/><Relationship Id="rId4" Type="http://schemas.openxmlformats.org/officeDocument/2006/relationships/hyperlink" Target="https://www.pexels.com/ru-ru/photo/apple-macbook-pro-129208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3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" Type="http://schemas.openxmlformats.org/officeDocument/2006/relationships/slide" Target="slide3.xml"/><Relationship Id="rId16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3.png"/><Relationship Id="rId5" Type="http://schemas.openxmlformats.org/officeDocument/2006/relationships/slide" Target="slide6.xml"/><Relationship Id="rId15" Type="http://schemas.openxmlformats.org/officeDocument/2006/relationships/slide" Target="slide15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5305" y="1520951"/>
            <a:ext cx="5399533" cy="1325563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FFCC"/>
                </a:solidFill>
                <a:latin typeface="+mn-lt"/>
              </a:rPr>
              <a:t>Задание 6</a:t>
            </a:r>
            <a:br>
              <a:rPr lang="ru-RU" sz="4000" dirty="0" smtClean="0">
                <a:solidFill>
                  <a:srgbClr val="FFFFCC"/>
                </a:solidFill>
                <a:latin typeface="+mn-lt"/>
              </a:rPr>
            </a:br>
            <a:r>
              <a:rPr lang="ru-RU" sz="4000" dirty="0">
                <a:latin typeface="+mn-lt"/>
              </a:rPr>
              <a:t>Анализ программ с ветвлениями</a:t>
            </a: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5455921" y="5271646"/>
            <a:ext cx="36880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0" dirty="0">
              <a:latin typeface="+mn-lt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 rot="19891280">
            <a:off x="-167639" y="1816292"/>
            <a:ext cx="3029711" cy="734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+mn-lt"/>
              </a:rPr>
              <a:t>ОГЭ по информатике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45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3714866" y="192080"/>
            <a:ext cx="1715296" cy="498910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19050" cap="flat" cmpd="sng" algn="ctr">
            <a:solidFill>
              <a:schemeClr val="accent5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Задание 8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86659" y="966652"/>
            <a:ext cx="4360752" cy="5073508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28575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200" b="0" dirty="0" smtClean="0">
                <a:solidFill>
                  <a:schemeClr val="tx1"/>
                </a:solidFill>
              </a:rPr>
              <a:t>Приведена программа</a:t>
            </a:r>
            <a:r>
              <a:rPr lang="ru-RU" sz="2200" b="0" dirty="0">
                <a:solidFill>
                  <a:schemeClr val="tx1"/>
                </a:solidFill>
              </a:rPr>
              <a:t>, записанная на языке программирования Pascal. </a:t>
            </a:r>
            <a:r>
              <a:rPr lang="en-US" sz="2200" b="0" dirty="0" smtClean="0">
                <a:solidFill>
                  <a:schemeClr val="tx1"/>
                </a:solidFill>
              </a:rPr>
              <a:t/>
            </a:r>
            <a:br>
              <a:rPr lang="en-US" sz="2200" b="0" dirty="0" smtClean="0">
                <a:solidFill>
                  <a:schemeClr val="tx1"/>
                </a:solidFill>
              </a:rPr>
            </a:br>
            <a:r>
              <a:rPr lang="ru-RU" sz="2200" b="0" dirty="0" smtClean="0">
                <a:solidFill>
                  <a:schemeClr val="tx1"/>
                </a:solidFill>
              </a:rPr>
              <a:t>Было </a:t>
            </a:r>
            <a:r>
              <a:rPr lang="ru-RU" sz="2200" b="0" dirty="0">
                <a:solidFill>
                  <a:schemeClr val="tx1"/>
                </a:solidFill>
              </a:rPr>
              <a:t>проведено </a:t>
            </a:r>
            <a:r>
              <a:rPr lang="ru-RU" sz="2200" dirty="0">
                <a:solidFill>
                  <a:srgbClr val="C00000"/>
                </a:solidFill>
              </a:rPr>
              <a:t>9</a:t>
            </a:r>
            <a:r>
              <a:rPr lang="ru-RU" sz="2200" b="0" dirty="0">
                <a:solidFill>
                  <a:schemeClr val="tx1"/>
                </a:solidFill>
              </a:rPr>
              <a:t> запусков программы, при которых в качестве значений переменных вводились следующие пары чисел (s, t):</a:t>
            </a:r>
            <a:r>
              <a:rPr lang="ru-RU" sz="2400" b="0" dirty="0">
                <a:solidFill>
                  <a:schemeClr val="tx1"/>
                </a:solidFill>
              </a:rPr>
              <a:t/>
            </a:r>
            <a:br>
              <a:rPr lang="ru-RU" sz="2400" b="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(13, 2); (11, 12); (–12, 12);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(</a:t>
            </a:r>
            <a:r>
              <a:rPr lang="ru-RU" sz="2400" dirty="0">
                <a:solidFill>
                  <a:schemeClr val="tx1"/>
                </a:solidFill>
              </a:rPr>
              <a:t>2, –2); (–10, –10); (6, –5);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(</a:t>
            </a:r>
            <a:r>
              <a:rPr lang="ru-RU" sz="2400" dirty="0">
                <a:solidFill>
                  <a:schemeClr val="tx1"/>
                </a:solidFill>
              </a:rPr>
              <a:t>2, 8); (9, 10); (1, 13</a:t>
            </a:r>
            <a:r>
              <a:rPr lang="ru-RU" sz="2400" dirty="0" smtClean="0">
                <a:solidFill>
                  <a:schemeClr val="tx1"/>
                </a:solidFill>
              </a:rPr>
              <a:t>).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ru-RU" sz="2400" b="0" dirty="0">
                <a:solidFill>
                  <a:schemeClr val="tx1"/>
                </a:solidFill>
              </a:rPr>
              <a:t>Укажите </a:t>
            </a:r>
            <a:r>
              <a:rPr lang="ru-RU" sz="2400" b="0" u="sng" dirty="0" smtClean="0">
                <a:solidFill>
                  <a:schemeClr val="tx1"/>
                </a:solidFill>
              </a:rPr>
              <a:t>наибольшее</a:t>
            </a:r>
            <a:r>
              <a:rPr lang="ru-RU" sz="2400" b="0" dirty="0" smtClean="0">
                <a:solidFill>
                  <a:schemeClr val="tx1"/>
                </a:solidFill>
              </a:rPr>
              <a:t> </a:t>
            </a:r>
            <a:r>
              <a:rPr lang="ru-RU" sz="2400" b="0" dirty="0">
                <a:solidFill>
                  <a:schemeClr val="tx1"/>
                </a:solidFill>
              </a:rPr>
              <a:t>целое значение параметра </a:t>
            </a:r>
            <a:r>
              <a:rPr lang="ru-RU" sz="2400" dirty="0">
                <a:solidFill>
                  <a:srgbClr val="C00000"/>
                </a:solidFill>
              </a:rPr>
              <a:t>А</a:t>
            </a:r>
            <a:r>
              <a:rPr lang="ru-RU" sz="2400" b="0" dirty="0">
                <a:solidFill>
                  <a:schemeClr val="tx1"/>
                </a:solidFill>
              </a:rPr>
              <a:t>, при котором для </a:t>
            </a:r>
            <a:r>
              <a:rPr lang="ru-RU" sz="2400" b="0" dirty="0" smtClean="0">
                <a:solidFill>
                  <a:schemeClr val="tx1"/>
                </a:solidFill>
              </a:rPr>
              <a:t>входных </a:t>
            </a:r>
            <a:r>
              <a:rPr lang="ru-RU" sz="2400" b="0" dirty="0">
                <a:solidFill>
                  <a:schemeClr val="tx1"/>
                </a:solidFill>
              </a:rPr>
              <a:t>данных программа напечатает </a:t>
            </a:r>
            <a:r>
              <a:rPr lang="ru-RU" sz="2400" dirty="0" smtClean="0">
                <a:solidFill>
                  <a:srgbClr val="0000FF"/>
                </a:solidFill>
              </a:rPr>
              <a:t>«</a:t>
            </a:r>
            <a:r>
              <a:rPr lang="en-US" sz="2400" dirty="0" smtClean="0">
                <a:solidFill>
                  <a:srgbClr val="0000FF"/>
                </a:solidFill>
              </a:rPr>
              <a:t>NO</a:t>
            </a:r>
            <a:r>
              <a:rPr lang="ru-RU" sz="2400" dirty="0" smtClean="0">
                <a:solidFill>
                  <a:srgbClr val="0000FF"/>
                </a:solidFill>
              </a:rPr>
              <a:t>»</a:t>
            </a:r>
            <a:r>
              <a:rPr lang="ru-RU" sz="2400" b="0" dirty="0" smtClean="0">
                <a:solidFill>
                  <a:schemeClr val="tx1"/>
                </a:solidFill>
              </a:rPr>
              <a:t> </a:t>
            </a:r>
            <a:r>
              <a:rPr lang="ru-RU" sz="2400" b="0" u="sng" dirty="0" smtClean="0">
                <a:solidFill>
                  <a:schemeClr val="tx1"/>
                </a:solidFill>
              </a:rPr>
              <a:t>три раза</a:t>
            </a:r>
            <a:endParaRPr lang="ru-RU" sz="2400" b="0" u="sng" dirty="0">
              <a:solidFill>
                <a:schemeClr val="tx1"/>
              </a:solidFill>
            </a:endParaRPr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5349015" y="4637963"/>
            <a:ext cx="1201604" cy="410815"/>
          </a:xfrm>
          <a:prstGeom prst="roundRect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5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6" name="Рисунок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51113" y="6343254"/>
            <a:ext cx="442800" cy="442800"/>
          </a:xfrm>
          <a:prstGeom prst="rect">
            <a:avLst/>
          </a:prstGeom>
        </p:spPr>
      </p:pic>
      <p:sp>
        <p:nvSpPr>
          <p:cNvPr id="23" name="Объект 2"/>
          <p:cNvSpPr txBox="1">
            <a:spLocks/>
          </p:cNvSpPr>
          <p:nvPr/>
        </p:nvSpPr>
        <p:spPr>
          <a:xfrm>
            <a:off x="5349015" y="5522905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6</a:t>
            </a:r>
            <a:endParaRPr lang="ru-RU" sz="2400" dirty="0"/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7084851" y="5522904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/>
              <a:t>8</a:t>
            </a:r>
            <a:endParaRPr lang="ru-RU" sz="2400" dirty="0"/>
          </a:p>
        </p:txBody>
      </p:sp>
      <p:sp>
        <p:nvSpPr>
          <p:cNvPr id="25" name="Овал 24"/>
          <p:cNvSpPr/>
          <p:nvPr/>
        </p:nvSpPr>
        <p:spPr>
          <a:xfrm>
            <a:off x="5064211" y="4753371"/>
            <a:ext cx="180000" cy="1800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7084851" y="4637963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7</a:t>
            </a:r>
            <a:endParaRPr lang="ru-RU" sz="2400" dirty="0"/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4767416" y="1024444"/>
            <a:ext cx="4102264" cy="3328100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28575" cap="flat" cmpd="sng" algn="ctr">
            <a:solidFill>
              <a:srgbClr val="FFFF0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var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s,t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: integer;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begin</a:t>
            </a: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(s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);</a:t>
            </a:r>
            <a:r>
              <a:rPr lang="en-US" sz="2000" dirty="0" err="1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);</a:t>
            </a: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(A);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if (s &gt; A)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or 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(t &gt; </a:t>
            </a:r>
            <a:r>
              <a:rPr lang="ru-RU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11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then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</a:t>
            </a:r>
            <a:r>
              <a:rPr lang="en-US" sz="2000" dirty="0" err="1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("YES")</a:t>
            </a:r>
          </a:p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else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</a:t>
            </a:r>
            <a:r>
              <a:rPr lang="en-US" sz="2000" dirty="0" err="1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("NO")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end.</a:t>
            </a:r>
          </a:p>
        </p:txBody>
      </p:sp>
    </p:spTree>
    <p:extLst>
      <p:ext uri="{BB962C8B-B14F-4D97-AF65-F5344CB8AC3E}">
        <p14:creationId xmlns:p14="http://schemas.microsoft.com/office/powerpoint/2010/main" xmlns="" val="463395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6" grpId="0" animBg="1"/>
      <p:bldP spid="2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3714866" y="192080"/>
            <a:ext cx="1715296" cy="498910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19050" cap="flat" cmpd="sng" algn="ctr">
            <a:solidFill>
              <a:schemeClr val="accent5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Задание 9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86659" y="966652"/>
            <a:ext cx="4360752" cy="5073508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28575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200" b="0" dirty="0" smtClean="0">
                <a:solidFill>
                  <a:schemeClr val="tx1"/>
                </a:solidFill>
              </a:rPr>
              <a:t>Приведена программа</a:t>
            </a:r>
            <a:r>
              <a:rPr lang="ru-RU" sz="2200" b="0" dirty="0">
                <a:solidFill>
                  <a:schemeClr val="tx1"/>
                </a:solidFill>
              </a:rPr>
              <a:t>, записанная на языке программирования Pascal. </a:t>
            </a:r>
            <a:r>
              <a:rPr lang="en-US" sz="2200" b="0" dirty="0" smtClean="0">
                <a:solidFill>
                  <a:schemeClr val="tx1"/>
                </a:solidFill>
              </a:rPr>
              <a:t/>
            </a:r>
            <a:br>
              <a:rPr lang="en-US" sz="2200" b="0" dirty="0" smtClean="0">
                <a:solidFill>
                  <a:schemeClr val="tx1"/>
                </a:solidFill>
              </a:rPr>
            </a:br>
            <a:r>
              <a:rPr lang="ru-RU" sz="2200" b="0" dirty="0" smtClean="0">
                <a:solidFill>
                  <a:schemeClr val="tx1"/>
                </a:solidFill>
              </a:rPr>
              <a:t>Было </a:t>
            </a:r>
            <a:r>
              <a:rPr lang="ru-RU" sz="2200" b="0" dirty="0">
                <a:solidFill>
                  <a:schemeClr val="tx1"/>
                </a:solidFill>
              </a:rPr>
              <a:t>проведено </a:t>
            </a:r>
            <a:r>
              <a:rPr lang="ru-RU" sz="2200" dirty="0">
                <a:solidFill>
                  <a:srgbClr val="C00000"/>
                </a:solidFill>
              </a:rPr>
              <a:t>9</a:t>
            </a:r>
            <a:r>
              <a:rPr lang="ru-RU" sz="2200" b="0" dirty="0">
                <a:solidFill>
                  <a:schemeClr val="tx1"/>
                </a:solidFill>
              </a:rPr>
              <a:t> запусков программы, при которых в качестве значений переменных вводились следующие пары чисел (s, t):</a:t>
            </a:r>
            <a:r>
              <a:rPr lang="ru-RU" sz="2400" b="0" dirty="0">
                <a:solidFill>
                  <a:schemeClr val="tx1"/>
                </a:solidFill>
              </a:rPr>
              <a:t/>
            </a:r>
            <a:br>
              <a:rPr lang="ru-RU" sz="2400" b="0" dirty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(4, 3</a:t>
            </a:r>
            <a:r>
              <a:rPr lang="ru-RU" sz="2400" dirty="0">
                <a:solidFill>
                  <a:schemeClr val="tx1"/>
                </a:solidFill>
              </a:rPr>
              <a:t>); (–3</a:t>
            </a:r>
            <a:r>
              <a:rPr lang="ru-RU" sz="2400" dirty="0" smtClean="0">
                <a:solidFill>
                  <a:schemeClr val="tx1"/>
                </a:solidFill>
              </a:rPr>
              <a:t>, 5); (5, 4);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(6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smtClean="0">
                <a:solidFill>
                  <a:schemeClr val="tx1"/>
                </a:solidFill>
              </a:rPr>
              <a:t>2); (–1, 8); (5, </a:t>
            </a:r>
            <a:r>
              <a:rPr lang="en-US" sz="2400" dirty="0" smtClean="0">
                <a:solidFill>
                  <a:schemeClr val="tx1"/>
                </a:solidFill>
              </a:rPr>
              <a:t>9</a:t>
            </a:r>
            <a:r>
              <a:rPr lang="ru-RU" sz="2400" dirty="0" smtClean="0">
                <a:solidFill>
                  <a:schemeClr val="tx1"/>
                </a:solidFill>
              </a:rPr>
              <a:t>);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(–4, 7); (3, 8); (-5, 3).</a:t>
            </a:r>
            <a:r>
              <a:rPr lang="ru-RU" sz="2400" b="0" dirty="0">
                <a:solidFill>
                  <a:schemeClr val="tx1"/>
                </a:solidFill>
              </a:rPr>
              <a:t/>
            </a:r>
            <a:br>
              <a:rPr lang="ru-RU" sz="2400" b="0" dirty="0">
                <a:solidFill>
                  <a:schemeClr val="tx1"/>
                </a:solidFill>
              </a:rPr>
            </a:br>
            <a:r>
              <a:rPr lang="ru-RU" sz="2400" b="0" dirty="0">
                <a:solidFill>
                  <a:schemeClr val="tx1"/>
                </a:solidFill>
              </a:rPr>
              <a:t>Укажите </a:t>
            </a:r>
            <a:r>
              <a:rPr lang="ru-RU" sz="2400" b="0" u="sng" dirty="0" smtClean="0">
                <a:solidFill>
                  <a:schemeClr val="tx1"/>
                </a:solidFill>
              </a:rPr>
              <a:t>наименьшее</a:t>
            </a:r>
            <a:r>
              <a:rPr lang="ru-RU" sz="2400" b="0" dirty="0" smtClean="0">
                <a:solidFill>
                  <a:schemeClr val="tx1"/>
                </a:solidFill>
              </a:rPr>
              <a:t> целое значение </a:t>
            </a:r>
            <a:r>
              <a:rPr lang="ru-RU" sz="2400" b="0" dirty="0">
                <a:solidFill>
                  <a:schemeClr val="tx1"/>
                </a:solidFill>
              </a:rPr>
              <a:t>параметра </a:t>
            </a:r>
            <a:r>
              <a:rPr lang="ru-RU" sz="2400" dirty="0">
                <a:solidFill>
                  <a:srgbClr val="C00000"/>
                </a:solidFill>
              </a:rPr>
              <a:t>А</a:t>
            </a:r>
            <a:r>
              <a:rPr lang="ru-RU" sz="2400" b="0" dirty="0">
                <a:solidFill>
                  <a:schemeClr val="tx1"/>
                </a:solidFill>
              </a:rPr>
              <a:t>, при </a:t>
            </a:r>
            <a:r>
              <a:rPr lang="ru-RU" sz="2400" b="0" dirty="0" smtClean="0">
                <a:solidFill>
                  <a:schemeClr val="tx1"/>
                </a:solidFill>
              </a:rPr>
              <a:t>котором </a:t>
            </a:r>
            <a:r>
              <a:rPr lang="ru-RU" sz="2400" b="0" dirty="0">
                <a:solidFill>
                  <a:schemeClr val="tx1"/>
                </a:solidFill>
              </a:rPr>
              <a:t>для указанных входных данных программа напечатает </a:t>
            </a:r>
            <a:r>
              <a:rPr lang="ru-RU" sz="2400" dirty="0" smtClean="0">
                <a:solidFill>
                  <a:srgbClr val="0000FF"/>
                </a:solidFill>
              </a:rPr>
              <a:t>«</a:t>
            </a:r>
            <a:r>
              <a:rPr lang="en-US" sz="2400" dirty="0" smtClean="0">
                <a:solidFill>
                  <a:srgbClr val="0000FF"/>
                </a:solidFill>
              </a:rPr>
              <a:t>NO</a:t>
            </a:r>
            <a:r>
              <a:rPr lang="ru-RU" sz="2400" dirty="0" smtClean="0">
                <a:solidFill>
                  <a:srgbClr val="0000FF"/>
                </a:solidFill>
              </a:rPr>
              <a:t>» </a:t>
            </a:r>
            <a:r>
              <a:rPr lang="ru-RU" sz="2400" b="0" u="sng" dirty="0" smtClean="0">
                <a:solidFill>
                  <a:schemeClr val="tx1"/>
                </a:solidFill>
              </a:rPr>
              <a:t>семь раз</a:t>
            </a:r>
            <a:endParaRPr lang="ru-RU" sz="2400" b="0" u="sng" dirty="0">
              <a:solidFill>
                <a:schemeClr val="tx1"/>
              </a:solidFill>
            </a:endParaRPr>
          </a:p>
        </p:txBody>
      </p:sp>
      <p:sp>
        <p:nvSpPr>
          <p:cNvPr id="16" name="Объект 2"/>
          <p:cNvSpPr>
            <a:spLocks noGrp="1"/>
          </p:cNvSpPr>
          <p:nvPr>
            <p:ph idx="1"/>
          </p:nvPr>
        </p:nvSpPr>
        <p:spPr>
          <a:xfrm>
            <a:off x="7066012" y="4633573"/>
            <a:ext cx="1201604" cy="410815"/>
          </a:xfrm>
          <a:prstGeom prst="roundRect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4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7" name="Рисунок 1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51113" y="6343254"/>
            <a:ext cx="442800" cy="442800"/>
          </a:xfrm>
          <a:prstGeom prst="rect">
            <a:avLst/>
          </a:prstGeom>
        </p:spPr>
      </p:pic>
      <p:sp>
        <p:nvSpPr>
          <p:cNvPr id="18" name="Объект 2"/>
          <p:cNvSpPr txBox="1">
            <a:spLocks/>
          </p:cNvSpPr>
          <p:nvPr/>
        </p:nvSpPr>
        <p:spPr>
          <a:xfrm>
            <a:off x="5397497" y="4637963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2</a:t>
            </a:r>
            <a:endParaRPr lang="ru-RU" sz="2400" dirty="0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7066012" y="5522905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/>
              <a:t>5</a:t>
            </a:r>
            <a:endParaRPr lang="ru-RU" sz="2400" dirty="0"/>
          </a:p>
        </p:txBody>
      </p:sp>
      <p:sp>
        <p:nvSpPr>
          <p:cNvPr id="22" name="Овал 21"/>
          <p:cNvSpPr/>
          <p:nvPr/>
        </p:nvSpPr>
        <p:spPr>
          <a:xfrm>
            <a:off x="8355605" y="4753370"/>
            <a:ext cx="180000" cy="1800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5397497" y="5483379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3</a:t>
            </a:r>
            <a:endParaRPr lang="ru-RU" sz="2400" dirty="0"/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4767416" y="1024444"/>
            <a:ext cx="4102264" cy="3328100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28575" cap="flat" cmpd="sng" algn="ctr">
            <a:solidFill>
              <a:srgbClr val="FFFF0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var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s,t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: integer;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begin</a:t>
            </a:r>
          </a:p>
          <a:p>
            <a:pPr>
              <a:lnSpc>
                <a:spcPct val="107000"/>
              </a:lnSpc>
            </a:pP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(s);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(t);</a:t>
            </a:r>
          </a:p>
          <a:p>
            <a:pPr>
              <a:lnSpc>
                <a:spcPct val="107000"/>
              </a:lnSpc>
            </a:pP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(A);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if (s &gt;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2) and 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(t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&lt; 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А)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then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</a:t>
            </a:r>
            <a:r>
              <a:rPr lang="en-US" sz="2000" dirty="0" err="1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("YES")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else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</a:t>
            </a:r>
            <a:r>
              <a:rPr lang="en-US" sz="2000" dirty="0" err="1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("NO")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end.</a:t>
            </a:r>
          </a:p>
        </p:txBody>
      </p:sp>
    </p:spTree>
    <p:extLst>
      <p:ext uri="{BB962C8B-B14F-4D97-AF65-F5344CB8AC3E}">
        <p14:creationId xmlns:p14="http://schemas.microsoft.com/office/powerpoint/2010/main" xmlns="" val="1317124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2" grpId="0" animBg="1"/>
      <p:bldP spid="23" grpId="0" animBg="1"/>
      <p:bldP spid="2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3673029" y="210198"/>
            <a:ext cx="1798966" cy="498910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19050" cap="flat" cmpd="sng" algn="ctr">
            <a:solidFill>
              <a:schemeClr val="accent5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Задание 10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86659" y="1024444"/>
            <a:ext cx="4360752" cy="4967068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28575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0" dirty="0" smtClean="0">
                <a:solidFill>
                  <a:schemeClr val="tx1"/>
                </a:solidFill>
              </a:rPr>
              <a:t>Приведена программа</a:t>
            </a:r>
            <a:r>
              <a:rPr lang="ru-RU" sz="2400" b="0" dirty="0">
                <a:solidFill>
                  <a:schemeClr val="tx1"/>
                </a:solidFill>
              </a:rPr>
              <a:t>, записанная на языке программирования Pascal. </a:t>
            </a:r>
            <a:r>
              <a:rPr lang="en-US" sz="2400" b="0" dirty="0" smtClean="0">
                <a:solidFill>
                  <a:schemeClr val="tx1"/>
                </a:solidFill>
              </a:rPr>
              <a:t/>
            </a:r>
            <a:br>
              <a:rPr lang="en-US" sz="2400" b="0" dirty="0" smtClean="0">
                <a:solidFill>
                  <a:schemeClr val="tx1"/>
                </a:solidFill>
              </a:rPr>
            </a:br>
            <a:r>
              <a:rPr lang="ru-RU" sz="2400" b="0" dirty="0" smtClean="0">
                <a:solidFill>
                  <a:schemeClr val="tx1"/>
                </a:solidFill>
              </a:rPr>
              <a:t>Было </a:t>
            </a:r>
            <a:r>
              <a:rPr lang="ru-RU" sz="2400" b="0" dirty="0">
                <a:solidFill>
                  <a:schemeClr val="tx1"/>
                </a:solidFill>
              </a:rPr>
              <a:t>проведено </a:t>
            </a:r>
            <a:r>
              <a:rPr lang="ru-RU" sz="2400" dirty="0">
                <a:solidFill>
                  <a:srgbClr val="C00000"/>
                </a:solidFill>
              </a:rPr>
              <a:t>9</a:t>
            </a:r>
            <a:r>
              <a:rPr lang="ru-RU" sz="2400" b="0" dirty="0">
                <a:solidFill>
                  <a:schemeClr val="tx1"/>
                </a:solidFill>
              </a:rPr>
              <a:t> запусков программы, при которых в качестве значений переменных вводились следующие пары чисел (s, t):</a:t>
            </a:r>
            <a:br>
              <a:rPr lang="ru-RU" sz="2400" b="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(5, 3); (24, 12); (12, 10);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(-</a:t>
            </a:r>
            <a:r>
              <a:rPr lang="ru-RU" sz="2400" dirty="0">
                <a:solidFill>
                  <a:schemeClr val="tx1"/>
                </a:solidFill>
              </a:rPr>
              <a:t>10, 15); (11, 5); (15, 16);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(</a:t>
            </a:r>
            <a:r>
              <a:rPr lang="ru-RU" sz="2400" dirty="0">
                <a:solidFill>
                  <a:schemeClr val="tx1"/>
                </a:solidFill>
              </a:rPr>
              <a:t>12, 11); (12, 12); (0, 15</a:t>
            </a:r>
            <a:r>
              <a:rPr lang="ru-RU" sz="2400" dirty="0" smtClean="0">
                <a:solidFill>
                  <a:schemeClr val="tx1"/>
                </a:solidFill>
              </a:rPr>
              <a:t>).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ru-RU" sz="2400" b="0" dirty="0" smtClean="0">
                <a:solidFill>
                  <a:schemeClr val="tx1"/>
                </a:solidFill>
              </a:rPr>
              <a:t>Сколько </a:t>
            </a:r>
            <a:r>
              <a:rPr lang="ru-RU" sz="2400" b="0" dirty="0">
                <a:solidFill>
                  <a:schemeClr val="tx1"/>
                </a:solidFill>
              </a:rPr>
              <a:t>было запусков, при которых программа напечатала </a:t>
            </a:r>
            <a:r>
              <a:rPr lang="ru-RU" sz="2400" dirty="0" smtClean="0">
                <a:solidFill>
                  <a:srgbClr val="0000FF"/>
                </a:solidFill>
              </a:rPr>
              <a:t>«</a:t>
            </a:r>
            <a:r>
              <a:rPr lang="en-US" sz="2400" dirty="0" smtClean="0">
                <a:solidFill>
                  <a:srgbClr val="0000FF"/>
                </a:solidFill>
              </a:rPr>
              <a:t>NO</a:t>
            </a:r>
            <a:r>
              <a:rPr lang="ru-RU" sz="2400" dirty="0" smtClean="0">
                <a:solidFill>
                  <a:srgbClr val="0000FF"/>
                </a:solidFill>
              </a:rPr>
              <a:t>»</a:t>
            </a:r>
            <a:r>
              <a:rPr lang="ru-RU" sz="2400" b="0" dirty="0" smtClean="0">
                <a:solidFill>
                  <a:schemeClr val="tx1"/>
                </a:solidFill>
              </a:rPr>
              <a:t>?</a:t>
            </a:r>
            <a:endParaRPr lang="ru-RU" sz="2400" b="0" dirty="0">
              <a:solidFill>
                <a:schemeClr val="tx1"/>
              </a:solidFill>
            </a:endParaRPr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5385591" y="5549122"/>
            <a:ext cx="1201604" cy="410815"/>
          </a:xfrm>
          <a:prstGeom prst="roundRect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2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7084851" y="5549122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4</a:t>
            </a:r>
            <a:endParaRPr lang="ru-RU" sz="2400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5385591" y="4695916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 smtClean="0"/>
              <a:t>1</a:t>
            </a:r>
            <a:endParaRPr lang="ru-RU" sz="2400" dirty="0"/>
          </a:p>
        </p:txBody>
      </p:sp>
      <p:sp>
        <p:nvSpPr>
          <p:cNvPr id="24" name="Овал 23"/>
          <p:cNvSpPr/>
          <p:nvPr/>
        </p:nvSpPr>
        <p:spPr>
          <a:xfrm>
            <a:off x="5113953" y="5664529"/>
            <a:ext cx="180000" cy="1800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7084851" y="4695917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3</a:t>
            </a:r>
            <a:endParaRPr lang="ru-RU" sz="2400" dirty="0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4767416" y="1024444"/>
            <a:ext cx="4102264" cy="3328100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28575" cap="flat" cmpd="sng" algn="ctr">
            <a:solidFill>
              <a:srgbClr val="FFFF0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var s, t: integer;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begin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(s);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(t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);</a:t>
            </a:r>
            <a:r>
              <a:rPr lang="en-US" sz="2000" dirty="0" err="1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(A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);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if (s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&lt; 8) or 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(t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&gt; 10)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then</a:t>
            </a:r>
            <a:r>
              <a:rPr lang="ru-RU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("YES")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else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("NO")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end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</a:t>
            </a:r>
            <a:endParaRPr lang="ru-RU" sz="2000" dirty="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pic>
        <p:nvPicPr>
          <p:cNvPr id="27" name="Рисунок 2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51113" y="6343254"/>
            <a:ext cx="442800" cy="4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1171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3" grpId="0" animBg="1"/>
      <p:bldP spid="23" grpId="1" animBg="1"/>
      <p:bldP spid="24" grpId="0" animBg="1"/>
      <p:bldP spid="25" grpId="0" animBg="1"/>
      <p:bldP spid="2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3677601" y="197290"/>
            <a:ext cx="1789822" cy="498910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19050" cap="flat" cmpd="sng" algn="ctr">
            <a:solidFill>
              <a:schemeClr val="accent5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Задание 11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86659" y="966652"/>
            <a:ext cx="4360752" cy="5073508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28575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200" b="0" dirty="0" smtClean="0">
                <a:solidFill>
                  <a:schemeClr val="tx1"/>
                </a:solidFill>
              </a:rPr>
              <a:t>Приведена программа</a:t>
            </a:r>
            <a:r>
              <a:rPr lang="ru-RU" sz="2200" b="0" dirty="0">
                <a:solidFill>
                  <a:schemeClr val="tx1"/>
                </a:solidFill>
              </a:rPr>
              <a:t>, записанная на языке программирования Pascal. </a:t>
            </a:r>
            <a:r>
              <a:rPr lang="en-US" sz="2200" b="0" dirty="0" smtClean="0">
                <a:solidFill>
                  <a:schemeClr val="tx1"/>
                </a:solidFill>
              </a:rPr>
              <a:t/>
            </a:r>
            <a:br>
              <a:rPr lang="en-US" sz="2200" b="0" dirty="0" smtClean="0">
                <a:solidFill>
                  <a:schemeClr val="tx1"/>
                </a:solidFill>
              </a:rPr>
            </a:br>
            <a:r>
              <a:rPr lang="ru-RU" sz="2200" b="0" dirty="0" smtClean="0">
                <a:solidFill>
                  <a:schemeClr val="tx1"/>
                </a:solidFill>
              </a:rPr>
              <a:t>Было </a:t>
            </a:r>
            <a:r>
              <a:rPr lang="ru-RU" sz="2200" b="0" dirty="0">
                <a:solidFill>
                  <a:schemeClr val="tx1"/>
                </a:solidFill>
              </a:rPr>
              <a:t>проведено </a:t>
            </a:r>
            <a:r>
              <a:rPr lang="ru-RU" sz="2200" dirty="0">
                <a:solidFill>
                  <a:srgbClr val="C00000"/>
                </a:solidFill>
              </a:rPr>
              <a:t>9</a:t>
            </a:r>
            <a:r>
              <a:rPr lang="ru-RU" sz="2200" b="0" dirty="0">
                <a:solidFill>
                  <a:schemeClr val="tx1"/>
                </a:solidFill>
              </a:rPr>
              <a:t> запусков программы, при которых в качестве значений переменных вводились следующие пары чисел (s, t):</a:t>
            </a:r>
            <a:r>
              <a:rPr lang="ru-RU" sz="2400" b="0" dirty="0">
                <a:solidFill>
                  <a:schemeClr val="tx1"/>
                </a:solidFill>
              </a:rPr>
              <a:t/>
            </a:r>
            <a:br>
              <a:rPr lang="ru-RU" sz="2400" b="0" dirty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(5, </a:t>
            </a:r>
            <a:r>
              <a:rPr lang="ru-RU" sz="2400" dirty="0">
                <a:solidFill>
                  <a:schemeClr val="tx1"/>
                </a:solidFill>
              </a:rPr>
              <a:t>2); (11, </a:t>
            </a:r>
            <a:r>
              <a:rPr lang="ru-RU" sz="2400" dirty="0" smtClean="0">
                <a:solidFill>
                  <a:schemeClr val="tx1"/>
                </a:solidFill>
              </a:rPr>
              <a:t>-2); (3, 10);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(4, 9); (–</a:t>
            </a:r>
            <a:r>
              <a:rPr lang="ru-RU" sz="2400" dirty="0">
                <a:solidFill>
                  <a:schemeClr val="tx1"/>
                </a:solidFill>
              </a:rPr>
              <a:t>11, </a:t>
            </a:r>
            <a:r>
              <a:rPr lang="ru-RU" sz="2400" dirty="0" smtClean="0">
                <a:solidFill>
                  <a:schemeClr val="tx1"/>
                </a:solidFill>
              </a:rPr>
              <a:t>–7); (8, 8);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(–</a:t>
            </a:r>
            <a:r>
              <a:rPr lang="ru-RU" sz="2400" dirty="0">
                <a:solidFill>
                  <a:schemeClr val="tx1"/>
                </a:solidFill>
              </a:rPr>
              <a:t>12, 11); </a:t>
            </a:r>
            <a:r>
              <a:rPr lang="ru-RU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</a:rPr>
              <a:t>9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>
                <a:solidFill>
                  <a:schemeClr val="tx1"/>
                </a:solidFill>
              </a:rPr>
              <a:t>10); (10, 5).</a:t>
            </a:r>
            <a:r>
              <a:rPr lang="ru-RU" sz="2400" b="0" dirty="0">
                <a:solidFill>
                  <a:schemeClr val="tx1"/>
                </a:solidFill>
              </a:rPr>
              <a:t/>
            </a:r>
            <a:br>
              <a:rPr lang="ru-RU" sz="2400" b="0" dirty="0">
                <a:solidFill>
                  <a:schemeClr val="tx1"/>
                </a:solidFill>
              </a:rPr>
            </a:br>
            <a:r>
              <a:rPr lang="ru-RU" sz="2400" b="0" dirty="0">
                <a:solidFill>
                  <a:schemeClr val="tx1"/>
                </a:solidFill>
              </a:rPr>
              <a:t>Укажите </a:t>
            </a:r>
            <a:r>
              <a:rPr lang="ru-RU" sz="2400" b="0" u="sng" dirty="0" smtClean="0">
                <a:solidFill>
                  <a:schemeClr val="tx1"/>
                </a:solidFill>
              </a:rPr>
              <a:t>наименьшее</a:t>
            </a:r>
            <a:r>
              <a:rPr lang="ru-RU" sz="2400" b="0" dirty="0" smtClean="0">
                <a:solidFill>
                  <a:schemeClr val="tx1"/>
                </a:solidFill>
              </a:rPr>
              <a:t> целое значение </a:t>
            </a:r>
            <a:r>
              <a:rPr lang="ru-RU" sz="2400" b="0" dirty="0">
                <a:solidFill>
                  <a:schemeClr val="tx1"/>
                </a:solidFill>
              </a:rPr>
              <a:t>параметра </a:t>
            </a:r>
            <a:r>
              <a:rPr lang="ru-RU" sz="2400" dirty="0">
                <a:solidFill>
                  <a:srgbClr val="C00000"/>
                </a:solidFill>
              </a:rPr>
              <a:t>А</a:t>
            </a:r>
            <a:r>
              <a:rPr lang="ru-RU" sz="2400" b="0" dirty="0">
                <a:solidFill>
                  <a:schemeClr val="tx1"/>
                </a:solidFill>
              </a:rPr>
              <a:t>, при </a:t>
            </a:r>
            <a:r>
              <a:rPr lang="ru-RU" sz="2400" b="0" dirty="0" smtClean="0">
                <a:solidFill>
                  <a:schemeClr val="tx1"/>
                </a:solidFill>
              </a:rPr>
              <a:t>котором </a:t>
            </a:r>
            <a:r>
              <a:rPr lang="ru-RU" sz="2400" b="0" dirty="0">
                <a:solidFill>
                  <a:schemeClr val="tx1"/>
                </a:solidFill>
              </a:rPr>
              <a:t>для указанных входных данных программа напечатает </a:t>
            </a:r>
            <a:r>
              <a:rPr lang="ru-RU" sz="2400" dirty="0" smtClean="0">
                <a:solidFill>
                  <a:srgbClr val="0000FF"/>
                </a:solidFill>
              </a:rPr>
              <a:t>«</a:t>
            </a:r>
            <a:r>
              <a:rPr lang="en-US" sz="2400" dirty="0" smtClean="0">
                <a:solidFill>
                  <a:srgbClr val="0000FF"/>
                </a:solidFill>
              </a:rPr>
              <a:t>YES</a:t>
            </a:r>
            <a:r>
              <a:rPr lang="ru-RU" sz="2400" dirty="0" smtClean="0">
                <a:solidFill>
                  <a:srgbClr val="0000FF"/>
                </a:solidFill>
              </a:rPr>
              <a:t>» </a:t>
            </a:r>
            <a:r>
              <a:rPr lang="ru-RU" sz="2400" b="0" u="sng" dirty="0" smtClean="0">
                <a:solidFill>
                  <a:schemeClr val="tx1"/>
                </a:solidFill>
              </a:rPr>
              <a:t>два </a:t>
            </a:r>
            <a:r>
              <a:rPr lang="ru-RU" sz="2400" b="0" u="sng" dirty="0">
                <a:solidFill>
                  <a:schemeClr val="tx1"/>
                </a:solidFill>
              </a:rPr>
              <a:t>раза</a:t>
            </a:r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5397497" y="5522903"/>
            <a:ext cx="1201604" cy="410815"/>
          </a:xfrm>
          <a:prstGeom prst="roundRect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5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6" name="Рисунок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51113" y="6343254"/>
            <a:ext cx="442800" cy="442800"/>
          </a:xfrm>
          <a:prstGeom prst="rect">
            <a:avLst/>
          </a:prstGeom>
        </p:spPr>
      </p:pic>
      <p:sp>
        <p:nvSpPr>
          <p:cNvPr id="23" name="Объект 2"/>
          <p:cNvSpPr txBox="1">
            <a:spLocks/>
          </p:cNvSpPr>
          <p:nvPr/>
        </p:nvSpPr>
        <p:spPr>
          <a:xfrm>
            <a:off x="5397497" y="4637963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4</a:t>
            </a:r>
            <a:endParaRPr lang="ru-RU" sz="2400" dirty="0"/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7066012" y="5522905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 smtClean="0"/>
              <a:t>7</a:t>
            </a:r>
            <a:endParaRPr lang="ru-RU" sz="2400" dirty="0"/>
          </a:p>
        </p:txBody>
      </p:sp>
      <p:sp>
        <p:nvSpPr>
          <p:cNvPr id="25" name="Овал 24"/>
          <p:cNvSpPr/>
          <p:nvPr/>
        </p:nvSpPr>
        <p:spPr>
          <a:xfrm>
            <a:off x="5114322" y="5638311"/>
            <a:ext cx="180000" cy="1800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7066012" y="4637961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6</a:t>
            </a:r>
            <a:endParaRPr lang="ru-RU" sz="2400" dirty="0"/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4767416" y="1024444"/>
            <a:ext cx="4102264" cy="3328100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28575" cap="flat" cmpd="sng" algn="ctr">
            <a:solidFill>
              <a:srgbClr val="FFFF0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var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s,t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: integer;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begin</a:t>
            </a:r>
          </a:p>
          <a:p>
            <a:pPr>
              <a:lnSpc>
                <a:spcPct val="107000"/>
              </a:lnSpc>
            </a:pP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(s);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(t);</a:t>
            </a:r>
          </a:p>
          <a:p>
            <a:pPr>
              <a:lnSpc>
                <a:spcPct val="107000"/>
              </a:lnSpc>
            </a:pP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(A);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if (s &gt;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5) and 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(t &gt; А)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then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</a:t>
            </a:r>
            <a:r>
              <a:rPr lang="en-US" sz="2000" dirty="0" err="1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("YES")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else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</a:t>
            </a:r>
            <a:r>
              <a:rPr lang="en-US" sz="2000" dirty="0" err="1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("NO")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end.</a:t>
            </a:r>
          </a:p>
        </p:txBody>
      </p:sp>
    </p:spTree>
    <p:extLst>
      <p:ext uri="{BB962C8B-B14F-4D97-AF65-F5344CB8AC3E}">
        <p14:creationId xmlns:p14="http://schemas.microsoft.com/office/powerpoint/2010/main" xmlns="" val="2678696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6" grpId="0" animBg="1"/>
      <p:bldP spid="2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3677601" y="187765"/>
            <a:ext cx="1789822" cy="498910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19050" cap="flat" cmpd="sng" algn="ctr">
            <a:solidFill>
              <a:schemeClr val="accent5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Задание 12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86659" y="966652"/>
            <a:ext cx="4360752" cy="5073508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28575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200" b="0" dirty="0" smtClean="0">
                <a:solidFill>
                  <a:schemeClr val="tx1"/>
                </a:solidFill>
              </a:rPr>
              <a:t>Приведена программа</a:t>
            </a:r>
            <a:r>
              <a:rPr lang="ru-RU" sz="2200" b="0" dirty="0">
                <a:solidFill>
                  <a:schemeClr val="tx1"/>
                </a:solidFill>
              </a:rPr>
              <a:t>, записанная на языке программирования Pascal. </a:t>
            </a:r>
            <a:r>
              <a:rPr lang="en-US" sz="2200" b="0" dirty="0" smtClean="0">
                <a:solidFill>
                  <a:schemeClr val="tx1"/>
                </a:solidFill>
              </a:rPr>
              <a:t/>
            </a:r>
            <a:br>
              <a:rPr lang="en-US" sz="2200" b="0" dirty="0" smtClean="0">
                <a:solidFill>
                  <a:schemeClr val="tx1"/>
                </a:solidFill>
              </a:rPr>
            </a:br>
            <a:r>
              <a:rPr lang="ru-RU" sz="2200" b="0" dirty="0" smtClean="0">
                <a:solidFill>
                  <a:schemeClr val="tx1"/>
                </a:solidFill>
              </a:rPr>
              <a:t>Было </a:t>
            </a:r>
            <a:r>
              <a:rPr lang="ru-RU" sz="2200" b="0" dirty="0">
                <a:solidFill>
                  <a:schemeClr val="tx1"/>
                </a:solidFill>
              </a:rPr>
              <a:t>проведено </a:t>
            </a:r>
            <a:r>
              <a:rPr lang="ru-RU" sz="2200" dirty="0">
                <a:solidFill>
                  <a:srgbClr val="C00000"/>
                </a:solidFill>
              </a:rPr>
              <a:t>9</a:t>
            </a:r>
            <a:r>
              <a:rPr lang="ru-RU" sz="2200" b="0" dirty="0">
                <a:solidFill>
                  <a:schemeClr val="tx1"/>
                </a:solidFill>
              </a:rPr>
              <a:t> запусков программы, при которых в качестве значений переменных вводились следующие пары чисел (s, t):</a:t>
            </a:r>
            <a:r>
              <a:rPr lang="ru-RU" sz="2400" b="0" dirty="0">
                <a:solidFill>
                  <a:schemeClr val="tx1"/>
                </a:solidFill>
              </a:rPr>
              <a:t/>
            </a:r>
            <a:br>
              <a:rPr lang="ru-RU" sz="2400" b="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(13, 2); (11, 12); (–12, 12);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(</a:t>
            </a:r>
            <a:r>
              <a:rPr lang="ru-RU" sz="2400" dirty="0">
                <a:solidFill>
                  <a:schemeClr val="tx1"/>
                </a:solidFill>
              </a:rPr>
              <a:t>2, –2); (–10, –10); (6, –5);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(</a:t>
            </a:r>
            <a:r>
              <a:rPr lang="ru-RU" sz="2400" dirty="0">
                <a:solidFill>
                  <a:schemeClr val="tx1"/>
                </a:solidFill>
              </a:rPr>
              <a:t>2, 8); (9, 10); (1, 13</a:t>
            </a:r>
            <a:r>
              <a:rPr lang="ru-RU" sz="2400" dirty="0" smtClean="0">
                <a:solidFill>
                  <a:schemeClr val="tx1"/>
                </a:solidFill>
              </a:rPr>
              <a:t>).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ru-RU" sz="2400" b="0" dirty="0">
                <a:solidFill>
                  <a:schemeClr val="tx1"/>
                </a:solidFill>
              </a:rPr>
              <a:t>Сколько было запусков, при которых программа напечатала </a:t>
            </a:r>
            <a:r>
              <a:rPr lang="ru-RU" sz="2400" dirty="0" smtClean="0">
                <a:solidFill>
                  <a:srgbClr val="0000FF"/>
                </a:solidFill>
              </a:rPr>
              <a:t>«</a:t>
            </a:r>
            <a:r>
              <a:rPr lang="en-US" sz="2400" dirty="0" smtClean="0">
                <a:solidFill>
                  <a:srgbClr val="0000FF"/>
                </a:solidFill>
              </a:rPr>
              <a:t>YES</a:t>
            </a:r>
            <a:r>
              <a:rPr lang="ru-RU" sz="2400" dirty="0" smtClean="0">
                <a:solidFill>
                  <a:srgbClr val="0000FF"/>
                </a:solidFill>
              </a:rPr>
              <a:t>»</a:t>
            </a:r>
            <a:r>
              <a:rPr lang="ru-RU" sz="2400" b="0" dirty="0" smtClean="0">
                <a:solidFill>
                  <a:schemeClr val="tx1"/>
                </a:solidFill>
              </a:rPr>
              <a:t>?</a:t>
            </a:r>
            <a:endParaRPr lang="ru-RU" sz="2400" b="0" u="sng" dirty="0">
              <a:solidFill>
                <a:schemeClr val="tx1"/>
              </a:solidFill>
            </a:endParaRPr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7084851" y="4731365"/>
            <a:ext cx="1201604" cy="410815"/>
          </a:xfrm>
          <a:prstGeom prst="roundRect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3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6" name="Рисунок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51113" y="6343254"/>
            <a:ext cx="442800" cy="442800"/>
          </a:xfrm>
          <a:prstGeom prst="rect">
            <a:avLst/>
          </a:prstGeom>
        </p:spPr>
      </p:pic>
      <p:sp>
        <p:nvSpPr>
          <p:cNvPr id="23" name="Объект 2"/>
          <p:cNvSpPr txBox="1">
            <a:spLocks/>
          </p:cNvSpPr>
          <p:nvPr/>
        </p:nvSpPr>
        <p:spPr>
          <a:xfrm>
            <a:off x="5349015" y="5522905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2</a:t>
            </a:r>
            <a:endParaRPr lang="ru-RU" sz="2400" dirty="0"/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7084851" y="5522904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 smtClean="0"/>
              <a:t>4</a:t>
            </a:r>
            <a:endParaRPr lang="ru-RU" sz="2400" dirty="0"/>
          </a:p>
        </p:txBody>
      </p:sp>
      <p:sp>
        <p:nvSpPr>
          <p:cNvPr id="25" name="Овал 24"/>
          <p:cNvSpPr/>
          <p:nvPr/>
        </p:nvSpPr>
        <p:spPr>
          <a:xfrm>
            <a:off x="8367534" y="4756773"/>
            <a:ext cx="180000" cy="1800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5349015" y="4735473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4767416" y="1024444"/>
            <a:ext cx="4102264" cy="3328100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28575" cap="flat" cmpd="sng" algn="ctr">
            <a:solidFill>
              <a:srgbClr val="FFFF0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var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s,t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: integer;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begin</a:t>
            </a: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(s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);</a:t>
            </a:r>
            <a:r>
              <a:rPr lang="en-US" sz="2000" dirty="0" err="1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);</a:t>
            </a: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(A);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if (s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&lt; 9) and 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(t &gt;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7)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then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</a:t>
            </a:r>
            <a:r>
              <a:rPr lang="en-US" sz="2000" dirty="0" err="1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("YES")</a:t>
            </a:r>
          </a:p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else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</a:t>
            </a:r>
            <a:r>
              <a:rPr lang="en-US" sz="2000" dirty="0" err="1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("NO")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end.</a:t>
            </a:r>
          </a:p>
        </p:txBody>
      </p:sp>
    </p:spTree>
    <p:extLst>
      <p:ext uri="{BB962C8B-B14F-4D97-AF65-F5344CB8AC3E}">
        <p14:creationId xmlns:p14="http://schemas.microsoft.com/office/powerpoint/2010/main" xmlns="" val="1643145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6" grpId="0" animBg="1"/>
      <p:bldP spid="2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3677601" y="187765"/>
            <a:ext cx="1789822" cy="498910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19050" cap="flat" cmpd="sng" algn="ctr">
            <a:solidFill>
              <a:schemeClr val="accent5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Задание </a:t>
            </a:r>
            <a:r>
              <a:rPr lang="en-US" sz="2400" dirty="0" smtClean="0">
                <a:solidFill>
                  <a:schemeClr val="tx1"/>
                </a:solidFill>
              </a:rPr>
              <a:t>13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286659" y="1024444"/>
            <a:ext cx="4360752" cy="4967068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28575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0" dirty="0" smtClean="0">
                <a:solidFill>
                  <a:schemeClr val="tx1"/>
                </a:solidFill>
              </a:rPr>
              <a:t>Приведена программа</a:t>
            </a:r>
            <a:r>
              <a:rPr lang="ru-RU" sz="2400" b="0" dirty="0">
                <a:solidFill>
                  <a:schemeClr val="tx1"/>
                </a:solidFill>
              </a:rPr>
              <a:t>, записанная на языке программирования Pascal. </a:t>
            </a:r>
            <a:r>
              <a:rPr lang="en-US" sz="2400" b="0" dirty="0" smtClean="0">
                <a:solidFill>
                  <a:schemeClr val="tx1"/>
                </a:solidFill>
              </a:rPr>
              <a:t/>
            </a:r>
            <a:br>
              <a:rPr lang="en-US" sz="2400" b="0" dirty="0" smtClean="0">
                <a:solidFill>
                  <a:schemeClr val="tx1"/>
                </a:solidFill>
              </a:rPr>
            </a:br>
            <a:r>
              <a:rPr lang="ru-RU" sz="2400" b="0" dirty="0" smtClean="0">
                <a:solidFill>
                  <a:schemeClr val="tx1"/>
                </a:solidFill>
              </a:rPr>
              <a:t>Было </a:t>
            </a:r>
            <a:r>
              <a:rPr lang="ru-RU" sz="2400" b="0" dirty="0">
                <a:solidFill>
                  <a:schemeClr val="tx1"/>
                </a:solidFill>
              </a:rPr>
              <a:t>проведено </a:t>
            </a:r>
            <a:r>
              <a:rPr lang="ru-RU" sz="2400" dirty="0">
                <a:solidFill>
                  <a:srgbClr val="C00000"/>
                </a:solidFill>
              </a:rPr>
              <a:t>9</a:t>
            </a:r>
            <a:r>
              <a:rPr lang="ru-RU" sz="2400" b="0" dirty="0">
                <a:solidFill>
                  <a:schemeClr val="tx1"/>
                </a:solidFill>
              </a:rPr>
              <a:t> запусков программы, при которых в качестве значений переменных вводились следующие пары чисел (s, t):</a:t>
            </a:r>
            <a:br>
              <a:rPr lang="ru-RU" sz="2400" b="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(5, 3); </a:t>
            </a:r>
            <a:r>
              <a:rPr lang="ru-RU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</a:rPr>
              <a:t>0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>
                <a:solidFill>
                  <a:schemeClr val="tx1"/>
                </a:solidFill>
              </a:rPr>
              <a:t>12); (12, 10);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(-</a:t>
            </a:r>
            <a:r>
              <a:rPr lang="en-US" sz="2400" dirty="0" smtClean="0">
                <a:solidFill>
                  <a:schemeClr val="tx1"/>
                </a:solidFill>
              </a:rPr>
              <a:t>5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chemeClr val="tx1"/>
                </a:solidFill>
              </a:rPr>
              <a:t>9</a:t>
            </a:r>
            <a:r>
              <a:rPr lang="ru-RU" sz="2400" dirty="0" smtClean="0">
                <a:solidFill>
                  <a:schemeClr val="tx1"/>
                </a:solidFill>
              </a:rPr>
              <a:t>); (</a:t>
            </a:r>
            <a:r>
              <a:rPr lang="en-US" sz="2400" dirty="0" smtClean="0">
                <a:solidFill>
                  <a:schemeClr val="tx1"/>
                </a:solidFill>
              </a:rPr>
              <a:t>10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>
                <a:solidFill>
                  <a:schemeClr val="tx1"/>
                </a:solidFill>
              </a:rPr>
              <a:t>5); </a:t>
            </a:r>
            <a:r>
              <a:rPr lang="ru-RU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</a:rPr>
              <a:t>-6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>
                <a:solidFill>
                  <a:schemeClr val="tx1"/>
                </a:solidFill>
              </a:rPr>
              <a:t>16);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</a:rPr>
              <a:t>10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>
                <a:solidFill>
                  <a:schemeClr val="tx1"/>
                </a:solidFill>
              </a:rPr>
              <a:t>11); </a:t>
            </a:r>
            <a:r>
              <a:rPr lang="ru-RU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</a:rPr>
              <a:t>9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chemeClr val="tx1"/>
                </a:solidFill>
              </a:rPr>
              <a:t>9</a:t>
            </a:r>
            <a:r>
              <a:rPr lang="ru-RU" sz="2400" dirty="0" smtClean="0">
                <a:solidFill>
                  <a:schemeClr val="tx1"/>
                </a:solidFill>
              </a:rPr>
              <a:t>); </a:t>
            </a:r>
            <a:r>
              <a:rPr lang="ru-RU" sz="2400" dirty="0">
                <a:solidFill>
                  <a:schemeClr val="tx1"/>
                </a:solidFill>
              </a:rPr>
              <a:t>(0, 15</a:t>
            </a:r>
            <a:r>
              <a:rPr lang="ru-RU" sz="2400" dirty="0" smtClean="0">
                <a:solidFill>
                  <a:schemeClr val="tx1"/>
                </a:solidFill>
              </a:rPr>
              <a:t>).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ru-RU" sz="2400" b="0" dirty="0" smtClean="0">
                <a:solidFill>
                  <a:schemeClr val="tx1"/>
                </a:solidFill>
              </a:rPr>
              <a:t>Сколько </a:t>
            </a:r>
            <a:r>
              <a:rPr lang="ru-RU" sz="2400" b="0" dirty="0">
                <a:solidFill>
                  <a:schemeClr val="tx1"/>
                </a:solidFill>
              </a:rPr>
              <a:t>было запусков, при которых программа напечатала </a:t>
            </a:r>
            <a:r>
              <a:rPr lang="ru-RU" sz="2400" dirty="0" smtClean="0">
                <a:solidFill>
                  <a:srgbClr val="0000FF"/>
                </a:solidFill>
              </a:rPr>
              <a:t>«</a:t>
            </a:r>
            <a:r>
              <a:rPr lang="en-US" sz="2400" dirty="0" smtClean="0">
                <a:solidFill>
                  <a:srgbClr val="0000FF"/>
                </a:solidFill>
              </a:rPr>
              <a:t>YES</a:t>
            </a:r>
            <a:r>
              <a:rPr lang="ru-RU" sz="2400" dirty="0" smtClean="0">
                <a:solidFill>
                  <a:srgbClr val="0000FF"/>
                </a:solidFill>
              </a:rPr>
              <a:t>»</a:t>
            </a:r>
            <a:r>
              <a:rPr lang="ru-RU" sz="2400" b="0" dirty="0" smtClean="0">
                <a:solidFill>
                  <a:schemeClr val="tx1"/>
                </a:solidFill>
              </a:rPr>
              <a:t>?</a:t>
            </a:r>
            <a:endParaRPr lang="ru-RU" sz="2400" b="0" dirty="0">
              <a:solidFill>
                <a:schemeClr val="tx1"/>
              </a:solidFill>
            </a:endParaRPr>
          </a:p>
        </p:txBody>
      </p:sp>
      <p:sp>
        <p:nvSpPr>
          <p:cNvPr id="18" name="Объект 2"/>
          <p:cNvSpPr>
            <a:spLocks noGrp="1"/>
          </p:cNvSpPr>
          <p:nvPr>
            <p:ph idx="1"/>
          </p:nvPr>
        </p:nvSpPr>
        <p:spPr>
          <a:xfrm>
            <a:off x="7084851" y="5559859"/>
            <a:ext cx="1201604" cy="410815"/>
          </a:xfrm>
          <a:prstGeom prst="roundRect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9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5385591" y="5568923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8</a:t>
            </a:r>
            <a:endParaRPr lang="ru-RU" sz="2400" dirty="0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5385591" y="4695916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 smtClean="0"/>
              <a:t>0</a:t>
            </a:r>
            <a:endParaRPr lang="ru-RU" sz="2400" dirty="0"/>
          </a:p>
        </p:txBody>
      </p:sp>
      <p:sp>
        <p:nvSpPr>
          <p:cNvPr id="21" name="Овал 20"/>
          <p:cNvSpPr/>
          <p:nvPr/>
        </p:nvSpPr>
        <p:spPr>
          <a:xfrm>
            <a:off x="8360246" y="5675266"/>
            <a:ext cx="180000" cy="1800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7084851" y="4695917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1</a:t>
            </a:r>
            <a:endParaRPr lang="ru-RU" sz="2400" dirty="0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4767416" y="1024444"/>
            <a:ext cx="4102264" cy="3328100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28575" cap="flat" cmpd="sng" algn="ctr">
            <a:solidFill>
              <a:srgbClr val="FFFF0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var s, t: integer;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begin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(s);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(t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);</a:t>
            </a:r>
            <a:r>
              <a:rPr lang="en-US" sz="2000" dirty="0" err="1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(A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);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if (s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&lt; 12) or 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(t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&gt; 5)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then</a:t>
            </a:r>
            <a:r>
              <a:rPr lang="ru-RU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("YES")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else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("NO")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end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</a:t>
            </a:r>
            <a:endParaRPr lang="ru-RU" sz="2000" dirty="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pic>
        <p:nvPicPr>
          <p:cNvPr id="27" name="Рисунок 2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51113" y="6343254"/>
            <a:ext cx="442800" cy="4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1769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3677601" y="187765"/>
            <a:ext cx="1789822" cy="498910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19050" cap="flat" cmpd="sng" algn="ctr">
            <a:solidFill>
              <a:schemeClr val="accent5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Задание </a:t>
            </a:r>
            <a:r>
              <a:rPr lang="en-US" sz="2400" dirty="0" smtClean="0">
                <a:solidFill>
                  <a:schemeClr val="tx1"/>
                </a:solidFill>
              </a:rPr>
              <a:t>14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86659" y="966652"/>
            <a:ext cx="4360752" cy="5073508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28575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200" b="0" dirty="0" smtClean="0">
                <a:solidFill>
                  <a:schemeClr val="tx1"/>
                </a:solidFill>
              </a:rPr>
              <a:t>Приведена программа</a:t>
            </a:r>
            <a:r>
              <a:rPr lang="ru-RU" sz="2200" b="0" dirty="0">
                <a:solidFill>
                  <a:schemeClr val="tx1"/>
                </a:solidFill>
              </a:rPr>
              <a:t>, записанная на языке программирования Pascal. </a:t>
            </a:r>
            <a:r>
              <a:rPr lang="en-US" sz="2200" b="0" dirty="0" smtClean="0">
                <a:solidFill>
                  <a:schemeClr val="tx1"/>
                </a:solidFill>
              </a:rPr>
              <a:t/>
            </a:r>
            <a:br>
              <a:rPr lang="en-US" sz="2200" b="0" dirty="0" smtClean="0">
                <a:solidFill>
                  <a:schemeClr val="tx1"/>
                </a:solidFill>
              </a:rPr>
            </a:br>
            <a:r>
              <a:rPr lang="ru-RU" sz="2200" b="0" dirty="0" smtClean="0">
                <a:solidFill>
                  <a:schemeClr val="tx1"/>
                </a:solidFill>
              </a:rPr>
              <a:t>Было </a:t>
            </a:r>
            <a:r>
              <a:rPr lang="ru-RU" sz="2200" b="0" dirty="0">
                <a:solidFill>
                  <a:schemeClr val="tx1"/>
                </a:solidFill>
              </a:rPr>
              <a:t>проведено </a:t>
            </a:r>
            <a:r>
              <a:rPr lang="ru-RU" sz="2200" dirty="0">
                <a:solidFill>
                  <a:srgbClr val="C00000"/>
                </a:solidFill>
              </a:rPr>
              <a:t>9</a:t>
            </a:r>
            <a:r>
              <a:rPr lang="ru-RU" sz="2200" b="0" dirty="0">
                <a:solidFill>
                  <a:schemeClr val="tx1"/>
                </a:solidFill>
              </a:rPr>
              <a:t> запусков программы, при которых в качестве значений переменных вводились следующие пары чисел (s, t):</a:t>
            </a:r>
            <a:r>
              <a:rPr lang="ru-RU" sz="2400" b="0" dirty="0">
                <a:solidFill>
                  <a:schemeClr val="tx1"/>
                </a:solidFill>
              </a:rPr>
              <a:t/>
            </a:r>
            <a:br>
              <a:rPr lang="ru-RU" sz="2400" b="0" dirty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(5, </a:t>
            </a:r>
            <a:r>
              <a:rPr lang="ru-RU" sz="2400" dirty="0">
                <a:solidFill>
                  <a:schemeClr val="tx1"/>
                </a:solidFill>
              </a:rPr>
              <a:t>2); (11, </a:t>
            </a:r>
            <a:r>
              <a:rPr lang="ru-RU" sz="2400" dirty="0" smtClean="0">
                <a:solidFill>
                  <a:schemeClr val="tx1"/>
                </a:solidFill>
              </a:rPr>
              <a:t>-2); (3, 10);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(4, 9); (–</a:t>
            </a:r>
            <a:r>
              <a:rPr lang="ru-RU" sz="2400" dirty="0">
                <a:solidFill>
                  <a:schemeClr val="tx1"/>
                </a:solidFill>
              </a:rPr>
              <a:t>11, </a:t>
            </a:r>
            <a:r>
              <a:rPr lang="ru-RU" sz="2400" dirty="0" smtClean="0">
                <a:solidFill>
                  <a:schemeClr val="tx1"/>
                </a:solidFill>
              </a:rPr>
              <a:t>–7); (8, 8);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(–</a:t>
            </a:r>
            <a:r>
              <a:rPr lang="ru-RU" sz="2400" dirty="0">
                <a:solidFill>
                  <a:schemeClr val="tx1"/>
                </a:solidFill>
              </a:rPr>
              <a:t>12, 11); </a:t>
            </a:r>
            <a:r>
              <a:rPr lang="ru-RU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</a:rPr>
              <a:t>9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>
                <a:solidFill>
                  <a:schemeClr val="tx1"/>
                </a:solidFill>
              </a:rPr>
              <a:t>10); (10, 5).</a:t>
            </a:r>
            <a:r>
              <a:rPr lang="ru-RU" sz="2400" b="0" dirty="0">
                <a:solidFill>
                  <a:schemeClr val="tx1"/>
                </a:solidFill>
              </a:rPr>
              <a:t/>
            </a:r>
            <a:br>
              <a:rPr lang="ru-RU" sz="2400" b="0" dirty="0">
                <a:solidFill>
                  <a:schemeClr val="tx1"/>
                </a:solidFill>
              </a:rPr>
            </a:br>
            <a:r>
              <a:rPr lang="ru-RU" sz="2400" b="0" dirty="0">
                <a:solidFill>
                  <a:schemeClr val="tx1"/>
                </a:solidFill>
              </a:rPr>
              <a:t>Укажите </a:t>
            </a:r>
            <a:r>
              <a:rPr lang="ru-RU" sz="2400" b="0" u="sng" dirty="0" smtClean="0">
                <a:solidFill>
                  <a:schemeClr val="tx1"/>
                </a:solidFill>
              </a:rPr>
              <a:t>наибольшее</a:t>
            </a:r>
            <a:r>
              <a:rPr lang="ru-RU" sz="2400" b="0" dirty="0" smtClean="0">
                <a:solidFill>
                  <a:schemeClr val="tx1"/>
                </a:solidFill>
              </a:rPr>
              <a:t> целое значение </a:t>
            </a:r>
            <a:r>
              <a:rPr lang="ru-RU" sz="2400" b="0" dirty="0">
                <a:solidFill>
                  <a:schemeClr val="tx1"/>
                </a:solidFill>
              </a:rPr>
              <a:t>параметра </a:t>
            </a:r>
            <a:r>
              <a:rPr lang="ru-RU" sz="2400" dirty="0">
                <a:solidFill>
                  <a:srgbClr val="C00000"/>
                </a:solidFill>
              </a:rPr>
              <a:t>А</a:t>
            </a:r>
            <a:r>
              <a:rPr lang="ru-RU" sz="2400" b="0" dirty="0">
                <a:solidFill>
                  <a:schemeClr val="tx1"/>
                </a:solidFill>
              </a:rPr>
              <a:t>, при </a:t>
            </a:r>
            <a:r>
              <a:rPr lang="ru-RU" sz="2400" b="0" dirty="0" smtClean="0">
                <a:solidFill>
                  <a:schemeClr val="tx1"/>
                </a:solidFill>
              </a:rPr>
              <a:t>котором </a:t>
            </a:r>
            <a:r>
              <a:rPr lang="ru-RU" sz="2400" b="0" dirty="0">
                <a:solidFill>
                  <a:schemeClr val="tx1"/>
                </a:solidFill>
              </a:rPr>
              <a:t>для указанных входных данных программа напечатает </a:t>
            </a:r>
            <a:r>
              <a:rPr lang="ru-RU" sz="2400" dirty="0" smtClean="0">
                <a:solidFill>
                  <a:srgbClr val="0000FF"/>
                </a:solidFill>
              </a:rPr>
              <a:t>«</a:t>
            </a:r>
            <a:r>
              <a:rPr lang="en-US" sz="2400" dirty="0" smtClean="0">
                <a:solidFill>
                  <a:srgbClr val="0000FF"/>
                </a:solidFill>
              </a:rPr>
              <a:t>YES</a:t>
            </a:r>
            <a:r>
              <a:rPr lang="ru-RU" sz="2400" dirty="0" smtClean="0">
                <a:solidFill>
                  <a:srgbClr val="0000FF"/>
                </a:solidFill>
              </a:rPr>
              <a:t>» </a:t>
            </a:r>
            <a:r>
              <a:rPr lang="ru-RU" sz="2400" b="0" u="sng" dirty="0" smtClean="0">
                <a:solidFill>
                  <a:schemeClr val="tx1"/>
                </a:solidFill>
              </a:rPr>
              <a:t>три </a:t>
            </a:r>
            <a:r>
              <a:rPr lang="ru-RU" sz="2400" b="0" u="sng" dirty="0">
                <a:solidFill>
                  <a:schemeClr val="tx1"/>
                </a:solidFill>
              </a:rPr>
              <a:t>раза</a:t>
            </a:r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5352497" y="4637963"/>
            <a:ext cx="1201604" cy="410815"/>
          </a:xfrm>
          <a:prstGeom prst="roundRect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4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6" name="Рисунок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51113" y="6343254"/>
            <a:ext cx="442800" cy="442800"/>
          </a:xfrm>
          <a:prstGeom prst="rect">
            <a:avLst/>
          </a:prstGeom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5352497" y="5522905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5</a:t>
            </a:r>
            <a:endParaRPr lang="ru-RU" sz="2400" dirty="0"/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7066012" y="5522905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 smtClean="0"/>
              <a:t>7</a:t>
            </a:r>
            <a:endParaRPr lang="ru-RU" sz="2400" dirty="0"/>
          </a:p>
        </p:txBody>
      </p:sp>
      <p:sp>
        <p:nvSpPr>
          <p:cNvPr id="19" name="Овал 18"/>
          <p:cNvSpPr/>
          <p:nvPr/>
        </p:nvSpPr>
        <p:spPr>
          <a:xfrm>
            <a:off x="5069322" y="4753371"/>
            <a:ext cx="180000" cy="1800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7066012" y="4637964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6</a:t>
            </a:r>
            <a:endParaRPr lang="ru-RU" sz="2400" dirty="0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767416" y="1024444"/>
            <a:ext cx="4102264" cy="3328100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28575" cap="flat" cmpd="sng" algn="ctr">
            <a:solidFill>
              <a:srgbClr val="FFFF0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var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s,t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: integer;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begin</a:t>
            </a:r>
          </a:p>
          <a:p>
            <a:pPr>
              <a:lnSpc>
                <a:spcPct val="107000"/>
              </a:lnSpc>
            </a:pP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(s);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(t);</a:t>
            </a:r>
          </a:p>
          <a:p>
            <a:pPr>
              <a:lnSpc>
                <a:spcPct val="107000"/>
              </a:lnSpc>
            </a:pP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(A);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if (s &gt;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5) and 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(t &gt; А)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then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</a:t>
            </a:r>
            <a:r>
              <a:rPr lang="en-US" sz="2000" dirty="0" err="1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("YES")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else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</a:t>
            </a:r>
            <a:r>
              <a:rPr lang="en-US" sz="2000" dirty="0" err="1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("NO")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end.</a:t>
            </a:r>
          </a:p>
        </p:txBody>
      </p:sp>
    </p:spTree>
    <p:extLst>
      <p:ext uri="{BB962C8B-B14F-4D97-AF65-F5344CB8AC3E}">
        <p14:creationId xmlns:p14="http://schemas.microsoft.com/office/powerpoint/2010/main" xmlns="" val="2368003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  <p:bldP spid="2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3677601" y="187765"/>
            <a:ext cx="1789822" cy="498910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19050" cap="flat" cmpd="sng" algn="ctr">
            <a:solidFill>
              <a:schemeClr val="accent5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Задание </a:t>
            </a:r>
            <a:r>
              <a:rPr lang="en-US" sz="2400" dirty="0" smtClean="0">
                <a:solidFill>
                  <a:schemeClr val="tx1"/>
                </a:solidFill>
              </a:rPr>
              <a:t>15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86659" y="966652"/>
            <a:ext cx="4360752" cy="5073508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28575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200" b="0" dirty="0" smtClean="0">
                <a:solidFill>
                  <a:schemeClr val="tx1"/>
                </a:solidFill>
              </a:rPr>
              <a:t>Приведена программа</a:t>
            </a:r>
            <a:r>
              <a:rPr lang="ru-RU" sz="2200" b="0" dirty="0">
                <a:solidFill>
                  <a:schemeClr val="tx1"/>
                </a:solidFill>
              </a:rPr>
              <a:t>, записанная на языке программирования Pascal. </a:t>
            </a:r>
            <a:r>
              <a:rPr lang="en-US" sz="2200" b="0" dirty="0" smtClean="0">
                <a:solidFill>
                  <a:schemeClr val="tx1"/>
                </a:solidFill>
              </a:rPr>
              <a:t/>
            </a:r>
            <a:br>
              <a:rPr lang="en-US" sz="2200" b="0" dirty="0" smtClean="0">
                <a:solidFill>
                  <a:schemeClr val="tx1"/>
                </a:solidFill>
              </a:rPr>
            </a:br>
            <a:r>
              <a:rPr lang="ru-RU" sz="2200" b="0" dirty="0" smtClean="0">
                <a:solidFill>
                  <a:schemeClr val="tx1"/>
                </a:solidFill>
              </a:rPr>
              <a:t>Было </a:t>
            </a:r>
            <a:r>
              <a:rPr lang="ru-RU" sz="2200" b="0" dirty="0">
                <a:solidFill>
                  <a:schemeClr val="tx1"/>
                </a:solidFill>
              </a:rPr>
              <a:t>проведено </a:t>
            </a:r>
            <a:r>
              <a:rPr lang="ru-RU" sz="2200" dirty="0">
                <a:solidFill>
                  <a:srgbClr val="C00000"/>
                </a:solidFill>
              </a:rPr>
              <a:t>9</a:t>
            </a:r>
            <a:r>
              <a:rPr lang="ru-RU" sz="2200" b="0" dirty="0">
                <a:solidFill>
                  <a:schemeClr val="tx1"/>
                </a:solidFill>
              </a:rPr>
              <a:t> запусков программы, при которых в качестве значений переменных вводились следующие пары чисел (s, t):</a:t>
            </a:r>
            <a:r>
              <a:rPr lang="ru-RU" sz="2400" b="0" dirty="0">
                <a:solidFill>
                  <a:schemeClr val="tx1"/>
                </a:solidFill>
              </a:rPr>
              <a:t/>
            </a:r>
            <a:br>
              <a:rPr lang="ru-RU" sz="2400" b="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(13, 2); (11, 12); (–12, 12);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(</a:t>
            </a:r>
            <a:r>
              <a:rPr lang="ru-RU" sz="2400" dirty="0">
                <a:solidFill>
                  <a:schemeClr val="tx1"/>
                </a:solidFill>
              </a:rPr>
              <a:t>2, –2); (–10, –10); (6, –5);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(</a:t>
            </a:r>
            <a:r>
              <a:rPr lang="ru-RU" sz="2400" dirty="0">
                <a:solidFill>
                  <a:schemeClr val="tx1"/>
                </a:solidFill>
              </a:rPr>
              <a:t>2, 8); (9, 10); (1, 13</a:t>
            </a:r>
            <a:r>
              <a:rPr lang="ru-RU" sz="2400" dirty="0" smtClean="0">
                <a:solidFill>
                  <a:schemeClr val="tx1"/>
                </a:solidFill>
              </a:rPr>
              <a:t>).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ru-RU" sz="2400" b="0" dirty="0">
                <a:solidFill>
                  <a:schemeClr val="tx1"/>
                </a:solidFill>
              </a:rPr>
              <a:t>Укажите </a:t>
            </a:r>
            <a:r>
              <a:rPr lang="ru-RU" sz="2400" b="0" u="sng" dirty="0">
                <a:solidFill>
                  <a:schemeClr val="tx1"/>
                </a:solidFill>
              </a:rPr>
              <a:t>наименьшее</a:t>
            </a:r>
            <a:r>
              <a:rPr lang="ru-RU" sz="2400" b="0" dirty="0">
                <a:solidFill>
                  <a:schemeClr val="tx1"/>
                </a:solidFill>
              </a:rPr>
              <a:t> целое значение параметра </a:t>
            </a:r>
            <a:r>
              <a:rPr lang="ru-RU" sz="2400" dirty="0">
                <a:solidFill>
                  <a:srgbClr val="C00000"/>
                </a:solidFill>
              </a:rPr>
              <a:t>А</a:t>
            </a:r>
            <a:r>
              <a:rPr lang="ru-RU" sz="2400" b="0" dirty="0">
                <a:solidFill>
                  <a:schemeClr val="tx1"/>
                </a:solidFill>
              </a:rPr>
              <a:t>, при котором для </a:t>
            </a:r>
            <a:r>
              <a:rPr lang="ru-RU" sz="2400" b="0" dirty="0" smtClean="0">
                <a:solidFill>
                  <a:schemeClr val="tx1"/>
                </a:solidFill>
              </a:rPr>
              <a:t>входных </a:t>
            </a:r>
            <a:r>
              <a:rPr lang="ru-RU" sz="2400" b="0" dirty="0">
                <a:solidFill>
                  <a:schemeClr val="tx1"/>
                </a:solidFill>
              </a:rPr>
              <a:t>данных программа напечатает </a:t>
            </a:r>
            <a:r>
              <a:rPr lang="ru-RU" sz="2400" dirty="0" smtClean="0">
                <a:solidFill>
                  <a:srgbClr val="0000FF"/>
                </a:solidFill>
              </a:rPr>
              <a:t>«</a:t>
            </a:r>
            <a:r>
              <a:rPr lang="en-US" sz="2400" dirty="0" smtClean="0">
                <a:solidFill>
                  <a:srgbClr val="0000FF"/>
                </a:solidFill>
              </a:rPr>
              <a:t>YES</a:t>
            </a:r>
            <a:r>
              <a:rPr lang="ru-RU" sz="2400" dirty="0" smtClean="0">
                <a:solidFill>
                  <a:srgbClr val="0000FF"/>
                </a:solidFill>
              </a:rPr>
              <a:t>»</a:t>
            </a:r>
            <a:r>
              <a:rPr lang="ru-RU" sz="2400" b="0" dirty="0" smtClean="0">
                <a:solidFill>
                  <a:schemeClr val="tx1"/>
                </a:solidFill>
              </a:rPr>
              <a:t> </a:t>
            </a:r>
            <a:r>
              <a:rPr lang="ru-RU" sz="2400" b="0" u="sng" dirty="0" smtClean="0">
                <a:solidFill>
                  <a:schemeClr val="tx1"/>
                </a:solidFill>
              </a:rPr>
              <a:t>четыре раза</a:t>
            </a:r>
            <a:endParaRPr lang="ru-RU" sz="2400" b="0" u="sng" dirty="0">
              <a:solidFill>
                <a:schemeClr val="tx1"/>
              </a:solidFill>
            </a:endParaRPr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7084851" y="4641365"/>
            <a:ext cx="1201604" cy="410815"/>
          </a:xfrm>
          <a:prstGeom prst="roundRect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6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6" name="Рисунок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51113" y="6343254"/>
            <a:ext cx="442800" cy="442800"/>
          </a:xfrm>
          <a:prstGeom prst="rect">
            <a:avLst/>
          </a:prstGeom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5349015" y="5522905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5</a:t>
            </a:r>
            <a:endParaRPr lang="ru-RU" sz="2400" dirty="0"/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7084851" y="5522904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/>
              <a:t>7</a:t>
            </a:r>
            <a:endParaRPr lang="ru-RU" sz="2400" dirty="0"/>
          </a:p>
        </p:txBody>
      </p:sp>
      <p:sp>
        <p:nvSpPr>
          <p:cNvPr id="19" name="Овал 18"/>
          <p:cNvSpPr/>
          <p:nvPr/>
        </p:nvSpPr>
        <p:spPr>
          <a:xfrm>
            <a:off x="8367534" y="4756773"/>
            <a:ext cx="180000" cy="1800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5330502" y="4641365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4</a:t>
            </a:r>
            <a:endParaRPr lang="ru-RU" sz="2400" dirty="0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767416" y="1024444"/>
            <a:ext cx="4102264" cy="3328100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28575" cap="flat" cmpd="sng" algn="ctr">
            <a:solidFill>
              <a:srgbClr val="FFFF0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var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s,t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: integer;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begin</a:t>
            </a: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(s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);</a:t>
            </a:r>
            <a:r>
              <a:rPr lang="en-US" sz="2000" dirty="0" err="1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);</a:t>
            </a: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(A);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if (s &gt; A) or (t &gt; 12)</a:t>
            </a:r>
          </a:p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then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</a:t>
            </a:r>
            <a:r>
              <a:rPr lang="en-US" sz="2000" dirty="0" err="1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("YES")</a:t>
            </a:r>
          </a:p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else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</a:t>
            </a:r>
            <a:r>
              <a:rPr lang="en-US" sz="2000" dirty="0" err="1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("NO")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end.</a:t>
            </a:r>
          </a:p>
        </p:txBody>
      </p:sp>
    </p:spTree>
    <p:extLst>
      <p:ext uri="{BB962C8B-B14F-4D97-AF65-F5344CB8AC3E}">
        <p14:creationId xmlns:p14="http://schemas.microsoft.com/office/powerpoint/2010/main" xmlns="" val="1714329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  <p:bldP spid="2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247" y="933101"/>
            <a:ext cx="7445504" cy="1219549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b="0" dirty="0" smtClean="0">
                <a:solidFill>
                  <a:schemeClr val="tx1"/>
                </a:solidFill>
              </a:rPr>
              <a:t>1</a:t>
            </a:r>
            <a:r>
              <a:rPr lang="ru-RU" sz="1600" b="0" dirty="0" smtClean="0">
                <a:solidFill>
                  <a:schemeClr val="tx1"/>
                </a:solidFill>
              </a:rPr>
              <a:t>. </a:t>
            </a:r>
            <a:r>
              <a:rPr lang="ru-RU" sz="1600" b="0" dirty="0">
                <a:solidFill>
                  <a:schemeClr val="tx1"/>
                </a:solidFill>
                <a:hlinkClick r:id="rId2"/>
              </a:rPr>
              <a:t>Открытые варианты ОГЭ досрочного периода 2020 </a:t>
            </a:r>
            <a:r>
              <a:rPr lang="ru-RU" sz="1600" b="0" dirty="0" smtClean="0">
                <a:solidFill>
                  <a:schemeClr val="tx1"/>
                </a:solidFill>
                <a:hlinkClick r:id="rId2"/>
              </a:rPr>
              <a:t>года</a:t>
            </a:r>
            <a:r>
              <a:rPr lang="ru-RU" sz="1600" b="0" dirty="0" smtClean="0">
                <a:solidFill>
                  <a:schemeClr val="tx1"/>
                </a:solidFill>
              </a:rPr>
              <a:t/>
            </a:r>
            <a:br>
              <a:rPr lang="ru-RU" sz="1600" b="0" dirty="0" smtClean="0">
                <a:solidFill>
                  <a:schemeClr val="tx1"/>
                </a:solidFill>
              </a:rPr>
            </a:br>
            <a:r>
              <a:rPr lang="ru-RU" sz="1600" b="0" dirty="0" smtClean="0">
                <a:solidFill>
                  <a:schemeClr val="tx1"/>
                </a:solidFill>
              </a:rPr>
              <a:t>2. </a:t>
            </a:r>
            <a:r>
              <a:rPr lang="ru-RU" sz="1600" b="0" dirty="0" smtClean="0">
                <a:solidFill>
                  <a:schemeClr val="tx1"/>
                </a:solidFill>
                <a:hlinkClick r:id="rId3"/>
              </a:rPr>
              <a:t>Демонстрационная версия ОГЭ по информатике 2021 года</a:t>
            </a:r>
            <a:r>
              <a:rPr lang="ru-RU" sz="1600" b="0" dirty="0" smtClean="0">
                <a:solidFill>
                  <a:schemeClr val="tx1"/>
                </a:solidFill>
              </a:rPr>
              <a:t/>
            </a:r>
            <a:br>
              <a:rPr lang="ru-RU" sz="1600" b="0" dirty="0" smtClean="0">
                <a:solidFill>
                  <a:schemeClr val="tx1"/>
                </a:solidFill>
              </a:rPr>
            </a:br>
            <a:r>
              <a:rPr lang="ru-RU" sz="1600" b="0" dirty="0" smtClean="0">
                <a:solidFill>
                  <a:schemeClr val="tx1"/>
                </a:solidFill>
              </a:rPr>
              <a:t>3. Задачи собственного сочинения</a:t>
            </a:r>
            <a:endParaRPr lang="ru-RU" altLang="ru-RU" sz="1600" b="0" dirty="0">
              <a:solidFill>
                <a:schemeClr val="tx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315174" y="293912"/>
            <a:ext cx="2533649" cy="498910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19050" cap="flat" cmpd="sng" algn="ctr">
            <a:solidFill>
              <a:schemeClr val="accent5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Источники: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315174" y="3061919"/>
            <a:ext cx="2533649" cy="498911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19050" cap="flat" cmpd="sng" algn="ctr">
            <a:solidFill>
              <a:schemeClr val="accent5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Изображения: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859246" y="3701109"/>
            <a:ext cx="7445504" cy="2375841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19050" cap="flat" cmpd="sng" algn="ctr">
            <a:solidFill>
              <a:schemeClr val="accent5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altLang="ru-RU" sz="1600" b="0" dirty="0" smtClean="0">
                <a:solidFill>
                  <a:schemeClr val="tx1"/>
                </a:solidFill>
                <a:hlinkClick r:id="rId4"/>
              </a:rPr>
              <a:t>Фон 1 слайда</a:t>
            </a:r>
            <a:r>
              <a:rPr lang="ru-RU" altLang="ru-RU" sz="1600" b="0" dirty="0" smtClean="0">
                <a:solidFill>
                  <a:schemeClr val="tx1"/>
                </a:solidFill>
              </a:rPr>
              <a:t>  </a:t>
            </a:r>
            <a:r>
              <a:rPr lang="ru-RU" altLang="ru-RU" sz="1600" b="0" dirty="0">
                <a:solidFill>
                  <a:schemeClr val="tx1"/>
                </a:solidFill>
              </a:rPr>
              <a:t> </a:t>
            </a:r>
            <a:r>
              <a:rPr lang="ru-RU" altLang="ru-RU" sz="1600" b="0" dirty="0" smtClean="0">
                <a:solidFill>
                  <a:schemeClr val="tx1"/>
                </a:solidFill>
                <a:hlinkClick r:id="rId5"/>
              </a:rPr>
              <a:t>Фон на остальных слайдах</a:t>
            </a:r>
            <a:r>
              <a:rPr lang="ru-RU" altLang="ru-RU" sz="1600" b="0" dirty="0" smtClean="0">
                <a:solidFill>
                  <a:schemeClr val="tx1"/>
                </a:solidFill>
              </a:rPr>
              <a:t> </a:t>
            </a:r>
            <a:endParaRPr lang="en-US" altLang="ru-RU" sz="1600" b="0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altLang="ru-RU" sz="1600" b="0" dirty="0" smtClean="0">
                <a:solidFill>
                  <a:schemeClr val="tx1"/>
                </a:solidFill>
                <a:hlinkClick r:id="rId6"/>
              </a:rPr>
              <a:t>Кнопка «Домой»</a:t>
            </a:r>
            <a:r>
              <a:rPr lang="ru-RU" altLang="ru-RU" sz="1600" b="0" dirty="0" smtClean="0">
                <a:solidFill>
                  <a:schemeClr val="tx1"/>
                </a:solidFill>
              </a:rPr>
              <a:t>   </a:t>
            </a:r>
            <a:r>
              <a:rPr lang="ru-RU" altLang="ru-RU" sz="1600" b="0" dirty="0" smtClean="0">
                <a:solidFill>
                  <a:schemeClr val="tx1"/>
                </a:solidFill>
                <a:hlinkClick r:id="rId7"/>
              </a:rPr>
              <a:t>Кнопка «Выход»</a:t>
            </a:r>
            <a:endParaRPr lang="ru-RU" altLang="ru-RU" sz="16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367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4784" y="814422"/>
            <a:ext cx="5664996" cy="527079"/>
          </a:xfrm>
          <a:prstGeom prst="roundRect">
            <a:avLst>
              <a:gd name="adj" fmla="val 10271"/>
            </a:avLst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Выберите номер задания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2" name="Заголовок 1">
            <a:hlinkClick r:id="rId2" action="ppaction://hlinksldjump"/>
          </p:cNvPr>
          <p:cNvSpPr txBox="1">
            <a:spLocks/>
          </p:cNvSpPr>
          <p:nvPr/>
        </p:nvSpPr>
        <p:spPr>
          <a:xfrm>
            <a:off x="1734784" y="1695335"/>
            <a:ext cx="1715296" cy="498910"/>
          </a:xfrm>
          <a:prstGeom prst="roundRect">
            <a:avLst>
              <a:gd name="adj" fmla="val 10271"/>
            </a:avLst>
          </a:prstGeom>
          <a:ln w="19050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Задание 1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5" name="Заголовок 1">
            <a:hlinkClick r:id="rId3" action="ppaction://hlinksldjump"/>
          </p:cNvPr>
          <p:cNvSpPr txBox="1">
            <a:spLocks/>
          </p:cNvSpPr>
          <p:nvPr/>
        </p:nvSpPr>
        <p:spPr>
          <a:xfrm>
            <a:off x="3709634" y="1695335"/>
            <a:ext cx="1715296" cy="498910"/>
          </a:xfrm>
          <a:prstGeom prst="roundRect">
            <a:avLst>
              <a:gd name="adj" fmla="val 10271"/>
            </a:avLst>
          </a:prstGeom>
          <a:ln w="19050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Задание 2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6" name="Заголовок 1">
            <a:hlinkClick r:id="rId4" action="ppaction://hlinksldjump"/>
          </p:cNvPr>
          <p:cNvSpPr txBox="1">
            <a:spLocks/>
          </p:cNvSpPr>
          <p:nvPr/>
        </p:nvSpPr>
        <p:spPr>
          <a:xfrm>
            <a:off x="5684484" y="1695335"/>
            <a:ext cx="1715296" cy="498910"/>
          </a:xfrm>
          <a:prstGeom prst="roundRect">
            <a:avLst>
              <a:gd name="adj" fmla="val 10271"/>
            </a:avLst>
          </a:prstGeom>
          <a:ln w="19050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Задание 3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7" name="Заголовок 1">
            <a:hlinkClick r:id="rId5" action="ppaction://hlinksldjump"/>
          </p:cNvPr>
          <p:cNvSpPr txBox="1">
            <a:spLocks/>
          </p:cNvSpPr>
          <p:nvPr/>
        </p:nvSpPr>
        <p:spPr>
          <a:xfrm>
            <a:off x="1734784" y="2433779"/>
            <a:ext cx="1715296" cy="498910"/>
          </a:xfrm>
          <a:prstGeom prst="roundRect">
            <a:avLst>
              <a:gd name="adj" fmla="val 10271"/>
            </a:avLst>
          </a:prstGeom>
          <a:ln w="19050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Задание 4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8" name="Заголовок 1">
            <a:hlinkClick r:id="rId6" action="ppaction://hlinksldjump"/>
          </p:cNvPr>
          <p:cNvSpPr txBox="1">
            <a:spLocks/>
          </p:cNvSpPr>
          <p:nvPr/>
        </p:nvSpPr>
        <p:spPr>
          <a:xfrm>
            <a:off x="3709634" y="2433779"/>
            <a:ext cx="1715296" cy="498910"/>
          </a:xfrm>
          <a:prstGeom prst="roundRect">
            <a:avLst>
              <a:gd name="adj" fmla="val 10271"/>
            </a:avLst>
          </a:prstGeom>
          <a:ln w="19050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Задание 5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9" name="Заголовок 1">
            <a:hlinkClick r:id="rId7" action="ppaction://hlinksldjump"/>
          </p:cNvPr>
          <p:cNvSpPr txBox="1">
            <a:spLocks/>
          </p:cNvSpPr>
          <p:nvPr/>
        </p:nvSpPr>
        <p:spPr>
          <a:xfrm>
            <a:off x="5684484" y="2433779"/>
            <a:ext cx="1715296" cy="498910"/>
          </a:xfrm>
          <a:prstGeom prst="roundRect">
            <a:avLst>
              <a:gd name="adj" fmla="val 10271"/>
            </a:avLst>
          </a:prstGeom>
          <a:ln w="19050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Задание 6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0" name="Заголовок 1">
            <a:hlinkClick r:id="rId8" action="ppaction://hlinksldjump"/>
          </p:cNvPr>
          <p:cNvSpPr txBox="1">
            <a:spLocks/>
          </p:cNvSpPr>
          <p:nvPr/>
        </p:nvSpPr>
        <p:spPr>
          <a:xfrm>
            <a:off x="1734784" y="3172223"/>
            <a:ext cx="1715296" cy="498910"/>
          </a:xfrm>
          <a:prstGeom prst="roundRect">
            <a:avLst>
              <a:gd name="adj" fmla="val 10271"/>
            </a:avLst>
          </a:prstGeom>
          <a:ln w="19050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Задание 7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1" name="Заголовок 1">
            <a:hlinkClick r:id="rId9" action="ppaction://hlinksldjump"/>
          </p:cNvPr>
          <p:cNvSpPr txBox="1">
            <a:spLocks/>
          </p:cNvSpPr>
          <p:nvPr/>
        </p:nvSpPr>
        <p:spPr>
          <a:xfrm>
            <a:off x="3709634" y="3179215"/>
            <a:ext cx="1715296" cy="498910"/>
          </a:xfrm>
          <a:prstGeom prst="roundRect">
            <a:avLst>
              <a:gd name="adj" fmla="val 10271"/>
            </a:avLst>
          </a:prstGeom>
          <a:ln w="19050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Задание 8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2" name="Заголовок 1">
            <a:hlinkClick r:id="rId10" action="ppaction://hlinksldjump"/>
          </p:cNvPr>
          <p:cNvSpPr txBox="1">
            <a:spLocks/>
          </p:cNvSpPr>
          <p:nvPr/>
        </p:nvSpPr>
        <p:spPr>
          <a:xfrm>
            <a:off x="5684484" y="3172223"/>
            <a:ext cx="1715296" cy="498910"/>
          </a:xfrm>
          <a:prstGeom prst="roundRect">
            <a:avLst>
              <a:gd name="adj" fmla="val 10271"/>
            </a:avLst>
          </a:prstGeom>
          <a:ln w="19050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Задание 9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6" name="Рисунок 25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37481" y="6071616"/>
            <a:ext cx="452363" cy="442410"/>
          </a:xfrm>
          <a:prstGeom prst="rect">
            <a:avLst/>
          </a:prstGeom>
        </p:spPr>
      </p:pic>
      <p:sp>
        <p:nvSpPr>
          <p:cNvPr id="13" name="Заголовок 1">
            <a:hlinkClick r:id="rId12" action="ppaction://hlinksldjump"/>
          </p:cNvPr>
          <p:cNvSpPr txBox="1">
            <a:spLocks/>
          </p:cNvSpPr>
          <p:nvPr/>
        </p:nvSpPr>
        <p:spPr>
          <a:xfrm>
            <a:off x="1734784" y="3910667"/>
            <a:ext cx="1715296" cy="498910"/>
          </a:xfrm>
          <a:prstGeom prst="roundRect">
            <a:avLst>
              <a:gd name="adj" fmla="val 10271"/>
            </a:avLst>
          </a:prstGeom>
          <a:ln w="19050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Задание 10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" name="Заголовок 1">
            <a:hlinkClick r:id="rId13" action="ppaction://hlinksldjump"/>
          </p:cNvPr>
          <p:cNvSpPr txBox="1">
            <a:spLocks/>
          </p:cNvSpPr>
          <p:nvPr/>
        </p:nvSpPr>
        <p:spPr>
          <a:xfrm>
            <a:off x="3709634" y="3910667"/>
            <a:ext cx="1715296" cy="498910"/>
          </a:xfrm>
          <a:prstGeom prst="roundRect">
            <a:avLst>
              <a:gd name="adj" fmla="val 10271"/>
            </a:avLst>
          </a:prstGeom>
          <a:ln w="19050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Задание 11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3" name="Заголовок 1">
            <a:hlinkClick r:id="rId14" action="ppaction://hlinksldjump"/>
          </p:cNvPr>
          <p:cNvSpPr txBox="1">
            <a:spLocks/>
          </p:cNvSpPr>
          <p:nvPr/>
        </p:nvSpPr>
        <p:spPr>
          <a:xfrm>
            <a:off x="5684484" y="3910667"/>
            <a:ext cx="1715296" cy="498910"/>
          </a:xfrm>
          <a:prstGeom prst="roundRect">
            <a:avLst>
              <a:gd name="adj" fmla="val 10271"/>
            </a:avLst>
          </a:prstGeom>
          <a:ln w="19050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Задание 12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4" name="Заголовок 1">
            <a:hlinkClick r:id="rId15" action="ppaction://hlinksldjump"/>
          </p:cNvPr>
          <p:cNvSpPr txBox="1">
            <a:spLocks/>
          </p:cNvSpPr>
          <p:nvPr/>
        </p:nvSpPr>
        <p:spPr>
          <a:xfrm>
            <a:off x="1734784" y="4649111"/>
            <a:ext cx="1715296" cy="498910"/>
          </a:xfrm>
          <a:prstGeom prst="roundRect">
            <a:avLst>
              <a:gd name="adj" fmla="val 10271"/>
            </a:avLst>
          </a:prstGeom>
          <a:ln w="19050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Задание 13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5" name="Заголовок 1">
            <a:hlinkClick r:id="rId16" action="ppaction://hlinksldjump"/>
          </p:cNvPr>
          <p:cNvSpPr txBox="1">
            <a:spLocks/>
          </p:cNvSpPr>
          <p:nvPr/>
        </p:nvSpPr>
        <p:spPr>
          <a:xfrm>
            <a:off x="3709634" y="4649111"/>
            <a:ext cx="1715296" cy="498910"/>
          </a:xfrm>
          <a:prstGeom prst="roundRect">
            <a:avLst>
              <a:gd name="adj" fmla="val 10271"/>
            </a:avLst>
          </a:prstGeom>
          <a:ln w="19050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Задание 14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7" name="Заголовок 1">
            <a:hlinkClick r:id="rId17" action="ppaction://hlinksldjump"/>
          </p:cNvPr>
          <p:cNvSpPr txBox="1">
            <a:spLocks/>
          </p:cNvSpPr>
          <p:nvPr/>
        </p:nvSpPr>
        <p:spPr>
          <a:xfrm>
            <a:off x="5684484" y="4649111"/>
            <a:ext cx="1715296" cy="498910"/>
          </a:xfrm>
          <a:prstGeom prst="roundRect">
            <a:avLst>
              <a:gd name="adj" fmla="val 10271"/>
            </a:avLst>
          </a:prstGeom>
          <a:ln w="19050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Задание 15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931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13" grpId="0" animBg="1"/>
      <p:bldP spid="14" grpId="0" animBg="1"/>
      <p:bldP spid="23" grpId="0" animBg="1"/>
      <p:bldP spid="24" grpId="0" animBg="1"/>
      <p:bldP spid="25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659" y="1024444"/>
            <a:ext cx="4360752" cy="4967068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28575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0" dirty="0" smtClean="0">
                <a:solidFill>
                  <a:schemeClr val="tx1"/>
                </a:solidFill>
              </a:rPr>
              <a:t>Приведена программа</a:t>
            </a:r>
            <a:r>
              <a:rPr lang="ru-RU" sz="2400" b="0" dirty="0">
                <a:solidFill>
                  <a:schemeClr val="tx1"/>
                </a:solidFill>
              </a:rPr>
              <a:t>, записанная на языке программирования Pascal. </a:t>
            </a:r>
            <a:r>
              <a:rPr lang="en-US" sz="2400" b="0" dirty="0" smtClean="0">
                <a:solidFill>
                  <a:schemeClr val="tx1"/>
                </a:solidFill>
              </a:rPr>
              <a:t/>
            </a:r>
            <a:br>
              <a:rPr lang="en-US" sz="2400" b="0" dirty="0" smtClean="0">
                <a:solidFill>
                  <a:schemeClr val="tx1"/>
                </a:solidFill>
              </a:rPr>
            </a:br>
            <a:r>
              <a:rPr lang="ru-RU" sz="2400" b="0" dirty="0" smtClean="0">
                <a:solidFill>
                  <a:schemeClr val="tx1"/>
                </a:solidFill>
              </a:rPr>
              <a:t>Было </a:t>
            </a:r>
            <a:r>
              <a:rPr lang="ru-RU" sz="2400" b="0" dirty="0">
                <a:solidFill>
                  <a:schemeClr val="tx1"/>
                </a:solidFill>
              </a:rPr>
              <a:t>проведено </a:t>
            </a:r>
            <a:r>
              <a:rPr lang="ru-RU" sz="2400" dirty="0">
                <a:solidFill>
                  <a:srgbClr val="C00000"/>
                </a:solidFill>
              </a:rPr>
              <a:t>9</a:t>
            </a:r>
            <a:r>
              <a:rPr lang="ru-RU" sz="2400" b="0" dirty="0">
                <a:solidFill>
                  <a:schemeClr val="tx1"/>
                </a:solidFill>
              </a:rPr>
              <a:t> запусков программы, при которых в качестве значений переменных вводились следующие пары чисел (s, t):</a:t>
            </a:r>
            <a:br>
              <a:rPr lang="ru-RU" sz="2400" b="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(1, 2); (11, 2); (1, 12); (11, 12); (–11, –12); (–11, 12);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(–</a:t>
            </a:r>
            <a:r>
              <a:rPr lang="ru-RU" sz="2400" dirty="0">
                <a:solidFill>
                  <a:schemeClr val="tx1"/>
                </a:solidFill>
              </a:rPr>
              <a:t>12, 11); (10, 10); (10, 5).</a:t>
            </a:r>
            <a:r>
              <a:rPr lang="ru-RU" sz="2400" b="0" dirty="0">
                <a:solidFill>
                  <a:schemeClr val="tx1"/>
                </a:solidFill>
              </a:rPr>
              <a:t/>
            </a:r>
            <a:br>
              <a:rPr lang="ru-RU" sz="2400" b="0" dirty="0">
                <a:solidFill>
                  <a:schemeClr val="tx1"/>
                </a:solidFill>
              </a:rPr>
            </a:br>
            <a:r>
              <a:rPr lang="ru-RU" sz="2400" b="0" dirty="0">
                <a:solidFill>
                  <a:schemeClr val="tx1"/>
                </a:solidFill>
              </a:rPr>
              <a:t>Сколько было запусков, при которых программа напечатала </a:t>
            </a:r>
            <a:r>
              <a:rPr lang="ru-RU" sz="2400" dirty="0">
                <a:solidFill>
                  <a:srgbClr val="0000FF"/>
                </a:solidFill>
              </a:rPr>
              <a:t>«YES»</a:t>
            </a:r>
            <a:r>
              <a:rPr lang="ru-RU" sz="2400" b="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5358159" y="4631748"/>
            <a:ext cx="1201604" cy="410815"/>
          </a:xfrm>
          <a:prstGeom prst="roundRect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5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714866" y="173792"/>
            <a:ext cx="1715296" cy="498910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19050" cap="flat" cmpd="sng" algn="ctr">
            <a:solidFill>
              <a:schemeClr val="accent5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Задание 1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3" name="Рисунок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51113" y="6343254"/>
            <a:ext cx="442800" cy="442800"/>
          </a:xfrm>
          <a:prstGeom prst="rect">
            <a:avLst/>
          </a:prstGeom>
        </p:spPr>
      </p:pic>
      <p:sp>
        <p:nvSpPr>
          <p:cNvPr id="15" name="Объект 2"/>
          <p:cNvSpPr txBox="1">
            <a:spLocks/>
          </p:cNvSpPr>
          <p:nvPr/>
        </p:nvSpPr>
        <p:spPr>
          <a:xfrm>
            <a:off x="5358159" y="5516689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6</a:t>
            </a:r>
            <a:endParaRPr lang="ru-RU" sz="2400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7089380" y="5516689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/>
              <a:t>8</a:t>
            </a:r>
            <a:endParaRPr lang="ru-RU" sz="2400" dirty="0"/>
          </a:p>
        </p:txBody>
      </p:sp>
      <p:sp>
        <p:nvSpPr>
          <p:cNvPr id="18" name="Овал 17"/>
          <p:cNvSpPr/>
          <p:nvPr/>
        </p:nvSpPr>
        <p:spPr>
          <a:xfrm>
            <a:off x="5068233" y="4747155"/>
            <a:ext cx="180000" cy="1800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7093995" y="4631909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7</a:t>
            </a:r>
            <a:endParaRPr lang="ru-RU" sz="2400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767416" y="1024444"/>
            <a:ext cx="4102264" cy="3328100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28575" cap="flat" cmpd="sng" algn="ctr">
            <a:solidFill>
              <a:srgbClr val="FFFF0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</a:pP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var 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s, t: integer;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begin</a:t>
            </a:r>
          </a:p>
          <a:p>
            <a:pPr>
              <a:lnSpc>
                <a:spcPct val="107000"/>
              </a:lnSpc>
            </a:pP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(s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);</a:t>
            </a:r>
            <a:r>
              <a:rPr lang="ru-RU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);</a:t>
            </a:r>
          </a:p>
          <a:p>
            <a:pPr>
              <a:lnSpc>
                <a:spcPct val="107000"/>
              </a:lnSpc>
            </a:pP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if 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(s &gt; 10) or (t &gt; 10)</a:t>
            </a:r>
          </a:p>
          <a:p>
            <a:pPr>
              <a:lnSpc>
                <a:spcPct val="107000"/>
              </a:lnSpc>
            </a:pPr>
            <a:r>
              <a:rPr lang="ru-RU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then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</a:pPr>
            <a:r>
              <a:rPr lang="ru-RU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</a:t>
            </a:r>
            <a:r>
              <a:rPr lang="en-US" sz="2000" dirty="0" err="1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("YES")</a:t>
            </a:r>
          </a:p>
          <a:p>
            <a:pPr>
              <a:lnSpc>
                <a:spcPct val="107000"/>
              </a:lnSpc>
            </a:pPr>
            <a:r>
              <a:rPr lang="ru-RU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else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</a:pPr>
            <a:r>
              <a:rPr lang="ru-RU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</a:t>
            </a:r>
            <a:r>
              <a:rPr lang="en-US" sz="2000" dirty="0" err="1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("NO")</a:t>
            </a:r>
          </a:p>
          <a:p>
            <a:pPr>
              <a:lnSpc>
                <a:spcPct val="107000"/>
              </a:lnSpc>
            </a:pPr>
            <a:r>
              <a:rPr lang="ru-RU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end.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47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8" grpId="0" animBg="1"/>
      <p:bldP spid="19" grpId="0" animBg="1"/>
      <p:bldP spid="1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3714866" y="164648"/>
            <a:ext cx="1715296" cy="498910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19050" cap="flat" cmpd="sng" algn="ctr">
            <a:solidFill>
              <a:schemeClr val="accent5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Задание 2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86659" y="966652"/>
            <a:ext cx="4360752" cy="5073508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28575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200" b="0" dirty="0" smtClean="0">
                <a:solidFill>
                  <a:schemeClr val="tx1"/>
                </a:solidFill>
              </a:rPr>
              <a:t>Приведена программа</a:t>
            </a:r>
            <a:r>
              <a:rPr lang="ru-RU" sz="2200" b="0" dirty="0">
                <a:solidFill>
                  <a:schemeClr val="tx1"/>
                </a:solidFill>
              </a:rPr>
              <a:t>, записанная на языке программирования Pascal. </a:t>
            </a:r>
            <a:r>
              <a:rPr lang="en-US" sz="2200" b="0" dirty="0" smtClean="0">
                <a:solidFill>
                  <a:schemeClr val="tx1"/>
                </a:solidFill>
              </a:rPr>
              <a:t/>
            </a:r>
            <a:br>
              <a:rPr lang="en-US" sz="2200" b="0" dirty="0" smtClean="0">
                <a:solidFill>
                  <a:schemeClr val="tx1"/>
                </a:solidFill>
              </a:rPr>
            </a:br>
            <a:r>
              <a:rPr lang="ru-RU" sz="2200" b="0" dirty="0" smtClean="0">
                <a:solidFill>
                  <a:schemeClr val="tx1"/>
                </a:solidFill>
              </a:rPr>
              <a:t>Было </a:t>
            </a:r>
            <a:r>
              <a:rPr lang="ru-RU" sz="2200" b="0" dirty="0">
                <a:solidFill>
                  <a:schemeClr val="tx1"/>
                </a:solidFill>
              </a:rPr>
              <a:t>проведено </a:t>
            </a:r>
            <a:r>
              <a:rPr lang="ru-RU" sz="2200" dirty="0">
                <a:solidFill>
                  <a:srgbClr val="C00000"/>
                </a:solidFill>
              </a:rPr>
              <a:t>9</a:t>
            </a:r>
            <a:r>
              <a:rPr lang="ru-RU" sz="2200" b="0" dirty="0">
                <a:solidFill>
                  <a:schemeClr val="tx1"/>
                </a:solidFill>
              </a:rPr>
              <a:t> запусков программы, при которых в качестве значений переменных вводились следующие пары чисел (s, t):</a:t>
            </a:r>
            <a:r>
              <a:rPr lang="ru-RU" sz="2400" b="0" dirty="0">
                <a:solidFill>
                  <a:schemeClr val="tx1"/>
                </a:solidFill>
              </a:rPr>
              <a:t/>
            </a:r>
            <a:br>
              <a:rPr lang="ru-RU" sz="2400" b="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(1, 2); (11, 2); (1, 12); (11, 12); (–11, –12); (–11, 12);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(–</a:t>
            </a:r>
            <a:r>
              <a:rPr lang="ru-RU" sz="2400" dirty="0">
                <a:solidFill>
                  <a:schemeClr val="tx1"/>
                </a:solidFill>
              </a:rPr>
              <a:t>12, 11); (10, 10); (10, 5).</a:t>
            </a:r>
            <a:r>
              <a:rPr lang="ru-RU" sz="2400" b="0" dirty="0">
                <a:solidFill>
                  <a:schemeClr val="tx1"/>
                </a:solidFill>
              </a:rPr>
              <a:t/>
            </a:r>
            <a:br>
              <a:rPr lang="ru-RU" sz="2400" b="0" dirty="0">
                <a:solidFill>
                  <a:schemeClr val="tx1"/>
                </a:solidFill>
              </a:rPr>
            </a:br>
            <a:r>
              <a:rPr lang="ru-RU" sz="2400" b="0" dirty="0">
                <a:solidFill>
                  <a:schemeClr val="tx1"/>
                </a:solidFill>
              </a:rPr>
              <a:t>Укажите </a:t>
            </a:r>
            <a:r>
              <a:rPr lang="ru-RU" sz="2400" b="0" u="sng" dirty="0" smtClean="0">
                <a:solidFill>
                  <a:schemeClr val="tx1"/>
                </a:solidFill>
              </a:rPr>
              <a:t>количество</a:t>
            </a:r>
            <a:r>
              <a:rPr lang="ru-RU" sz="2400" b="0" dirty="0" smtClean="0">
                <a:solidFill>
                  <a:schemeClr val="tx1"/>
                </a:solidFill>
              </a:rPr>
              <a:t> целых значений </a:t>
            </a:r>
            <a:r>
              <a:rPr lang="ru-RU" sz="2400" b="0" dirty="0">
                <a:solidFill>
                  <a:schemeClr val="tx1"/>
                </a:solidFill>
              </a:rPr>
              <a:t>параметра </a:t>
            </a:r>
            <a:r>
              <a:rPr lang="ru-RU" sz="2400" dirty="0">
                <a:solidFill>
                  <a:srgbClr val="C00000"/>
                </a:solidFill>
              </a:rPr>
              <a:t>А</a:t>
            </a:r>
            <a:r>
              <a:rPr lang="ru-RU" sz="2400" b="0" dirty="0">
                <a:solidFill>
                  <a:schemeClr val="tx1"/>
                </a:solidFill>
              </a:rPr>
              <a:t>, при которых для указанных входных данных программа напечатает </a:t>
            </a:r>
            <a:r>
              <a:rPr lang="ru-RU" sz="2400" dirty="0">
                <a:solidFill>
                  <a:srgbClr val="0000FF"/>
                </a:solidFill>
              </a:rPr>
              <a:t>«NO» </a:t>
            </a:r>
            <a:r>
              <a:rPr lang="ru-RU" sz="2400" b="0" u="sng" dirty="0" smtClean="0">
                <a:solidFill>
                  <a:schemeClr val="tx1"/>
                </a:solidFill>
              </a:rPr>
              <a:t>три </a:t>
            </a:r>
            <a:r>
              <a:rPr lang="ru-RU" sz="2400" b="0" u="sng" dirty="0">
                <a:solidFill>
                  <a:schemeClr val="tx1"/>
                </a:solidFill>
              </a:rPr>
              <a:t>раза</a:t>
            </a:r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7066012" y="4637962"/>
            <a:ext cx="1201604" cy="410815"/>
          </a:xfrm>
          <a:prstGeom prst="roundRect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16" name="Рисунок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51113" y="6343254"/>
            <a:ext cx="442800" cy="442800"/>
          </a:xfrm>
          <a:prstGeom prst="rect">
            <a:avLst/>
          </a:prstGeom>
        </p:spPr>
      </p:pic>
      <p:sp>
        <p:nvSpPr>
          <p:cNvPr id="18" name="Объект 2"/>
          <p:cNvSpPr txBox="1">
            <a:spLocks/>
          </p:cNvSpPr>
          <p:nvPr/>
        </p:nvSpPr>
        <p:spPr>
          <a:xfrm>
            <a:off x="5352497" y="5522905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7</a:t>
            </a:r>
            <a:endParaRPr lang="ru-RU" sz="2400" dirty="0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7066012" y="5522905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 smtClean="0"/>
              <a:t>10</a:t>
            </a:r>
            <a:endParaRPr lang="ru-RU" sz="2400" dirty="0"/>
          </a:p>
        </p:txBody>
      </p:sp>
      <p:sp>
        <p:nvSpPr>
          <p:cNvPr id="20" name="Овал 19"/>
          <p:cNvSpPr/>
          <p:nvPr/>
        </p:nvSpPr>
        <p:spPr>
          <a:xfrm>
            <a:off x="8353310" y="4753371"/>
            <a:ext cx="180000" cy="1800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5352497" y="4637963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1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767416" y="1024444"/>
            <a:ext cx="4102264" cy="3328100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28575" cap="flat" cmpd="sng" algn="ctr">
            <a:solidFill>
              <a:srgbClr val="FFFF0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var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s,t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: integer;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begin</a:t>
            </a:r>
          </a:p>
          <a:p>
            <a:pPr>
              <a:lnSpc>
                <a:spcPct val="107000"/>
              </a:lnSpc>
            </a:pP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(s);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(t);</a:t>
            </a:r>
          </a:p>
          <a:p>
            <a:pPr>
              <a:lnSpc>
                <a:spcPct val="107000"/>
              </a:lnSpc>
            </a:pP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(A);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if (s &gt; 10) or (t &gt; А)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then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</a:t>
            </a:r>
            <a:r>
              <a:rPr lang="en-US" sz="2000" dirty="0" err="1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("YES")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else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</a:t>
            </a:r>
            <a:r>
              <a:rPr lang="en-US" sz="2000" dirty="0" err="1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("NO")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end.</a:t>
            </a:r>
          </a:p>
        </p:txBody>
      </p:sp>
    </p:spTree>
    <p:extLst>
      <p:ext uri="{BB962C8B-B14F-4D97-AF65-F5344CB8AC3E}">
        <p14:creationId xmlns:p14="http://schemas.microsoft.com/office/powerpoint/2010/main" xmlns="" val="1087836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  <p:bldP spid="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3714866" y="182428"/>
            <a:ext cx="1715296" cy="498910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19050" cap="flat" cmpd="sng" algn="ctr">
            <a:solidFill>
              <a:schemeClr val="accent5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Задание 3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86659" y="966652"/>
            <a:ext cx="4360752" cy="5073508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28575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200" b="0" dirty="0" smtClean="0">
                <a:solidFill>
                  <a:schemeClr val="tx1"/>
                </a:solidFill>
              </a:rPr>
              <a:t>Приведена программа</a:t>
            </a:r>
            <a:r>
              <a:rPr lang="ru-RU" sz="2200" b="0" dirty="0">
                <a:solidFill>
                  <a:schemeClr val="tx1"/>
                </a:solidFill>
              </a:rPr>
              <a:t>, записанная на языке программирования Pascal. </a:t>
            </a:r>
            <a:r>
              <a:rPr lang="en-US" sz="2200" b="0" dirty="0" smtClean="0">
                <a:solidFill>
                  <a:schemeClr val="tx1"/>
                </a:solidFill>
              </a:rPr>
              <a:t/>
            </a:r>
            <a:br>
              <a:rPr lang="en-US" sz="2200" b="0" dirty="0" smtClean="0">
                <a:solidFill>
                  <a:schemeClr val="tx1"/>
                </a:solidFill>
              </a:rPr>
            </a:br>
            <a:r>
              <a:rPr lang="ru-RU" sz="2200" b="0" dirty="0" smtClean="0">
                <a:solidFill>
                  <a:schemeClr val="tx1"/>
                </a:solidFill>
              </a:rPr>
              <a:t>Было </a:t>
            </a:r>
            <a:r>
              <a:rPr lang="ru-RU" sz="2200" b="0" dirty="0">
                <a:solidFill>
                  <a:schemeClr val="tx1"/>
                </a:solidFill>
              </a:rPr>
              <a:t>проведено </a:t>
            </a:r>
            <a:r>
              <a:rPr lang="ru-RU" sz="2200" dirty="0">
                <a:solidFill>
                  <a:srgbClr val="C00000"/>
                </a:solidFill>
              </a:rPr>
              <a:t>9</a:t>
            </a:r>
            <a:r>
              <a:rPr lang="ru-RU" sz="2200" b="0" dirty="0">
                <a:solidFill>
                  <a:schemeClr val="tx1"/>
                </a:solidFill>
              </a:rPr>
              <a:t> запусков программы, при которых в качестве значений переменных вводились следующие пары чисел (s, t):</a:t>
            </a:r>
            <a:r>
              <a:rPr lang="ru-RU" sz="2400" b="0" dirty="0">
                <a:solidFill>
                  <a:schemeClr val="tx1"/>
                </a:solidFill>
              </a:rPr>
              <a:t/>
            </a:r>
            <a:br>
              <a:rPr lang="ru-RU" sz="2400" b="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(13, 2); (11, 12); (–12, 12);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(</a:t>
            </a:r>
            <a:r>
              <a:rPr lang="ru-RU" sz="2400" dirty="0">
                <a:solidFill>
                  <a:schemeClr val="tx1"/>
                </a:solidFill>
              </a:rPr>
              <a:t>2, –2); (–10, –10); (6, –5);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(</a:t>
            </a:r>
            <a:r>
              <a:rPr lang="ru-RU" sz="2400" dirty="0">
                <a:solidFill>
                  <a:schemeClr val="tx1"/>
                </a:solidFill>
              </a:rPr>
              <a:t>2, 8); (9, 10); (1, 13</a:t>
            </a:r>
            <a:r>
              <a:rPr lang="ru-RU" sz="2400" dirty="0" smtClean="0">
                <a:solidFill>
                  <a:schemeClr val="tx1"/>
                </a:solidFill>
              </a:rPr>
              <a:t>).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ru-RU" sz="2400" b="0" dirty="0">
                <a:solidFill>
                  <a:schemeClr val="tx1"/>
                </a:solidFill>
              </a:rPr>
              <a:t>Укажите </a:t>
            </a:r>
            <a:r>
              <a:rPr lang="ru-RU" sz="2400" b="0" u="sng" dirty="0">
                <a:solidFill>
                  <a:schemeClr val="tx1"/>
                </a:solidFill>
              </a:rPr>
              <a:t>наименьшее</a:t>
            </a:r>
            <a:r>
              <a:rPr lang="ru-RU" sz="2400" b="0" dirty="0">
                <a:solidFill>
                  <a:schemeClr val="tx1"/>
                </a:solidFill>
              </a:rPr>
              <a:t> целое значение параметра </a:t>
            </a:r>
            <a:r>
              <a:rPr lang="ru-RU" sz="2400" dirty="0">
                <a:solidFill>
                  <a:srgbClr val="C00000"/>
                </a:solidFill>
              </a:rPr>
              <a:t>А</a:t>
            </a:r>
            <a:r>
              <a:rPr lang="ru-RU" sz="2400" b="0" dirty="0">
                <a:solidFill>
                  <a:schemeClr val="tx1"/>
                </a:solidFill>
              </a:rPr>
              <a:t>, при котором для указанных входных данных программа напечатает </a:t>
            </a:r>
            <a:r>
              <a:rPr lang="ru-RU" sz="2400" dirty="0">
                <a:solidFill>
                  <a:srgbClr val="0000FF"/>
                </a:solidFill>
              </a:rPr>
              <a:t>«NO»</a:t>
            </a:r>
            <a:r>
              <a:rPr lang="ru-RU" sz="2400" b="0" dirty="0">
                <a:solidFill>
                  <a:schemeClr val="tx1"/>
                </a:solidFill>
              </a:rPr>
              <a:t> </a:t>
            </a:r>
            <a:r>
              <a:rPr lang="ru-RU" sz="2400" b="0" u="sng" dirty="0">
                <a:solidFill>
                  <a:schemeClr val="tx1"/>
                </a:solidFill>
              </a:rPr>
              <a:t>восемь раз.</a:t>
            </a:r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7084343" y="5522743"/>
            <a:ext cx="1201604" cy="410815"/>
          </a:xfrm>
          <a:prstGeom prst="roundRect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13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6" name="Рисунок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51113" y="6343254"/>
            <a:ext cx="442800" cy="442800"/>
          </a:xfrm>
          <a:prstGeom prst="rect">
            <a:avLst/>
          </a:prstGeom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5357143" y="5522905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9</a:t>
            </a:r>
            <a:endParaRPr lang="ru-RU" sz="2400" dirty="0"/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7084343" y="4637964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 smtClean="0"/>
              <a:t>11</a:t>
            </a:r>
            <a:endParaRPr lang="ru-RU" sz="2400" dirty="0"/>
          </a:p>
        </p:txBody>
      </p:sp>
      <p:sp>
        <p:nvSpPr>
          <p:cNvPr id="19" name="Овал 18"/>
          <p:cNvSpPr/>
          <p:nvPr/>
        </p:nvSpPr>
        <p:spPr>
          <a:xfrm>
            <a:off x="8367026" y="5638151"/>
            <a:ext cx="180000" cy="1800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5357143" y="4669454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7</a:t>
            </a:r>
            <a:endParaRPr lang="ru-RU" sz="240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767416" y="1024444"/>
            <a:ext cx="4102264" cy="3328100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28575" cap="flat" cmpd="sng" algn="ctr">
            <a:solidFill>
              <a:srgbClr val="FFFF0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var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s,t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: integer;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begin</a:t>
            </a: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(s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);</a:t>
            </a:r>
            <a:r>
              <a:rPr lang="en-US" sz="2000" dirty="0" err="1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);</a:t>
            </a: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(A);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if (s &gt; A) or (t &gt; 12)</a:t>
            </a:r>
          </a:p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then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</a:t>
            </a:r>
            <a:r>
              <a:rPr lang="en-US" sz="2000" dirty="0" err="1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("YES")</a:t>
            </a:r>
          </a:p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else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</a:t>
            </a:r>
            <a:r>
              <a:rPr lang="en-US" sz="2000" dirty="0" err="1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("NO")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end.</a:t>
            </a:r>
          </a:p>
        </p:txBody>
      </p:sp>
    </p:spTree>
    <p:extLst>
      <p:ext uri="{BB962C8B-B14F-4D97-AF65-F5344CB8AC3E}">
        <p14:creationId xmlns:p14="http://schemas.microsoft.com/office/powerpoint/2010/main" xmlns="" val="3475656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3714866" y="202385"/>
            <a:ext cx="1715296" cy="498910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19050" cap="flat" cmpd="sng" algn="ctr">
            <a:solidFill>
              <a:schemeClr val="accent5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Задание 4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86659" y="1024444"/>
            <a:ext cx="4360752" cy="4967068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28575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0" dirty="0" smtClean="0">
                <a:solidFill>
                  <a:schemeClr val="tx1"/>
                </a:solidFill>
              </a:rPr>
              <a:t>Приведена программа</a:t>
            </a:r>
            <a:r>
              <a:rPr lang="ru-RU" sz="2400" b="0" dirty="0">
                <a:solidFill>
                  <a:schemeClr val="tx1"/>
                </a:solidFill>
              </a:rPr>
              <a:t>, записанная на языке программирования Pascal. </a:t>
            </a:r>
            <a:r>
              <a:rPr lang="en-US" sz="2400" b="0" dirty="0" smtClean="0">
                <a:solidFill>
                  <a:schemeClr val="tx1"/>
                </a:solidFill>
              </a:rPr>
              <a:t/>
            </a:r>
            <a:br>
              <a:rPr lang="en-US" sz="2400" b="0" dirty="0" smtClean="0">
                <a:solidFill>
                  <a:schemeClr val="tx1"/>
                </a:solidFill>
              </a:rPr>
            </a:br>
            <a:r>
              <a:rPr lang="ru-RU" sz="2400" b="0" dirty="0" smtClean="0">
                <a:solidFill>
                  <a:schemeClr val="tx1"/>
                </a:solidFill>
              </a:rPr>
              <a:t>Было </a:t>
            </a:r>
            <a:r>
              <a:rPr lang="ru-RU" sz="2400" b="0" dirty="0">
                <a:solidFill>
                  <a:schemeClr val="tx1"/>
                </a:solidFill>
              </a:rPr>
              <a:t>проведено </a:t>
            </a:r>
            <a:r>
              <a:rPr lang="ru-RU" sz="2400" dirty="0">
                <a:solidFill>
                  <a:srgbClr val="C00000"/>
                </a:solidFill>
              </a:rPr>
              <a:t>9</a:t>
            </a:r>
            <a:r>
              <a:rPr lang="ru-RU" sz="2400" b="0" dirty="0">
                <a:solidFill>
                  <a:schemeClr val="tx1"/>
                </a:solidFill>
              </a:rPr>
              <a:t> запусков программы, при которых в качестве значений переменных вводились следующие пары чисел (s, t):</a:t>
            </a:r>
            <a:br>
              <a:rPr lang="ru-RU" sz="2400" b="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(1, 2); (11, 2); (1, 12); (11, 12); (–11, –12); (–11, 12);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(–</a:t>
            </a:r>
            <a:r>
              <a:rPr lang="ru-RU" sz="2400" dirty="0">
                <a:solidFill>
                  <a:schemeClr val="tx1"/>
                </a:solidFill>
              </a:rPr>
              <a:t>12, 11); (10, 10); (10, 5).</a:t>
            </a:r>
            <a:r>
              <a:rPr lang="ru-RU" sz="2400" b="0" dirty="0">
                <a:solidFill>
                  <a:schemeClr val="tx1"/>
                </a:solidFill>
              </a:rPr>
              <a:t/>
            </a:r>
            <a:br>
              <a:rPr lang="ru-RU" sz="2400" b="0" dirty="0">
                <a:solidFill>
                  <a:schemeClr val="tx1"/>
                </a:solidFill>
              </a:rPr>
            </a:br>
            <a:r>
              <a:rPr lang="ru-RU" sz="2400" b="0" dirty="0">
                <a:solidFill>
                  <a:schemeClr val="tx1"/>
                </a:solidFill>
              </a:rPr>
              <a:t>Сколько было запусков, при которых программа напечатала </a:t>
            </a:r>
            <a:r>
              <a:rPr lang="ru-RU" sz="2400" dirty="0">
                <a:solidFill>
                  <a:srgbClr val="0000FF"/>
                </a:solidFill>
              </a:rPr>
              <a:t>«YES»</a:t>
            </a:r>
            <a:r>
              <a:rPr lang="ru-RU" sz="2400" b="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5385591" y="4695756"/>
            <a:ext cx="1201604" cy="410815"/>
          </a:xfrm>
          <a:prstGeom prst="roundRect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2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5385591" y="5580697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3</a:t>
            </a:r>
            <a:endParaRPr lang="ru-RU" sz="2400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7084851" y="5580697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 smtClean="0"/>
              <a:t>5</a:t>
            </a:r>
            <a:endParaRPr lang="ru-RU" sz="2400" dirty="0"/>
          </a:p>
        </p:txBody>
      </p:sp>
      <p:sp>
        <p:nvSpPr>
          <p:cNvPr id="24" name="Овал 23"/>
          <p:cNvSpPr/>
          <p:nvPr/>
        </p:nvSpPr>
        <p:spPr>
          <a:xfrm>
            <a:off x="5095665" y="4811163"/>
            <a:ext cx="180000" cy="1800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7084851" y="4695917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4</a:t>
            </a:r>
            <a:endParaRPr lang="ru-RU" sz="2400" dirty="0"/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4767416" y="1024444"/>
            <a:ext cx="4102264" cy="3328100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28575" cap="flat" cmpd="sng" algn="ctr">
            <a:solidFill>
              <a:srgbClr val="FFFF0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var s, t: integer;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begin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(s);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(t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);</a:t>
            </a:r>
            <a:r>
              <a:rPr lang="en-US" sz="2000" dirty="0" err="1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(A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);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if (s &gt; </a:t>
            </a:r>
            <a:r>
              <a:rPr lang="ru-RU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5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 and 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(t &gt; </a:t>
            </a:r>
            <a:r>
              <a:rPr lang="ru-RU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5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then</a:t>
            </a:r>
            <a:r>
              <a:rPr lang="ru-RU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("YES")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else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("NO")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end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</a:t>
            </a:r>
            <a:endParaRPr lang="ru-RU" sz="2000" dirty="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pic>
        <p:nvPicPr>
          <p:cNvPr id="28" name="Рисунок 2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51113" y="6343254"/>
            <a:ext cx="442800" cy="4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0138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3" grpId="0" animBg="1"/>
      <p:bldP spid="23" grpId="1" animBg="1"/>
      <p:bldP spid="24" grpId="0" animBg="1"/>
      <p:bldP spid="25" grpId="0" animBg="1"/>
      <p:bldP spid="2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3714866" y="195128"/>
            <a:ext cx="1715296" cy="498910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19050" cap="flat" cmpd="sng" algn="ctr">
            <a:solidFill>
              <a:schemeClr val="accent5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Задание 5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86659" y="1024444"/>
            <a:ext cx="4360752" cy="4967068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28575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0" dirty="0" smtClean="0">
                <a:solidFill>
                  <a:schemeClr val="tx1"/>
                </a:solidFill>
              </a:rPr>
              <a:t>Приведена программа</a:t>
            </a:r>
            <a:r>
              <a:rPr lang="ru-RU" sz="2400" b="0" dirty="0">
                <a:solidFill>
                  <a:schemeClr val="tx1"/>
                </a:solidFill>
              </a:rPr>
              <a:t>, записанная на языке программирования Pascal. </a:t>
            </a:r>
            <a:r>
              <a:rPr lang="en-US" sz="2400" b="0" dirty="0" smtClean="0">
                <a:solidFill>
                  <a:schemeClr val="tx1"/>
                </a:solidFill>
              </a:rPr>
              <a:t/>
            </a:r>
            <a:br>
              <a:rPr lang="en-US" sz="2400" b="0" dirty="0" smtClean="0">
                <a:solidFill>
                  <a:schemeClr val="tx1"/>
                </a:solidFill>
              </a:rPr>
            </a:br>
            <a:r>
              <a:rPr lang="ru-RU" sz="2400" b="0" dirty="0" smtClean="0">
                <a:solidFill>
                  <a:schemeClr val="tx1"/>
                </a:solidFill>
              </a:rPr>
              <a:t>Было проведено </a:t>
            </a:r>
            <a:r>
              <a:rPr lang="ru-RU" sz="2400" dirty="0" smtClean="0">
                <a:solidFill>
                  <a:srgbClr val="C00000"/>
                </a:solidFill>
              </a:rPr>
              <a:t>9</a:t>
            </a:r>
            <a:r>
              <a:rPr lang="ru-RU" sz="2400" b="0" dirty="0" smtClean="0">
                <a:solidFill>
                  <a:schemeClr val="tx1"/>
                </a:solidFill>
              </a:rPr>
              <a:t> запусков программы, при которых в качестве значений переменных вводились следующие пары чисел (s, t):</a:t>
            </a:r>
            <a:br>
              <a:rPr lang="ru-RU" sz="2400" b="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(5, 3); (24, 12); (12, 10);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(-10, 15); (11, 5); (15, 16);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(12, 11); (12, 12); (0, 15).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ru-RU" sz="2400" b="0" dirty="0" smtClean="0">
                <a:solidFill>
                  <a:schemeClr val="tx1"/>
                </a:solidFill>
              </a:rPr>
              <a:t>Сколько было запусков, </a:t>
            </a:r>
            <a:r>
              <a:rPr lang="ru-RU" sz="2400" b="0" dirty="0">
                <a:solidFill>
                  <a:schemeClr val="tx1"/>
                </a:solidFill>
              </a:rPr>
              <a:t>при которых программа напечатала </a:t>
            </a:r>
            <a:r>
              <a:rPr lang="ru-RU" sz="2400" dirty="0">
                <a:solidFill>
                  <a:srgbClr val="0000FF"/>
                </a:solidFill>
              </a:rPr>
              <a:t>«YES</a:t>
            </a:r>
            <a:r>
              <a:rPr lang="ru-RU" sz="2400" dirty="0" smtClean="0">
                <a:solidFill>
                  <a:srgbClr val="0000FF"/>
                </a:solidFill>
              </a:rPr>
              <a:t>»</a:t>
            </a:r>
            <a:r>
              <a:rPr lang="ru-RU" sz="2400" b="0" dirty="0" smtClean="0">
                <a:solidFill>
                  <a:schemeClr val="tx1"/>
                </a:solidFill>
              </a:rPr>
              <a:t>?</a:t>
            </a:r>
            <a:endParaRPr lang="ru-RU" sz="2400" b="0" dirty="0">
              <a:solidFill>
                <a:schemeClr val="tx1"/>
              </a:solidFill>
            </a:endParaRPr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5385591" y="5580697"/>
            <a:ext cx="1201604" cy="410815"/>
          </a:xfrm>
          <a:prstGeom prst="roundRect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6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5385591" y="4695917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5</a:t>
            </a:r>
            <a:endParaRPr lang="ru-RU" sz="2400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7084851" y="5580697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 smtClean="0"/>
              <a:t>8</a:t>
            </a:r>
            <a:endParaRPr lang="ru-RU" sz="2400" dirty="0"/>
          </a:p>
        </p:txBody>
      </p:sp>
      <p:sp>
        <p:nvSpPr>
          <p:cNvPr id="24" name="Овал 23"/>
          <p:cNvSpPr/>
          <p:nvPr/>
        </p:nvSpPr>
        <p:spPr>
          <a:xfrm>
            <a:off x="5095665" y="5696104"/>
            <a:ext cx="180000" cy="1800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7084851" y="4695917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7</a:t>
            </a:r>
            <a:endParaRPr lang="ru-RU" sz="2400" dirty="0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4767416" y="1024444"/>
            <a:ext cx="4102264" cy="3328100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28575" cap="flat" cmpd="sng" algn="ctr">
            <a:solidFill>
              <a:srgbClr val="FFFF0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var s, t: integer;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begin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(s);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(t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);</a:t>
            </a:r>
            <a:r>
              <a:rPr lang="en-US" sz="2000" dirty="0" err="1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(A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);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if (s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&lt; 12) or 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(t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&lt; 12)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then</a:t>
            </a:r>
            <a:r>
              <a:rPr lang="ru-RU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("YES")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else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("NO")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end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</a:t>
            </a:r>
            <a:endParaRPr lang="ru-RU" sz="2000" dirty="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pic>
        <p:nvPicPr>
          <p:cNvPr id="27" name="Рисунок 2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51113" y="6343254"/>
            <a:ext cx="442800" cy="4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9396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3" grpId="0" animBg="1"/>
      <p:bldP spid="23" grpId="1" animBg="1"/>
      <p:bldP spid="24" grpId="0" animBg="1"/>
      <p:bldP spid="25" grpId="0" animBg="1"/>
      <p:bldP spid="2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3714866" y="197850"/>
            <a:ext cx="1715296" cy="498910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19050" cap="flat" cmpd="sng" algn="ctr">
            <a:solidFill>
              <a:schemeClr val="accent5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Задание 6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86659" y="1024444"/>
            <a:ext cx="4360752" cy="4967068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28575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0" dirty="0" smtClean="0">
                <a:solidFill>
                  <a:schemeClr val="tx1"/>
                </a:solidFill>
              </a:rPr>
              <a:t>Приведена программа</a:t>
            </a:r>
            <a:r>
              <a:rPr lang="ru-RU" sz="2400" b="0" dirty="0">
                <a:solidFill>
                  <a:schemeClr val="tx1"/>
                </a:solidFill>
              </a:rPr>
              <a:t>, записанная на языке программирования Pascal. </a:t>
            </a:r>
            <a:r>
              <a:rPr lang="en-US" sz="2400" b="0" dirty="0" smtClean="0">
                <a:solidFill>
                  <a:schemeClr val="tx1"/>
                </a:solidFill>
              </a:rPr>
              <a:t/>
            </a:r>
            <a:br>
              <a:rPr lang="en-US" sz="2400" b="0" dirty="0" smtClean="0">
                <a:solidFill>
                  <a:schemeClr val="tx1"/>
                </a:solidFill>
              </a:rPr>
            </a:br>
            <a:r>
              <a:rPr lang="ru-RU" sz="2400" b="0" dirty="0" smtClean="0">
                <a:solidFill>
                  <a:schemeClr val="tx1"/>
                </a:solidFill>
              </a:rPr>
              <a:t>Было </a:t>
            </a:r>
            <a:r>
              <a:rPr lang="ru-RU" sz="2400" b="0" dirty="0">
                <a:solidFill>
                  <a:schemeClr val="tx1"/>
                </a:solidFill>
              </a:rPr>
              <a:t>проведено </a:t>
            </a:r>
            <a:r>
              <a:rPr lang="ru-RU" sz="2400" dirty="0">
                <a:solidFill>
                  <a:srgbClr val="C00000"/>
                </a:solidFill>
              </a:rPr>
              <a:t>9</a:t>
            </a:r>
            <a:r>
              <a:rPr lang="ru-RU" sz="2400" b="0" dirty="0">
                <a:solidFill>
                  <a:schemeClr val="tx1"/>
                </a:solidFill>
              </a:rPr>
              <a:t> запусков программы, при которых в качестве значений переменных вводились следующие пары чисел (s, t):</a:t>
            </a:r>
            <a:br>
              <a:rPr lang="ru-RU" sz="2400" b="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(5, 3); (24, 12); (12, 10);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(-</a:t>
            </a:r>
            <a:r>
              <a:rPr lang="ru-RU" sz="2400" dirty="0">
                <a:solidFill>
                  <a:schemeClr val="tx1"/>
                </a:solidFill>
              </a:rPr>
              <a:t>10, 15); (11, 5); (15, 16);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(</a:t>
            </a:r>
            <a:r>
              <a:rPr lang="ru-RU" sz="2400" dirty="0">
                <a:solidFill>
                  <a:schemeClr val="tx1"/>
                </a:solidFill>
              </a:rPr>
              <a:t>12, 11); (12, 12); (0, 15</a:t>
            </a:r>
            <a:r>
              <a:rPr lang="ru-RU" sz="2400" dirty="0" smtClean="0">
                <a:solidFill>
                  <a:schemeClr val="tx1"/>
                </a:solidFill>
              </a:rPr>
              <a:t>).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ru-RU" sz="2400" b="0" dirty="0" smtClean="0">
                <a:solidFill>
                  <a:schemeClr val="tx1"/>
                </a:solidFill>
              </a:rPr>
              <a:t>Сколько </a:t>
            </a:r>
            <a:r>
              <a:rPr lang="ru-RU" sz="2400" b="0" dirty="0">
                <a:solidFill>
                  <a:schemeClr val="tx1"/>
                </a:solidFill>
              </a:rPr>
              <a:t>было запусков, при которых программа напечатала </a:t>
            </a:r>
            <a:r>
              <a:rPr lang="ru-RU" sz="2400" dirty="0" smtClean="0">
                <a:solidFill>
                  <a:srgbClr val="0000FF"/>
                </a:solidFill>
              </a:rPr>
              <a:t>«</a:t>
            </a:r>
            <a:r>
              <a:rPr lang="en-US" sz="2400" dirty="0" smtClean="0">
                <a:solidFill>
                  <a:srgbClr val="0000FF"/>
                </a:solidFill>
              </a:rPr>
              <a:t>NO</a:t>
            </a:r>
            <a:r>
              <a:rPr lang="ru-RU" sz="2400" dirty="0" smtClean="0">
                <a:solidFill>
                  <a:srgbClr val="0000FF"/>
                </a:solidFill>
              </a:rPr>
              <a:t>»</a:t>
            </a:r>
            <a:r>
              <a:rPr lang="ru-RU" sz="2400" b="0" dirty="0" smtClean="0">
                <a:solidFill>
                  <a:schemeClr val="tx1"/>
                </a:solidFill>
              </a:rPr>
              <a:t>?</a:t>
            </a:r>
            <a:endParaRPr lang="ru-RU" sz="2400" b="0" dirty="0">
              <a:solidFill>
                <a:schemeClr val="tx1"/>
              </a:solidFill>
            </a:endParaRPr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7084851" y="5580697"/>
            <a:ext cx="1201604" cy="410815"/>
          </a:xfrm>
          <a:prstGeom prst="roundRect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7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5385591" y="4695917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4</a:t>
            </a:r>
            <a:endParaRPr lang="ru-RU" sz="2400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5385591" y="5580697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 smtClean="0"/>
              <a:t>5</a:t>
            </a:r>
            <a:endParaRPr lang="ru-RU" sz="2400" dirty="0"/>
          </a:p>
        </p:txBody>
      </p:sp>
      <p:sp>
        <p:nvSpPr>
          <p:cNvPr id="24" name="Овал 23"/>
          <p:cNvSpPr/>
          <p:nvPr/>
        </p:nvSpPr>
        <p:spPr>
          <a:xfrm>
            <a:off x="8376837" y="5696104"/>
            <a:ext cx="180000" cy="1800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7084851" y="4695917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6</a:t>
            </a:r>
            <a:endParaRPr lang="ru-RU" sz="2400" dirty="0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4767416" y="1024444"/>
            <a:ext cx="4102264" cy="3328100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28575" cap="flat" cmpd="sng" algn="ctr">
            <a:solidFill>
              <a:srgbClr val="FFFF0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var s, t: integer;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begin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(s);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(t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);</a:t>
            </a:r>
            <a:r>
              <a:rPr lang="en-US" sz="2000" dirty="0" err="1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(A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);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if (s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&lt; 8) and 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(t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&gt; 10)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then</a:t>
            </a:r>
            <a:r>
              <a:rPr lang="ru-RU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("YES")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else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("NO")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end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</a:t>
            </a:r>
            <a:endParaRPr lang="ru-RU" sz="2000" dirty="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pic>
        <p:nvPicPr>
          <p:cNvPr id="27" name="Рисунок 2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51113" y="6343254"/>
            <a:ext cx="442800" cy="4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9237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3" grpId="0" animBg="1"/>
      <p:bldP spid="23" grpId="1" animBg="1"/>
      <p:bldP spid="24" grpId="0" animBg="1"/>
      <p:bldP spid="25" grpId="0" animBg="1"/>
      <p:bldP spid="2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3714866" y="201224"/>
            <a:ext cx="1715296" cy="498910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19050" cap="flat" cmpd="sng" algn="ctr">
            <a:solidFill>
              <a:schemeClr val="accent5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Задание 7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86659" y="966652"/>
            <a:ext cx="4360752" cy="5376602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28575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200" b="0" dirty="0" smtClean="0">
                <a:solidFill>
                  <a:schemeClr val="tx1"/>
                </a:solidFill>
              </a:rPr>
              <a:t>Приведена программа</a:t>
            </a:r>
            <a:r>
              <a:rPr lang="ru-RU" sz="2200" b="0" dirty="0">
                <a:solidFill>
                  <a:schemeClr val="tx1"/>
                </a:solidFill>
              </a:rPr>
              <a:t>, записанная на языке программирования Pascal. </a:t>
            </a:r>
            <a:r>
              <a:rPr lang="en-US" sz="2200" b="0" dirty="0" smtClean="0">
                <a:solidFill>
                  <a:schemeClr val="tx1"/>
                </a:solidFill>
              </a:rPr>
              <a:t/>
            </a:r>
            <a:br>
              <a:rPr lang="en-US" sz="2200" b="0" dirty="0" smtClean="0">
                <a:solidFill>
                  <a:schemeClr val="tx1"/>
                </a:solidFill>
              </a:rPr>
            </a:br>
            <a:r>
              <a:rPr lang="ru-RU" sz="2200" b="0" dirty="0" smtClean="0">
                <a:solidFill>
                  <a:schemeClr val="tx1"/>
                </a:solidFill>
              </a:rPr>
              <a:t>Было </a:t>
            </a:r>
            <a:r>
              <a:rPr lang="ru-RU" sz="2200" b="0" dirty="0">
                <a:solidFill>
                  <a:schemeClr val="tx1"/>
                </a:solidFill>
              </a:rPr>
              <a:t>проведено </a:t>
            </a:r>
            <a:r>
              <a:rPr lang="ru-RU" sz="2200" dirty="0">
                <a:solidFill>
                  <a:srgbClr val="C00000"/>
                </a:solidFill>
              </a:rPr>
              <a:t>9</a:t>
            </a:r>
            <a:r>
              <a:rPr lang="ru-RU" sz="2200" b="0" dirty="0">
                <a:solidFill>
                  <a:schemeClr val="tx1"/>
                </a:solidFill>
              </a:rPr>
              <a:t> запусков программы, при которых в качестве значений переменных вводились следующие пары чисел (s, t):</a:t>
            </a:r>
            <a:r>
              <a:rPr lang="ru-RU" sz="2400" b="0" dirty="0">
                <a:solidFill>
                  <a:schemeClr val="tx1"/>
                </a:solidFill>
              </a:rPr>
              <a:t/>
            </a:r>
            <a:br>
              <a:rPr lang="ru-RU" sz="2400" b="0" dirty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(1, 2); (11, </a:t>
            </a:r>
            <a:r>
              <a:rPr lang="ru-RU" sz="2400" dirty="0">
                <a:solidFill>
                  <a:schemeClr val="tx1"/>
                </a:solidFill>
              </a:rPr>
              <a:t>2); (1, 12); (11, 12); (–11, –12); (–11, 12);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(–</a:t>
            </a:r>
            <a:r>
              <a:rPr lang="ru-RU" sz="2400" dirty="0">
                <a:solidFill>
                  <a:schemeClr val="tx1"/>
                </a:solidFill>
              </a:rPr>
              <a:t>12, 11); (10, 10); (10, 5).</a:t>
            </a:r>
            <a:r>
              <a:rPr lang="ru-RU" sz="2400" b="0" dirty="0">
                <a:solidFill>
                  <a:schemeClr val="tx1"/>
                </a:solidFill>
              </a:rPr>
              <a:t/>
            </a:r>
            <a:br>
              <a:rPr lang="ru-RU" sz="2400" b="0" dirty="0">
                <a:solidFill>
                  <a:schemeClr val="tx1"/>
                </a:solidFill>
              </a:rPr>
            </a:br>
            <a:r>
              <a:rPr lang="ru-RU" sz="2400" b="0" dirty="0">
                <a:solidFill>
                  <a:schemeClr val="tx1"/>
                </a:solidFill>
              </a:rPr>
              <a:t>Укажите </a:t>
            </a:r>
            <a:r>
              <a:rPr lang="ru-RU" sz="2400" b="0" u="sng" dirty="0" smtClean="0">
                <a:solidFill>
                  <a:schemeClr val="tx1"/>
                </a:solidFill>
              </a:rPr>
              <a:t>одно</a:t>
            </a:r>
            <a:r>
              <a:rPr lang="ru-RU" sz="2400" b="0" dirty="0" smtClean="0">
                <a:solidFill>
                  <a:schemeClr val="tx1"/>
                </a:solidFill>
              </a:rPr>
              <a:t> целое значение </a:t>
            </a:r>
            <a:r>
              <a:rPr lang="ru-RU" sz="2400" b="0" dirty="0">
                <a:solidFill>
                  <a:schemeClr val="tx1"/>
                </a:solidFill>
              </a:rPr>
              <a:t>параметра </a:t>
            </a:r>
            <a:r>
              <a:rPr lang="ru-RU" sz="2400" dirty="0">
                <a:solidFill>
                  <a:srgbClr val="C00000"/>
                </a:solidFill>
              </a:rPr>
              <a:t>А</a:t>
            </a:r>
            <a:r>
              <a:rPr lang="ru-RU" sz="2400" b="0" dirty="0">
                <a:solidFill>
                  <a:schemeClr val="tx1"/>
                </a:solidFill>
              </a:rPr>
              <a:t>, при которых для указанных входных данных программа напечатает </a:t>
            </a:r>
            <a:r>
              <a:rPr lang="ru-RU" sz="2400" dirty="0">
                <a:solidFill>
                  <a:srgbClr val="0000FF"/>
                </a:solidFill>
              </a:rPr>
              <a:t>«NO» </a:t>
            </a:r>
            <a:r>
              <a:rPr lang="ru-RU" sz="2400" b="0" u="sng" dirty="0" smtClean="0">
                <a:solidFill>
                  <a:schemeClr val="tx1"/>
                </a:solidFill>
              </a:rPr>
              <a:t>четыре </a:t>
            </a:r>
            <a:r>
              <a:rPr lang="ru-RU" sz="2400" b="0" u="sng" dirty="0">
                <a:solidFill>
                  <a:schemeClr val="tx1"/>
                </a:solidFill>
              </a:rPr>
              <a:t>раза</a:t>
            </a:r>
          </a:p>
        </p:txBody>
      </p:sp>
      <p:pic>
        <p:nvPicPr>
          <p:cNvPr id="15" name="Рисунок 1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51113" y="6343254"/>
            <a:ext cx="442800" cy="442800"/>
          </a:xfrm>
          <a:prstGeom prst="rect">
            <a:avLst/>
          </a:prstGeom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4767416" y="1024444"/>
            <a:ext cx="4102264" cy="3328100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28575" cap="flat" cmpd="sng" algn="ctr">
            <a:solidFill>
              <a:srgbClr val="FFFF0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var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s,t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: integer;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begin</a:t>
            </a:r>
          </a:p>
          <a:p>
            <a:pPr>
              <a:lnSpc>
                <a:spcPct val="107000"/>
              </a:lnSpc>
            </a:pP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(s);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(t);</a:t>
            </a:r>
          </a:p>
          <a:p>
            <a:pPr>
              <a:lnSpc>
                <a:spcPct val="107000"/>
              </a:lnSpc>
            </a:pP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(A);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if (s &gt; 10) or (t &gt; А)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then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</a:t>
            </a:r>
            <a:r>
              <a:rPr lang="en-US" sz="2000" dirty="0" err="1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("YES")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else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</a:t>
            </a:r>
            <a:r>
              <a:rPr lang="en-US" sz="2000" dirty="0" err="1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("NO")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end.</a:t>
            </a:r>
          </a:p>
        </p:txBody>
      </p:sp>
      <p:sp>
        <p:nvSpPr>
          <p:cNvPr id="22" name="Объект 2"/>
          <p:cNvSpPr>
            <a:spLocks noGrp="1"/>
          </p:cNvSpPr>
          <p:nvPr>
            <p:ph idx="1"/>
          </p:nvPr>
        </p:nvSpPr>
        <p:spPr>
          <a:xfrm>
            <a:off x="7084851" y="5580697"/>
            <a:ext cx="1201604" cy="410815"/>
          </a:xfrm>
          <a:prstGeom prst="roundRect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10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5385591" y="4695917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7</a:t>
            </a:r>
            <a:endParaRPr lang="ru-RU" sz="2400" dirty="0"/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5385591" y="5580697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/>
              <a:t>8</a:t>
            </a:r>
            <a:endParaRPr lang="ru-RU" sz="2400" dirty="0"/>
          </a:p>
        </p:txBody>
      </p:sp>
      <p:sp>
        <p:nvSpPr>
          <p:cNvPr id="31" name="Овал 30"/>
          <p:cNvSpPr/>
          <p:nvPr/>
        </p:nvSpPr>
        <p:spPr>
          <a:xfrm>
            <a:off x="8376837" y="5696104"/>
            <a:ext cx="180000" cy="1800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бъект 2"/>
          <p:cNvSpPr txBox="1">
            <a:spLocks/>
          </p:cNvSpPr>
          <p:nvPr/>
        </p:nvSpPr>
        <p:spPr>
          <a:xfrm>
            <a:off x="7084851" y="4695917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9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38956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  <p:bldP spid="31" grpId="0" animBg="1"/>
      <p:bldP spid="32" grpId="0" animBg="1"/>
      <p:bldP spid="32" grpId="1" animBg="1"/>
    </p:bldLst>
  </p:timing>
</p:sld>
</file>

<file path=ppt/theme/theme1.xml><?xml version="1.0" encoding="utf-8"?>
<a:theme xmlns:a="http://schemas.openxmlformats.org/drawingml/2006/main" name="Тема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" id="{FA57CC4A-E1C1-4354-AA9A-688E9B59327D}" vid="{E9BF50C4-5DB2-4B4A-912A-51AC6D58692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2649</TotalTime>
  <Words>742</Words>
  <Application>Microsoft Office PowerPoint</Application>
  <PresentationFormat>Экран (4:3)</PresentationFormat>
  <Paragraphs>232</Paragraphs>
  <Slides>18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Тема1</vt:lpstr>
      <vt:lpstr>Задание 6 Анализ программ с ветвлениями</vt:lpstr>
      <vt:lpstr>Выберите номер задания</vt:lpstr>
      <vt:lpstr>Приведена программа, записанная на языке программирования Pascal.  Было проведено 9 запусков программы, при которых в качестве значений переменных вводились следующие пары чисел (s, t): (1, 2); (11, 2); (1, 12); (11, 12); (–11, –12); (–11, 12);  (–12, 11); (10, 10); (10, 5). Сколько было запусков, при которых программа напечатала «YES»?</vt:lpstr>
      <vt:lpstr>Приведена программа, записанная на языке программирования Pascal.  Было проведено 9 запусков программы, при которых в качестве значений переменных вводились следующие пары чисел (s, t): (1, 2); (11, 2); (1, 12); (11, 12); (–11, –12); (–11, 12);  (–12, 11); (10, 10); (10, 5). Укажите количество целых значений параметра А, при которых для указанных входных данных программа напечатает «NO» три раза</vt:lpstr>
      <vt:lpstr>Приведена программа, записанная на языке программирования Pascal.  Было проведено 9 запусков программы, при которых в качестве значений переменных вводились следующие пары чисел (s, t): (13, 2); (11, 12); (–12, 12);  (2, –2); (–10, –10); (6, –5);  (2, 8); (9, 10); (1, 13). Укажите наименьшее целое значение параметра А, при котором для указанных входных данных программа напечатает «NO» восемь раз.</vt:lpstr>
      <vt:lpstr>Приведена программа, записанная на языке программирования Pascal.  Было проведено 9 запусков программы, при которых в качестве значений переменных вводились следующие пары чисел (s, t): (1, 2); (11, 2); (1, 12); (11, 12); (–11, –12); (–11, 12);  (–12, 11); (10, 10); (10, 5). Сколько было запусков, при которых программа напечатала «YES»?</vt:lpstr>
      <vt:lpstr>Приведена программа, записанная на языке программирования Pascal.  Было проведено 9 запусков программы, при которых в качестве значений переменных вводились следующие пары чисел (s, t): (5, 3); (24, 12); (12, 10);  (-10, 15); (11, 5); (15, 16);  (12, 11); (12, 12); (0, 15). Сколько было запусков, при которых программа напечатала «YES»?</vt:lpstr>
      <vt:lpstr>Приведена программа, записанная на языке программирования Pascal.  Было проведено 9 запусков программы, при которых в качестве значений переменных вводились следующие пары чисел (s, t): (5, 3); (24, 12); (12, 10);  (-10, 15); (11, 5); (15, 16);  (12, 11); (12, 12); (0, 15). Сколько было запусков, при которых программа напечатала «NO»?</vt:lpstr>
      <vt:lpstr>Приведена программа, записанная на языке программирования Pascal.  Было проведено 9 запусков программы, при которых в качестве значений переменных вводились следующие пары чисел (s, t): (1, 2); (11, 2); (1, 12); (11, 12); (–11, –12); (–11, 12);  (–12, 11); (10, 10); (10, 5). Укажите одно целое значение параметра А, при которых для указанных входных данных программа напечатает «NO» четыре раза</vt:lpstr>
      <vt:lpstr>Приведена программа, записанная на языке программирования Pascal.  Было проведено 9 запусков программы, при которых в качестве значений переменных вводились следующие пары чисел (s, t): (13, 2); (11, 12); (–12, 12);  (2, –2); (–10, –10); (6, –5);  (2, 8); (9, 10); (1, 13). Укажите наибольшее целое значение параметра А, при котором для входных данных программа напечатает «NO» три раза</vt:lpstr>
      <vt:lpstr>Приведена программа, записанная на языке программирования Pascal.  Было проведено 9 запусков программы, при которых в качестве значений переменных вводились следующие пары чисел (s, t): (4, 3); (–3, 5); (5, 4); (6, 2); (–1, 8); (5, 9);  (–4, 7); (3, 8); (-5, 3). Укажите наименьшее целое значение параметра А, при котором для указанных входных данных программа напечатает «NO» семь раз</vt:lpstr>
      <vt:lpstr>Приведена программа, записанная на языке программирования Pascal.  Было проведено 9 запусков программы, при которых в качестве значений переменных вводились следующие пары чисел (s, t): (5, 3); (24, 12); (12, 10);  (-10, 15); (11, 5); (15, 16);  (12, 11); (12, 12); (0, 15). Сколько было запусков, при которых программа напечатала «NO»?</vt:lpstr>
      <vt:lpstr>Приведена программа, записанная на языке программирования Pascal.  Было проведено 9 запусков программы, при которых в качестве значений переменных вводились следующие пары чисел (s, t): (5, 2); (11, -2); (3, 10); (4, 9); (–11, –7); (8, 8);  (–12, 11); (9, 10); (10, 5). Укажите наименьшее целое значение параметра А, при котором для указанных входных данных программа напечатает «YES» два раза</vt:lpstr>
      <vt:lpstr>Приведена программа, записанная на языке программирования Pascal.  Было проведено 9 запусков программы, при которых в качестве значений переменных вводились следующие пары чисел (s, t): (13, 2); (11, 12); (–12, 12);  (2, –2); (–10, –10); (6, –5);  (2, 8); (9, 10); (1, 13). Сколько было запусков, при которых программа напечатала «YES»?</vt:lpstr>
      <vt:lpstr>Приведена программа, записанная на языке программирования Pascal.  Было проведено 9 запусков программы, при которых в качестве значений переменных вводились следующие пары чисел (s, t): (5, 3); (0, 12); (12, 10);  (-5, 9); (10, 5); (-6, 16);  (10, 11); (9, 9); (0, 15). Сколько было запусков, при которых программа напечатала «YES»?</vt:lpstr>
      <vt:lpstr>Приведена программа, записанная на языке программирования Pascal.  Было проведено 9 запусков программы, при которых в качестве значений переменных вводились следующие пары чисел (s, t): (5, 2); (11, -2); (3, 10); (4, 9); (–11, –7); (8, 8);  (–12, 11); (9, 10); (10, 5). Укажите наибольшее целое значение параметра А, при котором для указанных входных данных программа напечатает «YES» три раза</vt:lpstr>
      <vt:lpstr>Приведена программа, записанная на языке программирования Pascal.  Было проведено 9 запусков программы, при которых в качестве значений переменных вводились следующие пары чисел (s, t): (13, 2); (11, 12); (–12, 12);  (2, –2); (–10, –10); (6, –5);  (2, 8); (9, 10); (1, 13). Укажите наименьшее целое значение параметра А, при котором для входных данных программа напечатает «YES» четыре раза</vt:lpstr>
      <vt:lpstr>1. Открытые варианты ОГЭ досрочного периода 2020 года 2. Демонстрационная версия ОГЭ по информатике 2021 года 3. Задачи собственного сочинения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программ с ветвлениями. Задание 5 ОГЭ по информатике</dc:title>
  <dc:creator>Никитенко Евгений Игоревич</dc:creator>
  <cp:lastModifiedBy>ЕГЭ 2016</cp:lastModifiedBy>
  <cp:revision>318</cp:revision>
  <dcterms:created xsi:type="dcterms:W3CDTF">2020-07-11T12:03:04Z</dcterms:created>
  <dcterms:modified xsi:type="dcterms:W3CDTF">2022-04-11T00:59:45Z</dcterms:modified>
</cp:coreProperties>
</file>